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479" r:id="rId3"/>
    <p:sldId id="483" r:id="rId4"/>
    <p:sldId id="467" r:id="rId5"/>
    <p:sldId id="489" r:id="rId6"/>
    <p:sldId id="465" r:id="rId7"/>
    <p:sldId id="484" r:id="rId8"/>
    <p:sldId id="492" r:id="rId9"/>
    <p:sldId id="485" r:id="rId10"/>
    <p:sldId id="490" r:id="rId11"/>
    <p:sldId id="284" r:id="rId12"/>
    <p:sldId id="494" r:id="rId13"/>
    <p:sldId id="493" r:id="rId14"/>
    <p:sldId id="475" r:id="rId15"/>
    <p:sldId id="495" r:id="rId16"/>
    <p:sldId id="487" r:id="rId17"/>
    <p:sldId id="488" r:id="rId18"/>
    <p:sldId id="491" r:id="rId19"/>
    <p:sldId id="436" r:id="rId20"/>
    <p:sldId id="480" r:id="rId21"/>
    <p:sldId id="486" r:id="rId22"/>
    <p:sldId id="469" r:id="rId23"/>
    <p:sldId id="481" r:id="rId24"/>
    <p:sldId id="482" r:id="rId25"/>
    <p:sldId id="478" r:id="rId26"/>
    <p:sldId id="470" r:id="rId27"/>
    <p:sldId id="471" r:id="rId28"/>
    <p:sldId id="476" r:id="rId29"/>
    <p:sldId id="477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B91"/>
    <a:srgbClr val="595959"/>
    <a:srgbClr val="ED7D31"/>
    <a:srgbClr val="FF9409"/>
    <a:srgbClr val="FF3300"/>
    <a:srgbClr val="81B5C0"/>
    <a:srgbClr val="8AC597"/>
    <a:srgbClr val="84BCB1"/>
    <a:srgbClr val="F2F2F2"/>
    <a:srgbClr val="8BC6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深色样式 1 - 强调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EBBBCC-DAD2-459C-BE2E-F6DE35CF9A28}" styleName="深色样式 2 - 强调 3/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75DCB02-9BB8-47FD-8907-85C794F793BA}" styleName="主题样式 1 - 强调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主题样式 2 - 强调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38" autoAdjust="0"/>
    <p:restoredTop sz="82284" autoAdjust="0"/>
  </p:normalViewPr>
  <p:slideViewPr>
    <p:cSldViewPr snapToGrid="0">
      <p:cViewPr>
        <p:scale>
          <a:sx n="100" d="100"/>
          <a:sy n="100" d="100"/>
        </p:scale>
        <p:origin x="744" y="3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35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.yealink.com\&#33829;&#38144;&#20013;&#24515;\&#24066;&#22330;&#37096;\19.%20&#24066;&#22330;&#37096;-&#36816;&#33829;&#32452;\KPI&#21450;&#21608;&#25253;\2024&#24180;Q4%20KPI\&#21556;&#26519;&#28059;%202024Q4%20KP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.yealink.com\&#33829;&#38144;&#20013;&#24515;\&#24066;&#22330;&#37096;\19.%20&#24066;&#22330;&#37096;-&#36816;&#33829;&#32452;\KPI&#21450;&#21608;&#25253;\2024&#24180;Q4%20KPI\&#21556;&#26519;&#28059;%202024Q4%20KP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.yealink.com\&#33829;&#38144;&#20013;&#24515;\&#24066;&#22330;&#37096;\19.%20&#24066;&#22330;&#37096;-&#36816;&#33829;&#32452;\KPI&#21450;&#21608;&#25253;\2024&#24180;Q4%20KPI\&#21556;&#26519;&#28059;%202024Q4%20KP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.yealink.com\&#33829;&#38144;&#20013;&#24515;\&#24066;&#22330;&#37096;\19.%20&#24066;&#22330;&#37096;-&#36816;&#33829;&#32452;\KPI&#21450;&#21608;&#25253;\2024&#24180;Q4%20KPI\&#21556;&#26519;&#28059;%202024Q4%20KPI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.yealink.com\&#33829;&#38144;&#20013;&#24515;\&#24066;&#22330;&#37096;\19.%20&#24066;&#22330;&#37096;-&#36816;&#33829;&#32452;\KPI&#21450;&#21608;&#25253;\2024&#24180;Q4%20KPI\&#21556;&#26519;&#28059;%202024Q4%20KPI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.yealink.com\&#33829;&#38144;&#20013;&#24515;\&#24066;&#22330;&#37096;\19.%20&#24066;&#22330;&#37096;-&#36816;&#33829;&#32452;\KPI&#21450;&#21608;&#25253;\2024&#24180;Q4%20KPI\&#21556;&#26519;&#28059;%202024Q4%20KPI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file.yealink.com\&#33829;&#38144;&#20013;&#24515;\&#24066;&#22330;&#37096;\19.%20&#24066;&#22330;&#37096;-&#36816;&#33829;&#32452;\KPI&#21450;&#21608;&#25253;\2024&#24180;Q4%20KPI\&#21556;&#26519;&#28059;%202024Q4%20KP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询盘按产品分布（月）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线索数据!$A$22</c:f>
              <c:strCache>
                <c:ptCount val="1"/>
                <c:pt idx="0">
                  <c:v>VC线索量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线索数据!$B$21:$L$21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线索数据!$B$22:$L$22</c:f>
              <c:numCache>
                <c:formatCode>General</c:formatCode>
                <c:ptCount val="11"/>
                <c:pt idx="0">
                  <c:v>392</c:v>
                </c:pt>
                <c:pt idx="1">
                  <c:v>434</c:v>
                </c:pt>
                <c:pt idx="2">
                  <c:v>415</c:v>
                </c:pt>
                <c:pt idx="3">
                  <c:v>458</c:v>
                </c:pt>
                <c:pt idx="4">
                  <c:v>791</c:v>
                </c:pt>
                <c:pt idx="5">
                  <c:v>756</c:v>
                </c:pt>
                <c:pt idx="6">
                  <c:v>692</c:v>
                </c:pt>
                <c:pt idx="7">
                  <c:v>875</c:v>
                </c:pt>
                <c:pt idx="8">
                  <c:v>903</c:v>
                </c:pt>
                <c:pt idx="9">
                  <c:v>1036</c:v>
                </c:pt>
                <c:pt idx="10">
                  <c:v>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98-4C1A-8F5C-3B05D7AE17A2}"/>
            </c:ext>
          </c:extLst>
        </c:ser>
        <c:ser>
          <c:idx val="1"/>
          <c:order val="1"/>
          <c:tx>
            <c:strRef>
              <c:f>线索数据!$A$23</c:f>
              <c:strCache>
                <c:ptCount val="1"/>
                <c:pt idx="0">
                  <c:v>话机线索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线索数据!$B$21:$L$21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线索数据!$B$23:$L$23</c:f>
              <c:numCache>
                <c:formatCode>General</c:formatCode>
                <c:ptCount val="11"/>
                <c:pt idx="0">
                  <c:v>452</c:v>
                </c:pt>
                <c:pt idx="1">
                  <c:v>521</c:v>
                </c:pt>
                <c:pt idx="2">
                  <c:v>551</c:v>
                </c:pt>
                <c:pt idx="3">
                  <c:v>543</c:v>
                </c:pt>
                <c:pt idx="4">
                  <c:v>767</c:v>
                </c:pt>
                <c:pt idx="5">
                  <c:v>678</c:v>
                </c:pt>
                <c:pt idx="6">
                  <c:v>572</c:v>
                </c:pt>
                <c:pt idx="7">
                  <c:v>866</c:v>
                </c:pt>
                <c:pt idx="8">
                  <c:v>814</c:v>
                </c:pt>
                <c:pt idx="9">
                  <c:v>902</c:v>
                </c:pt>
                <c:pt idx="10">
                  <c:v>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98-4C1A-8F5C-3B05D7AE17A2}"/>
            </c:ext>
          </c:extLst>
        </c:ser>
        <c:ser>
          <c:idx val="2"/>
          <c:order val="2"/>
          <c:tx>
            <c:strRef>
              <c:f>线索数据!$A$24</c:f>
              <c:strCache>
                <c:ptCount val="1"/>
                <c:pt idx="0">
                  <c:v>耳机总线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线索数据!$B$21:$L$21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线索数据!$B$24:$L$24</c:f>
              <c:numCache>
                <c:formatCode>General</c:formatCode>
                <c:ptCount val="11"/>
                <c:pt idx="0">
                  <c:v>162</c:v>
                </c:pt>
                <c:pt idx="1">
                  <c:v>203</c:v>
                </c:pt>
                <c:pt idx="2">
                  <c:v>200</c:v>
                </c:pt>
                <c:pt idx="3">
                  <c:v>207</c:v>
                </c:pt>
                <c:pt idx="4">
                  <c:v>291</c:v>
                </c:pt>
                <c:pt idx="5">
                  <c:v>261</c:v>
                </c:pt>
                <c:pt idx="6">
                  <c:v>240</c:v>
                </c:pt>
                <c:pt idx="7">
                  <c:v>370</c:v>
                </c:pt>
                <c:pt idx="8">
                  <c:v>352</c:v>
                </c:pt>
                <c:pt idx="9">
                  <c:v>365</c:v>
                </c:pt>
                <c:pt idx="10">
                  <c:v>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98-4C1A-8F5C-3B05D7AE17A2}"/>
            </c:ext>
          </c:extLst>
        </c:ser>
        <c:ser>
          <c:idx val="4"/>
          <c:order val="3"/>
          <c:tx>
            <c:strRef>
              <c:f>线索数据!$A$26</c:f>
              <c:strCache>
                <c:ptCount val="1"/>
                <c:pt idx="0">
                  <c:v>总线索量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线索数据!$B$21:$L$21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线索数据!$B$26:$L$26</c:f>
              <c:numCache>
                <c:formatCode>General</c:formatCode>
                <c:ptCount val="11"/>
                <c:pt idx="0">
                  <c:v>1912</c:v>
                </c:pt>
                <c:pt idx="1">
                  <c:v>2195</c:v>
                </c:pt>
                <c:pt idx="2">
                  <c:v>2269</c:v>
                </c:pt>
                <c:pt idx="3">
                  <c:v>2131</c:v>
                </c:pt>
                <c:pt idx="4">
                  <c:v>2079</c:v>
                </c:pt>
                <c:pt idx="5">
                  <c:v>2031</c:v>
                </c:pt>
                <c:pt idx="6">
                  <c:v>2288</c:v>
                </c:pt>
                <c:pt idx="7">
                  <c:v>2205</c:v>
                </c:pt>
                <c:pt idx="8">
                  <c:v>2173</c:v>
                </c:pt>
                <c:pt idx="9">
                  <c:v>2387</c:v>
                </c:pt>
                <c:pt idx="10">
                  <c:v>2266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98-4C1A-8F5C-3B05D7AE1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7893088"/>
        <c:axId val="627913472"/>
      </c:lineChart>
      <c:catAx>
        <c:axId val="62789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13472"/>
        <c:crosses val="autoZero"/>
        <c:auto val="1"/>
        <c:lblAlgn val="ctr"/>
        <c:lblOffset val="100"/>
        <c:noMultiLvlLbl val="0"/>
      </c:catAx>
      <c:valAx>
        <c:axId val="62791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89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企业规模情况</a:t>
            </a:r>
          </a:p>
        </c:rich>
      </c:tx>
      <c:layout>
        <c:manualLayout>
          <c:xMode val="edge"/>
          <c:yMode val="edge"/>
          <c:x val="0.32770274548062639"/>
          <c:y val="7.72818982746587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线索数据!$A$72</c:f>
              <c:strCache>
                <c:ptCount val="1"/>
                <c:pt idx="0">
                  <c:v>K级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线索数据!$B$70:$L$70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线索数据!$B$72:$L$72</c:f>
              <c:numCache>
                <c:formatCode>General</c:formatCode>
                <c:ptCount val="11"/>
                <c:pt idx="0">
                  <c:v>92</c:v>
                </c:pt>
                <c:pt idx="1">
                  <c:v>108</c:v>
                </c:pt>
                <c:pt idx="2">
                  <c:v>102</c:v>
                </c:pt>
                <c:pt idx="3">
                  <c:v>109</c:v>
                </c:pt>
                <c:pt idx="4">
                  <c:v>115</c:v>
                </c:pt>
                <c:pt idx="5">
                  <c:v>122</c:v>
                </c:pt>
                <c:pt idx="6">
                  <c:v>116</c:v>
                </c:pt>
                <c:pt idx="7">
                  <c:v>100</c:v>
                </c:pt>
                <c:pt idx="8">
                  <c:v>126</c:v>
                </c:pt>
                <c:pt idx="9">
                  <c:v>132</c:v>
                </c:pt>
                <c:pt idx="10">
                  <c:v>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99-44C4-83E2-92DCB2E3433B}"/>
            </c:ext>
          </c:extLst>
        </c:ser>
        <c:ser>
          <c:idx val="2"/>
          <c:order val="2"/>
          <c:tx>
            <c:strRef>
              <c:f>线索数据!$A$73</c:f>
              <c:strCache>
                <c:ptCount val="1"/>
                <c:pt idx="0">
                  <c:v>5K级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线索数据!$B$70:$L$70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线索数据!$B$73:$L$73</c:f>
              <c:numCache>
                <c:formatCode>General</c:formatCode>
                <c:ptCount val="11"/>
                <c:pt idx="0">
                  <c:v>91</c:v>
                </c:pt>
                <c:pt idx="1">
                  <c:v>76</c:v>
                </c:pt>
                <c:pt idx="2">
                  <c:v>72</c:v>
                </c:pt>
                <c:pt idx="3">
                  <c:v>87</c:v>
                </c:pt>
                <c:pt idx="4">
                  <c:v>84</c:v>
                </c:pt>
                <c:pt idx="5">
                  <c:v>76</c:v>
                </c:pt>
                <c:pt idx="6">
                  <c:v>82</c:v>
                </c:pt>
                <c:pt idx="7">
                  <c:v>92</c:v>
                </c:pt>
                <c:pt idx="8">
                  <c:v>91</c:v>
                </c:pt>
                <c:pt idx="9">
                  <c:v>71</c:v>
                </c:pt>
                <c:pt idx="10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99-44C4-83E2-92DCB2E34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802816"/>
        <c:axId val="627797824"/>
      </c:lineChart>
      <c:lineChart>
        <c:grouping val="standard"/>
        <c:varyColors val="0"/>
        <c:ser>
          <c:idx val="0"/>
          <c:order val="0"/>
          <c:tx>
            <c:strRef>
              <c:f>线索数据!$A$71</c:f>
              <c:strCache>
                <c:ptCount val="1"/>
                <c:pt idx="0">
                  <c:v>&lt;K级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线索数据!$B$70:$L$70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线索数据!$B$71:$L$71</c:f>
              <c:numCache>
                <c:formatCode>General</c:formatCode>
                <c:ptCount val="11"/>
                <c:pt idx="0">
                  <c:v>1729</c:v>
                </c:pt>
                <c:pt idx="1">
                  <c:v>2012</c:v>
                </c:pt>
                <c:pt idx="2">
                  <c:v>2096</c:v>
                </c:pt>
                <c:pt idx="3">
                  <c:v>1884</c:v>
                </c:pt>
                <c:pt idx="4">
                  <c:v>1881</c:v>
                </c:pt>
                <c:pt idx="5">
                  <c:v>1834</c:v>
                </c:pt>
                <c:pt idx="6">
                  <c:v>2091</c:v>
                </c:pt>
                <c:pt idx="7">
                  <c:v>2240</c:v>
                </c:pt>
                <c:pt idx="8">
                  <c:v>1956</c:v>
                </c:pt>
                <c:pt idx="9">
                  <c:v>2184</c:v>
                </c:pt>
                <c:pt idx="10">
                  <c:v>2035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99-44C4-83E2-92DCB2E343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473712"/>
        <c:axId val="634514896"/>
      </c:lineChart>
      <c:catAx>
        <c:axId val="6278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797824"/>
        <c:crosses val="autoZero"/>
        <c:auto val="1"/>
        <c:lblAlgn val="ctr"/>
        <c:lblOffset val="100"/>
        <c:noMultiLvlLbl val="0"/>
      </c:catAx>
      <c:valAx>
        <c:axId val="62779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802816"/>
        <c:crosses val="autoZero"/>
        <c:crossBetween val="between"/>
      </c:valAx>
      <c:valAx>
        <c:axId val="6345148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473712"/>
        <c:crosses val="max"/>
        <c:crossBetween val="between"/>
      </c:valAx>
      <c:catAx>
        <c:axId val="634473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4514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/>
              <a:t>2023-2024</a:t>
            </a:r>
            <a:r>
              <a:rPr lang="zh-CN" altLang="en-US"/>
              <a:t>年用户趋势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'用户数据（图）'!$A$67</c:f>
              <c:strCache>
                <c:ptCount val="1"/>
                <c:pt idx="0">
                  <c:v>2023年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BC-4B8B-BEC9-BE337F55DD7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BC-4B8B-BEC9-BE337F55DD7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BC-4B8B-BEC9-BE337F55DD7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BC-4B8B-BEC9-BE337F55DD7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BC-4B8B-BEC9-BE337F55DD7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BC-4B8B-BEC9-BE337F55DD7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BC-4B8B-BEC9-BE337F55DD7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BC-4B8B-BEC9-BE337F55DD7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FBC-4B8B-BEC9-BE337F55DD7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BC-4B8B-BEC9-BE337F55DD7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BC-4B8B-BEC9-BE337F55DD7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BC-4B8B-BEC9-BE337F55DD77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FBC-4B8B-BEC9-BE337F55DD77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BC-4B8B-BEC9-BE337F55DD77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FBC-4B8B-BEC9-BE337F55DD77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FBC-4B8B-BEC9-BE337F55DD77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FBC-4B8B-BEC9-BE337F55DD77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FBC-4B8B-BEC9-BE337F55DD77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FBC-4B8B-BEC9-BE337F55DD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'用户数据（图）'!$B$66:$Y$66</c:f>
              <c:strCache>
                <c:ptCount val="24"/>
                <c:pt idx="0">
                  <c:v>2023年1月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  <c:pt idx="11">
                  <c:v>12月</c:v>
                </c:pt>
                <c:pt idx="12">
                  <c:v>2024年1月</c:v>
                </c:pt>
                <c:pt idx="13">
                  <c:v>2月</c:v>
                </c:pt>
                <c:pt idx="14">
                  <c:v>3月</c:v>
                </c:pt>
                <c:pt idx="15">
                  <c:v>4月</c:v>
                </c:pt>
                <c:pt idx="16">
                  <c:v>5月</c:v>
                </c:pt>
                <c:pt idx="17">
                  <c:v>6月</c:v>
                </c:pt>
                <c:pt idx="18">
                  <c:v>7月</c:v>
                </c:pt>
                <c:pt idx="19">
                  <c:v>8月</c:v>
                </c:pt>
                <c:pt idx="20">
                  <c:v>9月</c:v>
                </c:pt>
                <c:pt idx="21">
                  <c:v>10月</c:v>
                </c:pt>
                <c:pt idx="22">
                  <c:v>11月</c:v>
                </c:pt>
                <c:pt idx="23">
                  <c:v>12月</c:v>
                </c:pt>
              </c:strCache>
            </c:strRef>
          </c:cat>
          <c:val>
            <c:numRef>
              <c:f>'用户数据（图）'!$B$67:$Y$67</c:f>
              <c:numCache>
                <c:formatCode>General</c:formatCode>
                <c:ptCount val="24"/>
                <c:pt idx="0">
                  <c:v>180859</c:v>
                </c:pt>
                <c:pt idx="1">
                  <c:v>183527</c:v>
                </c:pt>
                <c:pt idx="2">
                  <c:v>197739</c:v>
                </c:pt>
                <c:pt idx="3">
                  <c:v>161235</c:v>
                </c:pt>
                <c:pt idx="4">
                  <c:v>183721</c:v>
                </c:pt>
                <c:pt idx="5">
                  <c:v>180398</c:v>
                </c:pt>
                <c:pt idx="6">
                  <c:v>168879</c:v>
                </c:pt>
                <c:pt idx="7">
                  <c:v>185617</c:v>
                </c:pt>
                <c:pt idx="8">
                  <c:v>193300</c:v>
                </c:pt>
                <c:pt idx="9">
                  <c:v>204867</c:v>
                </c:pt>
                <c:pt idx="10">
                  <c:v>202728</c:v>
                </c:pt>
                <c:pt idx="11">
                  <c:v>181558</c:v>
                </c:pt>
                <c:pt idx="12">
                  <c:v>225669</c:v>
                </c:pt>
                <c:pt idx="13">
                  <c:v>256732</c:v>
                </c:pt>
                <c:pt idx="14">
                  <c:v>240611</c:v>
                </c:pt>
                <c:pt idx="15">
                  <c:v>224627</c:v>
                </c:pt>
                <c:pt idx="16">
                  <c:v>246380</c:v>
                </c:pt>
                <c:pt idx="17">
                  <c:v>206528</c:v>
                </c:pt>
                <c:pt idx="18">
                  <c:v>222722</c:v>
                </c:pt>
                <c:pt idx="19">
                  <c:v>234806</c:v>
                </c:pt>
                <c:pt idx="20">
                  <c:v>252681</c:v>
                </c:pt>
                <c:pt idx="21">
                  <c:v>279263</c:v>
                </c:pt>
                <c:pt idx="22">
                  <c:v>267247</c:v>
                </c:pt>
                <c:pt idx="23">
                  <c:v>248663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FBC-4B8B-BEC9-BE337F55DD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7170224"/>
        <c:axId val="1497166480"/>
      </c:lineChart>
      <c:catAx>
        <c:axId val="1497170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97166480"/>
        <c:crosses val="autoZero"/>
        <c:auto val="1"/>
        <c:lblAlgn val="ctr"/>
        <c:lblOffset val="100"/>
        <c:noMultiLvlLbl val="0"/>
      </c:catAx>
      <c:valAx>
        <c:axId val="1497166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7170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200" dirty="0">
                <a:solidFill>
                  <a:schemeClr val="tx1"/>
                </a:solidFill>
                <a:latin typeface="+mn-lt"/>
              </a:rPr>
              <a:t>核心网页</a:t>
            </a:r>
            <a:r>
              <a:rPr lang="en-US" altLang="zh-CN" sz="1200" dirty="0">
                <a:solidFill>
                  <a:schemeClr val="tx1"/>
                </a:solidFill>
                <a:latin typeface="+mn-lt"/>
              </a:rPr>
              <a:t>google</a:t>
            </a:r>
            <a:r>
              <a:rPr lang="zh-CN" altLang="en-US" sz="1200" dirty="0">
                <a:solidFill>
                  <a:schemeClr val="tx1"/>
                </a:solidFill>
                <a:latin typeface="+mn-lt"/>
              </a:rPr>
              <a:t>搜索展示次数</a:t>
            </a:r>
            <a:endParaRPr lang="en-US" altLang="zh-CN" sz="1200" dirty="0">
              <a:solidFill>
                <a:schemeClr val="tx1"/>
              </a:solidFill>
              <a:latin typeface="+mn-lt"/>
            </a:endParaRPr>
          </a:p>
        </c:rich>
      </c:tx>
      <c:layout>
        <c:manualLayout>
          <c:xMode val="edge"/>
          <c:yMode val="edge"/>
          <c:x val="1.8970751984602314E-2"/>
          <c:y val="1.14888926381075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'用户数据-2'!$A$65</c:f>
              <c:strCache>
                <c:ptCount val="1"/>
                <c:pt idx="0">
                  <c:v>Teams&amp;zoom列表页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'用户数据-2'!$B$63:$L$63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'用户数据-2'!$B$65:$L$65</c:f>
              <c:numCache>
                <c:formatCode>0</c:formatCode>
                <c:ptCount val="11"/>
                <c:pt idx="0">
                  <c:v>28237</c:v>
                </c:pt>
                <c:pt idx="1">
                  <c:v>35398</c:v>
                </c:pt>
                <c:pt idx="2">
                  <c:v>65098</c:v>
                </c:pt>
                <c:pt idx="3">
                  <c:v>85910</c:v>
                </c:pt>
                <c:pt idx="4">
                  <c:v>84862</c:v>
                </c:pt>
                <c:pt idx="5">
                  <c:v>88279</c:v>
                </c:pt>
                <c:pt idx="6">
                  <c:v>105998</c:v>
                </c:pt>
                <c:pt idx="7">
                  <c:v>136551</c:v>
                </c:pt>
                <c:pt idx="8">
                  <c:v>140398</c:v>
                </c:pt>
                <c:pt idx="9">
                  <c:v>178442</c:v>
                </c:pt>
                <c:pt idx="10">
                  <c:v>206429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CA-4F46-8952-DB56598D8C69}"/>
            </c:ext>
          </c:extLst>
        </c:ser>
        <c:ser>
          <c:idx val="3"/>
          <c:order val="1"/>
          <c:tx>
            <c:strRef>
              <c:f>'用户数据-2'!$A$67</c:f>
              <c:strCache>
                <c:ptCount val="1"/>
                <c:pt idx="0">
                  <c:v>MeetingBoard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'用户数据-2'!$B$63:$L$63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'用户数据-2'!$B$67:$L$67</c:f>
              <c:numCache>
                <c:formatCode>0</c:formatCode>
                <c:ptCount val="11"/>
                <c:pt idx="0">
                  <c:v>38007</c:v>
                </c:pt>
                <c:pt idx="1">
                  <c:v>48299</c:v>
                </c:pt>
                <c:pt idx="2">
                  <c:v>74928</c:v>
                </c:pt>
                <c:pt idx="3">
                  <c:v>42652</c:v>
                </c:pt>
                <c:pt idx="4">
                  <c:v>45622</c:v>
                </c:pt>
                <c:pt idx="5">
                  <c:v>76684</c:v>
                </c:pt>
                <c:pt idx="6">
                  <c:v>50201</c:v>
                </c:pt>
                <c:pt idx="7">
                  <c:v>90214</c:v>
                </c:pt>
                <c:pt idx="8">
                  <c:v>181956</c:v>
                </c:pt>
                <c:pt idx="9">
                  <c:v>121061</c:v>
                </c:pt>
                <c:pt idx="10">
                  <c:v>144743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CA-4F46-8952-DB56598D8C69}"/>
            </c:ext>
          </c:extLst>
        </c:ser>
        <c:ser>
          <c:idx val="4"/>
          <c:order val="2"/>
          <c:tx>
            <c:strRef>
              <c:f>'用户数据-2'!$A$68</c:f>
              <c:strCache>
                <c:ptCount val="1"/>
                <c:pt idx="0">
                  <c:v>MeetingBar Ax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'用户数据-2'!$B$63:$L$63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'用户数据-2'!$B$68:$L$68</c:f>
              <c:numCache>
                <c:formatCode>0</c:formatCode>
                <c:ptCount val="11"/>
                <c:pt idx="0">
                  <c:v>75324</c:v>
                </c:pt>
                <c:pt idx="1">
                  <c:v>82671</c:v>
                </c:pt>
                <c:pt idx="2">
                  <c:v>93304</c:v>
                </c:pt>
                <c:pt idx="3">
                  <c:v>74383</c:v>
                </c:pt>
                <c:pt idx="4">
                  <c:v>80807</c:v>
                </c:pt>
                <c:pt idx="5">
                  <c:v>85860</c:v>
                </c:pt>
                <c:pt idx="6">
                  <c:v>85538</c:v>
                </c:pt>
                <c:pt idx="7">
                  <c:v>80322</c:v>
                </c:pt>
                <c:pt idx="8">
                  <c:v>95830</c:v>
                </c:pt>
                <c:pt idx="9">
                  <c:v>148924</c:v>
                </c:pt>
                <c:pt idx="10">
                  <c:v>118829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CA-4F46-8952-DB56598D8C69}"/>
            </c:ext>
          </c:extLst>
        </c:ser>
        <c:ser>
          <c:idx val="5"/>
          <c:order val="3"/>
          <c:tx>
            <c:strRef>
              <c:f>'用户数据-2'!$A$69</c:f>
              <c:strCache>
                <c:ptCount val="1"/>
                <c:pt idx="0">
                  <c:v>MVC S40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'用户数据-2'!$B$63:$L$63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'用户数据-2'!$B$69:$L$69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2929</c:v>
                </c:pt>
                <c:pt idx="4">
                  <c:v>7345</c:v>
                </c:pt>
                <c:pt idx="5">
                  <c:v>9793</c:v>
                </c:pt>
                <c:pt idx="6">
                  <c:v>11051</c:v>
                </c:pt>
                <c:pt idx="7">
                  <c:v>13425</c:v>
                </c:pt>
                <c:pt idx="8">
                  <c:v>15579</c:v>
                </c:pt>
                <c:pt idx="9">
                  <c:v>14720</c:v>
                </c:pt>
                <c:pt idx="10">
                  <c:v>14519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FCA-4F46-8952-DB56598D8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5683679"/>
        <c:axId val="705684511"/>
      </c:lineChart>
      <c:catAx>
        <c:axId val="70568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684511"/>
        <c:crosses val="autoZero"/>
        <c:auto val="1"/>
        <c:lblAlgn val="ctr"/>
        <c:lblOffset val="100"/>
        <c:noMultiLvlLbl val="0"/>
      </c:catAx>
      <c:valAx>
        <c:axId val="705684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68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询盘按产品分布（月）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线索数据!$A$22</c:f>
              <c:strCache>
                <c:ptCount val="1"/>
                <c:pt idx="0">
                  <c:v>VC线索量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线索数据!$B$21:$L$21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线索数据!$B$22:$L$22</c:f>
              <c:numCache>
                <c:formatCode>General</c:formatCode>
                <c:ptCount val="11"/>
                <c:pt idx="0">
                  <c:v>392</c:v>
                </c:pt>
                <c:pt idx="1">
                  <c:v>434</c:v>
                </c:pt>
                <c:pt idx="2">
                  <c:v>415</c:v>
                </c:pt>
                <c:pt idx="3">
                  <c:v>458</c:v>
                </c:pt>
                <c:pt idx="4">
                  <c:v>791</c:v>
                </c:pt>
                <c:pt idx="5">
                  <c:v>756</c:v>
                </c:pt>
                <c:pt idx="6">
                  <c:v>692</c:v>
                </c:pt>
                <c:pt idx="7">
                  <c:v>875</c:v>
                </c:pt>
                <c:pt idx="8">
                  <c:v>903</c:v>
                </c:pt>
                <c:pt idx="9">
                  <c:v>1036</c:v>
                </c:pt>
                <c:pt idx="10">
                  <c:v>895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4C5-4884-B833-8D6E3F4ED5D4}"/>
            </c:ext>
          </c:extLst>
        </c:ser>
        <c:ser>
          <c:idx val="1"/>
          <c:order val="1"/>
          <c:tx>
            <c:strRef>
              <c:f>线索数据!$A$23</c:f>
              <c:strCache>
                <c:ptCount val="1"/>
                <c:pt idx="0">
                  <c:v>话机线索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线索数据!$B$21:$L$21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线索数据!$B$23:$L$23</c:f>
              <c:numCache>
                <c:formatCode>General</c:formatCode>
                <c:ptCount val="11"/>
                <c:pt idx="0">
                  <c:v>452</c:v>
                </c:pt>
                <c:pt idx="1">
                  <c:v>521</c:v>
                </c:pt>
                <c:pt idx="2">
                  <c:v>551</c:v>
                </c:pt>
                <c:pt idx="3">
                  <c:v>543</c:v>
                </c:pt>
                <c:pt idx="4">
                  <c:v>767</c:v>
                </c:pt>
                <c:pt idx="5">
                  <c:v>678</c:v>
                </c:pt>
                <c:pt idx="6">
                  <c:v>572</c:v>
                </c:pt>
                <c:pt idx="7">
                  <c:v>866</c:v>
                </c:pt>
                <c:pt idx="8">
                  <c:v>814</c:v>
                </c:pt>
                <c:pt idx="9">
                  <c:v>902</c:v>
                </c:pt>
                <c:pt idx="10">
                  <c:v>850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C5-4884-B833-8D6E3F4ED5D4}"/>
            </c:ext>
          </c:extLst>
        </c:ser>
        <c:ser>
          <c:idx val="2"/>
          <c:order val="2"/>
          <c:tx>
            <c:strRef>
              <c:f>线索数据!$A$24</c:f>
              <c:strCache>
                <c:ptCount val="1"/>
                <c:pt idx="0">
                  <c:v>耳机总线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线索数据!$B$21:$L$21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线索数据!$B$24:$L$24</c:f>
              <c:numCache>
                <c:formatCode>General</c:formatCode>
                <c:ptCount val="11"/>
                <c:pt idx="0">
                  <c:v>162</c:v>
                </c:pt>
                <c:pt idx="1">
                  <c:v>203</c:v>
                </c:pt>
                <c:pt idx="2">
                  <c:v>200</c:v>
                </c:pt>
                <c:pt idx="3">
                  <c:v>207</c:v>
                </c:pt>
                <c:pt idx="4">
                  <c:v>291</c:v>
                </c:pt>
                <c:pt idx="5">
                  <c:v>261</c:v>
                </c:pt>
                <c:pt idx="6">
                  <c:v>240</c:v>
                </c:pt>
                <c:pt idx="7">
                  <c:v>370</c:v>
                </c:pt>
                <c:pt idx="8">
                  <c:v>352</c:v>
                </c:pt>
                <c:pt idx="9">
                  <c:v>365</c:v>
                </c:pt>
                <c:pt idx="10">
                  <c:v>352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C5-4884-B833-8D6E3F4ED5D4}"/>
            </c:ext>
          </c:extLst>
        </c:ser>
        <c:ser>
          <c:idx val="4"/>
          <c:order val="3"/>
          <c:tx>
            <c:strRef>
              <c:f>线索数据!$A$26</c:f>
              <c:strCache>
                <c:ptCount val="1"/>
                <c:pt idx="0">
                  <c:v>总线索量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线索数据!$B$21:$L$21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线索数据!$B$26:$L$26</c:f>
              <c:numCache>
                <c:formatCode>General</c:formatCode>
                <c:ptCount val="11"/>
                <c:pt idx="0">
                  <c:v>1912</c:v>
                </c:pt>
                <c:pt idx="1">
                  <c:v>2195</c:v>
                </c:pt>
                <c:pt idx="2">
                  <c:v>2269</c:v>
                </c:pt>
                <c:pt idx="3">
                  <c:v>2131</c:v>
                </c:pt>
                <c:pt idx="4">
                  <c:v>2079</c:v>
                </c:pt>
                <c:pt idx="5">
                  <c:v>2031</c:v>
                </c:pt>
                <c:pt idx="6">
                  <c:v>2288</c:v>
                </c:pt>
                <c:pt idx="7">
                  <c:v>2205</c:v>
                </c:pt>
                <c:pt idx="8">
                  <c:v>2173</c:v>
                </c:pt>
                <c:pt idx="9">
                  <c:v>2387</c:v>
                </c:pt>
                <c:pt idx="10">
                  <c:v>2266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C5-4884-B833-8D6E3F4ED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27893088"/>
        <c:axId val="627913472"/>
      </c:lineChart>
      <c:catAx>
        <c:axId val="62789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913472"/>
        <c:crosses val="autoZero"/>
        <c:auto val="1"/>
        <c:lblAlgn val="ctr"/>
        <c:lblOffset val="100"/>
        <c:noMultiLvlLbl val="0"/>
      </c:catAx>
      <c:valAx>
        <c:axId val="62791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89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企业规模情况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线索数据!$A$72</c:f>
              <c:strCache>
                <c:ptCount val="1"/>
                <c:pt idx="0">
                  <c:v>K级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线索数据!$B$70:$L$70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线索数据!$B$72:$L$72</c:f>
              <c:numCache>
                <c:formatCode>General</c:formatCode>
                <c:ptCount val="11"/>
                <c:pt idx="0">
                  <c:v>92</c:v>
                </c:pt>
                <c:pt idx="1">
                  <c:v>108</c:v>
                </c:pt>
                <c:pt idx="2">
                  <c:v>102</c:v>
                </c:pt>
                <c:pt idx="3">
                  <c:v>109</c:v>
                </c:pt>
                <c:pt idx="4">
                  <c:v>115</c:v>
                </c:pt>
                <c:pt idx="5">
                  <c:v>122</c:v>
                </c:pt>
                <c:pt idx="6">
                  <c:v>116</c:v>
                </c:pt>
                <c:pt idx="7">
                  <c:v>100</c:v>
                </c:pt>
                <c:pt idx="8">
                  <c:v>126</c:v>
                </c:pt>
                <c:pt idx="9">
                  <c:v>132</c:v>
                </c:pt>
                <c:pt idx="10">
                  <c:v>160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B1E-49F9-8C81-8B705EB40DF0}"/>
            </c:ext>
          </c:extLst>
        </c:ser>
        <c:ser>
          <c:idx val="2"/>
          <c:order val="2"/>
          <c:tx>
            <c:strRef>
              <c:f>线索数据!$A$73</c:f>
              <c:strCache>
                <c:ptCount val="1"/>
                <c:pt idx="0">
                  <c:v>5K级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线索数据!$B$70:$L$70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线索数据!$B$73:$L$73</c:f>
              <c:numCache>
                <c:formatCode>General</c:formatCode>
                <c:ptCount val="11"/>
                <c:pt idx="0">
                  <c:v>91</c:v>
                </c:pt>
                <c:pt idx="1">
                  <c:v>76</c:v>
                </c:pt>
                <c:pt idx="2">
                  <c:v>72</c:v>
                </c:pt>
                <c:pt idx="3">
                  <c:v>87</c:v>
                </c:pt>
                <c:pt idx="4">
                  <c:v>84</c:v>
                </c:pt>
                <c:pt idx="5">
                  <c:v>76</c:v>
                </c:pt>
                <c:pt idx="6">
                  <c:v>82</c:v>
                </c:pt>
                <c:pt idx="7">
                  <c:v>92</c:v>
                </c:pt>
                <c:pt idx="8">
                  <c:v>91</c:v>
                </c:pt>
                <c:pt idx="9">
                  <c:v>71</c:v>
                </c:pt>
                <c:pt idx="10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B1E-49F9-8C81-8B705EB40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7802816"/>
        <c:axId val="627797824"/>
      </c:lineChart>
      <c:lineChart>
        <c:grouping val="standard"/>
        <c:varyColors val="0"/>
        <c:ser>
          <c:idx val="0"/>
          <c:order val="0"/>
          <c:tx>
            <c:strRef>
              <c:f>线索数据!$A$71</c:f>
              <c:strCache>
                <c:ptCount val="1"/>
                <c:pt idx="0">
                  <c:v>&lt;K级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线索数据!$B$70:$L$70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线索数据!$B$71:$L$71</c:f>
              <c:numCache>
                <c:formatCode>General</c:formatCode>
                <c:ptCount val="11"/>
                <c:pt idx="0">
                  <c:v>1729</c:v>
                </c:pt>
                <c:pt idx="1">
                  <c:v>2012</c:v>
                </c:pt>
                <c:pt idx="2">
                  <c:v>2096</c:v>
                </c:pt>
                <c:pt idx="3">
                  <c:v>1884</c:v>
                </c:pt>
                <c:pt idx="4">
                  <c:v>1881</c:v>
                </c:pt>
                <c:pt idx="5">
                  <c:v>1834</c:v>
                </c:pt>
                <c:pt idx="6">
                  <c:v>2091</c:v>
                </c:pt>
                <c:pt idx="7">
                  <c:v>2240</c:v>
                </c:pt>
                <c:pt idx="8">
                  <c:v>1956</c:v>
                </c:pt>
                <c:pt idx="9">
                  <c:v>2184</c:v>
                </c:pt>
                <c:pt idx="10">
                  <c:v>2035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B1E-49F9-8C81-8B705EB40D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4473712"/>
        <c:axId val="634514896"/>
      </c:lineChart>
      <c:catAx>
        <c:axId val="62780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797824"/>
        <c:crosses val="autoZero"/>
        <c:auto val="1"/>
        <c:lblAlgn val="ctr"/>
        <c:lblOffset val="100"/>
        <c:noMultiLvlLbl val="0"/>
      </c:catAx>
      <c:valAx>
        <c:axId val="62779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802816"/>
        <c:crosses val="autoZero"/>
        <c:crossBetween val="between"/>
      </c:valAx>
      <c:valAx>
        <c:axId val="6345148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4473712"/>
        <c:crosses val="max"/>
        <c:crossBetween val="between"/>
      </c:valAx>
      <c:catAx>
        <c:axId val="634473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345148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网页</a:t>
            </a:r>
            <a:r>
              <a:rPr lang="en-US" altLang="zh-CN"/>
              <a:t>google</a:t>
            </a:r>
            <a:r>
              <a:rPr lang="zh-CN" altLang="en-US"/>
              <a:t>搜索展示</a:t>
            </a:r>
            <a:endParaRPr lang="en-US" alt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'用户数据-2'!$A$65</c:f>
              <c:strCache>
                <c:ptCount val="1"/>
                <c:pt idx="0">
                  <c:v>Teams&amp;zoom列表页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'用户数据-2'!$B$63:$L$63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'用户数据-2'!$B$65:$L$65</c:f>
              <c:numCache>
                <c:formatCode>0</c:formatCode>
                <c:ptCount val="11"/>
                <c:pt idx="0">
                  <c:v>28237</c:v>
                </c:pt>
                <c:pt idx="1">
                  <c:v>35398</c:v>
                </c:pt>
                <c:pt idx="2">
                  <c:v>65098</c:v>
                </c:pt>
                <c:pt idx="3">
                  <c:v>85910</c:v>
                </c:pt>
                <c:pt idx="4">
                  <c:v>84862</c:v>
                </c:pt>
                <c:pt idx="5">
                  <c:v>88279</c:v>
                </c:pt>
                <c:pt idx="6">
                  <c:v>105998</c:v>
                </c:pt>
                <c:pt idx="7">
                  <c:v>136551</c:v>
                </c:pt>
                <c:pt idx="8">
                  <c:v>140398</c:v>
                </c:pt>
                <c:pt idx="9">
                  <c:v>178442</c:v>
                </c:pt>
                <c:pt idx="10">
                  <c:v>206429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6B6-4F0F-9214-D73AF0B73624}"/>
            </c:ext>
          </c:extLst>
        </c:ser>
        <c:ser>
          <c:idx val="3"/>
          <c:order val="1"/>
          <c:tx>
            <c:strRef>
              <c:f>'用户数据-2'!$A$67</c:f>
              <c:strCache>
                <c:ptCount val="1"/>
                <c:pt idx="0">
                  <c:v>MeetingBoard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'用户数据-2'!$B$63:$L$63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'用户数据-2'!$B$67:$L$67</c:f>
              <c:numCache>
                <c:formatCode>0</c:formatCode>
                <c:ptCount val="11"/>
                <c:pt idx="0">
                  <c:v>38007</c:v>
                </c:pt>
                <c:pt idx="1">
                  <c:v>48299</c:v>
                </c:pt>
                <c:pt idx="2">
                  <c:v>74928</c:v>
                </c:pt>
                <c:pt idx="3">
                  <c:v>42652</c:v>
                </c:pt>
                <c:pt idx="4">
                  <c:v>45622</c:v>
                </c:pt>
                <c:pt idx="5">
                  <c:v>76684</c:v>
                </c:pt>
                <c:pt idx="6">
                  <c:v>50201</c:v>
                </c:pt>
                <c:pt idx="7">
                  <c:v>90214</c:v>
                </c:pt>
                <c:pt idx="8">
                  <c:v>181956</c:v>
                </c:pt>
                <c:pt idx="9">
                  <c:v>121061</c:v>
                </c:pt>
                <c:pt idx="10">
                  <c:v>144743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B6-4F0F-9214-D73AF0B73624}"/>
            </c:ext>
          </c:extLst>
        </c:ser>
        <c:ser>
          <c:idx val="4"/>
          <c:order val="2"/>
          <c:tx>
            <c:strRef>
              <c:f>'用户数据-2'!$A$68</c:f>
              <c:strCache>
                <c:ptCount val="1"/>
                <c:pt idx="0">
                  <c:v>MeetingBar Ax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'用户数据-2'!$B$63:$L$63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'用户数据-2'!$B$68:$L$68</c:f>
              <c:numCache>
                <c:formatCode>0</c:formatCode>
                <c:ptCount val="11"/>
                <c:pt idx="0">
                  <c:v>75324</c:v>
                </c:pt>
                <c:pt idx="1">
                  <c:v>82671</c:v>
                </c:pt>
                <c:pt idx="2">
                  <c:v>93304</c:v>
                </c:pt>
                <c:pt idx="3">
                  <c:v>74383</c:v>
                </c:pt>
                <c:pt idx="4">
                  <c:v>80807</c:v>
                </c:pt>
                <c:pt idx="5">
                  <c:v>85860</c:v>
                </c:pt>
                <c:pt idx="6">
                  <c:v>85538</c:v>
                </c:pt>
                <c:pt idx="7">
                  <c:v>80322</c:v>
                </c:pt>
                <c:pt idx="8">
                  <c:v>95830</c:v>
                </c:pt>
                <c:pt idx="9">
                  <c:v>148924</c:v>
                </c:pt>
                <c:pt idx="10">
                  <c:v>118829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6B6-4F0F-9214-D73AF0B73624}"/>
            </c:ext>
          </c:extLst>
        </c:ser>
        <c:ser>
          <c:idx val="5"/>
          <c:order val="3"/>
          <c:tx>
            <c:strRef>
              <c:f>'用户数据-2'!$A$69</c:f>
              <c:strCache>
                <c:ptCount val="1"/>
                <c:pt idx="0">
                  <c:v>MVC S40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'用户数据-2'!$B$63:$L$63</c:f>
              <c:strCache>
                <c:ptCount val="11"/>
                <c:pt idx="0">
                  <c:v>1月</c:v>
                </c:pt>
                <c:pt idx="1">
                  <c:v>2月</c:v>
                </c:pt>
                <c:pt idx="2">
                  <c:v>3月</c:v>
                </c:pt>
                <c:pt idx="3">
                  <c:v>4月</c:v>
                </c:pt>
                <c:pt idx="4">
                  <c:v>5月</c:v>
                </c:pt>
                <c:pt idx="5">
                  <c:v>6月</c:v>
                </c:pt>
                <c:pt idx="6">
                  <c:v>7月</c:v>
                </c:pt>
                <c:pt idx="7">
                  <c:v>8月</c:v>
                </c:pt>
                <c:pt idx="8">
                  <c:v>9月</c:v>
                </c:pt>
                <c:pt idx="9">
                  <c:v>10月</c:v>
                </c:pt>
                <c:pt idx="10">
                  <c:v>11月</c:v>
                </c:pt>
              </c:strCache>
            </c:strRef>
          </c:cat>
          <c:val>
            <c:numRef>
              <c:f>'用户数据-2'!$B$69:$L$69</c:f>
              <c:numCache>
                <c:formatCode>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2929</c:v>
                </c:pt>
                <c:pt idx="4">
                  <c:v>7345</c:v>
                </c:pt>
                <c:pt idx="5">
                  <c:v>9793</c:v>
                </c:pt>
                <c:pt idx="6">
                  <c:v>11051</c:v>
                </c:pt>
                <c:pt idx="7">
                  <c:v>13425</c:v>
                </c:pt>
                <c:pt idx="8">
                  <c:v>15579</c:v>
                </c:pt>
                <c:pt idx="9">
                  <c:v>14720</c:v>
                </c:pt>
                <c:pt idx="10">
                  <c:v>14519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6B6-4F0F-9214-D73AF0B736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05683679"/>
        <c:axId val="705684511"/>
      </c:lineChart>
      <c:catAx>
        <c:axId val="705683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684511"/>
        <c:crosses val="autoZero"/>
        <c:auto val="1"/>
        <c:lblAlgn val="ctr"/>
        <c:lblOffset val="100"/>
        <c:noMultiLvlLbl val="0"/>
      </c:catAx>
      <c:valAx>
        <c:axId val="7056845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5683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0DBC4-F98B-484A-BE69-A87A5E6DEA10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E661B-8AD1-4D4A-B33B-64792E54996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E661B-8AD1-4D4A-B33B-64792E54996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574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1515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932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1A913F-252E-4EB7-A1AE-8A0B16A290D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505D-6858-4D77-8033-8F44498EC30F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C392-8293-4EFF-A44E-DAB8CA6E538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7289074" cy="681037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57200" y="875211"/>
            <a:ext cx="11299371" cy="57215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lnSpc>
                <a:spcPct val="100000"/>
              </a:lnSpc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828800" indent="0">
              <a:lnSpc>
                <a:spcPct val="100000"/>
              </a:lnSpc>
              <a:buNone/>
              <a:defRPr sz="16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9505D-6858-4D77-8033-8F44498EC30F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8C392-8293-4EFF-A44E-DAB8CA6E53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71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9505D-6858-4D77-8033-8F44498EC30F}" type="datetimeFigureOut">
              <a:rPr lang="zh-CN" altLang="en-US" smtClean="0"/>
              <a:t>2024/12/11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8C392-8293-4EFF-A44E-DAB8CA6E538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7" cstate="screen"/>
          <a:stretch>
            <a:fillRect/>
          </a:stretch>
        </p:blipFill>
        <p:spPr>
          <a:xfrm>
            <a:off x="10075986" y="6424616"/>
            <a:ext cx="1849315" cy="2132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0" y="3657597"/>
            <a:ext cx="12192000" cy="2416628"/>
            <a:chOff x="0" y="3429000"/>
            <a:chExt cx="12192000" cy="2105054"/>
          </a:xfrm>
        </p:grpSpPr>
        <p:sp>
          <p:nvSpPr>
            <p:cNvPr id="9" name="矩形 8"/>
            <p:cNvSpPr/>
            <p:nvPr/>
          </p:nvSpPr>
          <p:spPr>
            <a:xfrm>
              <a:off x="0" y="3429000"/>
              <a:ext cx="12192000" cy="2105054"/>
            </a:xfrm>
            <a:prstGeom prst="rect">
              <a:avLst/>
            </a:prstGeom>
            <a:gradFill>
              <a:gsLst>
                <a:gs pos="0">
                  <a:srgbClr val="70B4C7">
                    <a:alpha val="62000"/>
                  </a:srgbClr>
                </a:gs>
                <a:gs pos="0">
                  <a:schemeClr val="accent1">
                    <a:lumMod val="45000"/>
                    <a:lumOff val="55000"/>
                  </a:schemeClr>
                </a:gs>
                <a:gs pos="0">
                  <a:srgbClr val="70B4C7"/>
                </a:gs>
                <a:gs pos="100000">
                  <a:srgbClr val="7ECE89">
                    <a:alpha val="66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6600" b="1" kern="10000" spc="1200" dirty="0">
                <a:solidFill>
                  <a:schemeClr val="bg1"/>
                </a:solidFill>
                <a:latin typeface="Calibri" panose="020F0502020204030204" pitchFamily="34" charset="0"/>
                <a:ea typeface="等线" panose="02010600030101010101" pitchFamily="2" charset="-122"/>
                <a:sym typeface="Calibri" panose="020F050202020403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" y="3637116"/>
              <a:ext cx="12191999" cy="1286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厦门亿联网络技术股份有限公司</a:t>
              </a:r>
              <a:endParaRPr lang="en-US" altLang="zh-CN" sz="4400" b="1" kern="10000" spc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  <a:p>
              <a:pPr algn="ctr">
                <a:defRPr/>
              </a:pPr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2025</a:t>
              </a:r>
              <a:r>
                <a: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年官网运营规划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5327745-3D42-4877-AA3C-DE8D03C807EC}"/>
              </a:ext>
            </a:extLst>
          </p:cNvPr>
          <p:cNvGrpSpPr/>
          <p:nvPr/>
        </p:nvGrpSpPr>
        <p:grpSpPr>
          <a:xfrm>
            <a:off x="1639821" y="775071"/>
            <a:ext cx="429295" cy="2611926"/>
            <a:chOff x="3378207" y="1563846"/>
            <a:chExt cx="232791" cy="1416352"/>
          </a:xfrm>
        </p:grpSpPr>
        <p:sp>
          <p:nvSpPr>
            <p:cNvPr id="5" name="圆角矩形 2">
              <a:extLst>
                <a:ext uri="{FF2B5EF4-FFF2-40B4-BE49-F238E27FC236}">
                  <a16:creationId xmlns:a16="http://schemas.microsoft.com/office/drawing/2014/main" id="{8805A47C-880D-4792-B8F8-ACEC0D1F3FAE}"/>
                </a:ext>
              </a:extLst>
            </p:cNvPr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AB91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2D1D989-C4EE-4385-AC53-49B8006D7A12}"/>
                </a:ext>
              </a:extLst>
            </p:cNvPr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AB9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4393E64-1C2B-4E49-AC78-26632CCC2A2F}"/>
              </a:ext>
            </a:extLst>
          </p:cNvPr>
          <p:cNvGrpSpPr/>
          <p:nvPr/>
        </p:nvGrpSpPr>
        <p:grpSpPr>
          <a:xfrm>
            <a:off x="2496867" y="1518246"/>
            <a:ext cx="229585" cy="1396846"/>
            <a:chOff x="3378207" y="1563846"/>
            <a:chExt cx="232791" cy="1416352"/>
          </a:xfrm>
          <a:solidFill>
            <a:srgbClr val="FF9409"/>
          </a:solidFill>
        </p:grpSpPr>
        <p:sp>
          <p:nvSpPr>
            <p:cNvPr id="8" name="圆角矩形 6">
              <a:extLst>
                <a:ext uri="{FF2B5EF4-FFF2-40B4-BE49-F238E27FC236}">
                  <a16:creationId xmlns:a16="http://schemas.microsoft.com/office/drawing/2014/main" id="{AB8B1EBC-D3CB-42F5-A04C-77B72EC8F508}"/>
                </a:ext>
              </a:extLst>
            </p:cNvPr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667F2D9-4953-4F65-87D5-03038F4BE6B9}"/>
                </a:ext>
              </a:extLst>
            </p:cNvPr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38DEB9C-C4E6-4103-80DA-1572AD6D1253}"/>
              </a:ext>
            </a:extLst>
          </p:cNvPr>
          <p:cNvGrpSpPr/>
          <p:nvPr/>
        </p:nvGrpSpPr>
        <p:grpSpPr>
          <a:xfrm flipV="1">
            <a:off x="2077878" y="4222767"/>
            <a:ext cx="429295" cy="2611926"/>
            <a:chOff x="3378207" y="1563846"/>
            <a:chExt cx="232791" cy="1416352"/>
          </a:xfrm>
          <a:solidFill>
            <a:srgbClr val="37AB91"/>
          </a:solidFill>
        </p:grpSpPr>
        <p:sp>
          <p:nvSpPr>
            <p:cNvPr id="11" name="圆角矩形 9">
              <a:extLst>
                <a:ext uri="{FF2B5EF4-FFF2-40B4-BE49-F238E27FC236}">
                  <a16:creationId xmlns:a16="http://schemas.microsoft.com/office/drawing/2014/main" id="{34AFED15-4437-428B-9127-EE5AF9E99EC6}"/>
                </a:ext>
              </a:extLst>
            </p:cNvPr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A1DFC42-5B07-4D39-A359-A39AD41D11B3}"/>
                </a:ext>
              </a:extLst>
            </p:cNvPr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46ED6E9-F07C-4C51-A64D-A8E1C97CFA28}"/>
              </a:ext>
            </a:extLst>
          </p:cNvPr>
          <p:cNvGrpSpPr/>
          <p:nvPr/>
        </p:nvGrpSpPr>
        <p:grpSpPr>
          <a:xfrm flipV="1">
            <a:off x="1044566" y="3070843"/>
            <a:ext cx="367284" cy="2234639"/>
            <a:chOff x="3378207" y="1563846"/>
            <a:chExt cx="232791" cy="1416352"/>
          </a:xfrm>
          <a:solidFill>
            <a:srgbClr val="FF9409"/>
          </a:solidFill>
        </p:grpSpPr>
        <p:sp>
          <p:nvSpPr>
            <p:cNvPr id="14" name="圆角矩形 12">
              <a:extLst>
                <a:ext uri="{FF2B5EF4-FFF2-40B4-BE49-F238E27FC236}">
                  <a16:creationId xmlns:a16="http://schemas.microsoft.com/office/drawing/2014/main" id="{428641C5-7257-4007-BD0B-E70E4EA2C408}"/>
                </a:ext>
              </a:extLst>
            </p:cNvPr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EADB33D-BFCF-45DD-A607-BC05392FC133}"/>
                </a:ext>
              </a:extLst>
            </p:cNvPr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A758B58-6541-4E0A-A72C-A1108C649659}"/>
              </a:ext>
            </a:extLst>
          </p:cNvPr>
          <p:cNvGrpSpPr/>
          <p:nvPr/>
        </p:nvGrpSpPr>
        <p:grpSpPr>
          <a:xfrm>
            <a:off x="5979315" y="3438372"/>
            <a:ext cx="3978632" cy="643840"/>
            <a:chOff x="1520468" y="3717644"/>
            <a:chExt cx="3978632" cy="64384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2DD408E-C5A6-423E-A8D8-C7BFF87E9F7C}"/>
                </a:ext>
              </a:extLst>
            </p:cNvPr>
            <p:cNvSpPr txBox="1"/>
            <p:nvPr/>
          </p:nvSpPr>
          <p:spPr>
            <a:xfrm>
              <a:off x="1520469" y="3717644"/>
              <a:ext cx="33618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2025</a:t>
              </a:r>
              <a:r>
                <a:rPr lang="zh-CN" altLang="en-US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年目标与网站规划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5F872FC-3B1D-4291-9CCD-725DD17D4A97}"/>
                </a:ext>
              </a:extLst>
            </p:cNvPr>
            <p:cNvSpPr txBox="1"/>
            <p:nvPr/>
          </p:nvSpPr>
          <p:spPr>
            <a:xfrm>
              <a:off x="1520468" y="4115263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2025 website planning</a:t>
              </a: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1D40E9B9-D32E-4716-93A9-66554F2F5613}"/>
              </a:ext>
            </a:extLst>
          </p:cNvPr>
          <p:cNvSpPr txBox="1"/>
          <p:nvPr/>
        </p:nvSpPr>
        <p:spPr>
          <a:xfrm>
            <a:off x="1712312" y="3406349"/>
            <a:ext cx="3055324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CONTENTS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4127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矩形 110">
            <a:extLst>
              <a:ext uri="{FF2B5EF4-FFF2-40B4-BE49-F238E27FC236}">
                <a16:creationId xmlns:a16="http://schemas.microsoft.com/office/drawing/2014/main" id="{5BFABAE8-B9A9-4B83-B876-F1FFC0A092E5}"/>
              </a:ext>
            </a:extLst>
          </p:cNvPr>
          <p:cNvSpPr/>
          <p:nvPr/>
        </p:nvSpPr>
        <p:spPr>
          <a:xfrm>
            <a:off x="99617" y="16862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和竞品的差异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A166A887-BA15-4223-B070-7AFCFA26BE9C}"/>
              </a:ext>
            </a:extLst>
          </p:cNvPr>
          <p:cNvSpPr txBox="1"/>
          <p:nvPr/>
        </p:nvSpPr>
        <p:spPr>
          <a:xfrm>
            <a:off x="4836201" y="877603"/>
            <a:ext cx="287258" cy="4241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/>
              <a:t>-</a:t>
            </a:r>
            <a:endParaRPr lang="en-US" altLang="zh-CN" sz="1200" dirty="0"/>
          </a:p>
        </p:txBody>
      </p:sp>
      <p:pic>
        <p:nvPicPr>
          <p:cNvPr id="131" name="图片 130">
            <a:extLst>
              <a:ext uri="{FF2B5EF4-FFF2-40B4-BE49-F238E27FC236}">
                <a16:creationId xmlns:a16="http://schemas.microsoft.com/office/drawing/2014/main" id="{D96346B4-EE5C-430B-A428-BFDD32D7D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962356"/>
            <a:ext cx="355492" cy="317853"/>
          </a:xfrm>
          <a:prstGeom prst="rect">
            <a:avLst/>
          </a:prstGeom>
        </p:spPr>
      </p:pic>
      <p:pic>
        <p:nvPicPr>
          <p:cNvPr id="133" name="图片 132">
            <a:extLst>
              <a:ext uri="{FF2B5EF4-FFF2-40B4-BE49-F238E27FC236}">
                <a16:creationId xmlns:a16="http://schemas.microsoft.com/office/drawing/2014/main" id="{B82A1F25-8F29-43C5-8E2C-96F1EDA0C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633" y="849159"/>
            <a:ext cx="820283" cy="503683"/>
          </a:xfrm>
          <a:prstGeom prst="rect">
            <a:avLst/>
          </a:prstGeom>
        </p:spPr>
      </p:pic>
      <p:pic>
        <p:nvPicPr>
          <p:cNvPr id="16386" name="Picture 2">
            <a:extLst>
              <a:ext uri="{FF2B5EF4-FFF2-40B4-BE49-F238E27FC236}">
                <a16:creationId xmlns:a16="http://schemas.microsoft.com/office/drawing/2014/main" id="{FFC94E20-6D12-45EB-AAFF-1BE8601694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486" b="29982"/>
          <a:stretch/>
        </p:blipFill>
        <p:spPr bwMode="auto">
          <a:xfrm>
            <a:off x="8205450" y="1002879"/>
            <a:ext cx="376417" cy="286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图片 134">
            <a:extLst>
              <a:ext uri="{FF2B5EF4-FFF2-40B4-BE49-F238E27FC236}">
                <a16:creationId xmlns:a16="http://schemas.microsoft.com/office/drawing/2014/main" id="{F810735A-066B-4A6A-A5BE-77F1BC2B32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1843" y="995718"/>
            <a:ext cx="715702" cy="261444"/>
          </a:xfrm>
          <a:prstGeom prst="rect">
            <a:avLst/>
          </a:prstGeom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36A5E701-56A3-4B00-A614-CBDD13DBB5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84" b="39177"/>
          <a:stretch/>
        </p:blipFill>
        <p:spPr bwMode="auto">
          <a:xfrm>
            <a:off x="2518239" y="964738"/>
            <a:ext cx="1456029" cy="30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" name="文本框 156">
            <a:extLst>
              <a:ext uri="{FF2B5EF4-FFF2-40B4-BE49-F238E27FC236}">
                <a16:creationId xmlns:a16="http://schemas.microsoft.com/office/drawing/2014/main" id="{E963EEFA-19AD-45CC-9B9A-AAE65D68CA1A}"/>
              </a:ext>
            </a:extLst>
          </p:cNvPr>
          <p:cNvSpPr txBox="1"/>
          <p:nvPr/>
        </p:nvSpPr>
        <p:spPr>
          <a:xfrm>
            <a:off x="322430" y="4604892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ea typeface="等线" panose="02010600030101010101" pitchFamily="2" charset="-122"/>
              </a:rPr>
              <a:t>SEO</a:t>
            </a:r>
            <a:r>
              <a:rPr lang="zh-CN" altLang="en-US" sz="1400" b="1" dirty="0">
                <a:ea typeface="等线" panose="02010600030101010101" pitchFamily="2" charset="-122"/>
              </a:rPr>
              <a:t>模块</a:t>
            </a:r>
            <a:endParaRPr lang="en-US" sz="1400" b="1" dirty="0">
              <a:ea typeface="等线" panose="02010600030101010101" pitchFamily="2" charset="-122"/>
            </a:endParaRPr>
          </a:p>
        </p:txBody>
      </p:sp>
      <p:sp>
        <p:nvSpPr>
          <p:cNvPr id="158" name="矩形 157">
            <a:extLst>
              <a:ext uri="{FF2B5EF4-FFF2-40B4-BE49-F238E27FC236}">
                <a16:creationId xmlns:a16="http://schemas.microsoft.com/office/drawing/2014/main" id="{A8CF65CE-E13F-4A8A-A1A6-DCC0876DC5BD}"/>
              </a:ext>
            </a:extLst>
          </p:cNvPr>
          <p:cNvSpPr/>
          <p:nvPr/>
        </p:nvSpPr>
        <p:spPr>
          <a:xfrm flipV="1">
            <a:off x="423109" y="4912669"/>
            <a:ext cx="534367" cy="45719"/>
          </a:xfrm>
          <a:prstGeom prst="rect">
            <a:avLst/>
          </a:prstGeom>
          <a:solidFill>
            <a:srgbClr val="12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noFill/>
            </a:endParaRPr>
          </a:p>
        </p:txBody>
      </p:sp>
      <p:grpSp>
        <p:nvGrpSpPr>
          <p:cNvPr id="230" name="组合 229">
            <a:extLst>
              <a:ext uri="{FF2B5EF4-FFF2-40B4-BE49-F238E27FC236}">
                <a16:creationId xmlns:a16="http://schemas.microsoft.com/office/drawing/2014/main" id="{2B34F651-90F0-4B3E-BC91-1CC9320C7E72}"/>
              </a:ext>
            </a:extLst>
          </p:cNvPr>
          <p:cNvGrpSpPr/>
          <p:nvPr/>
        </p:nvGrpSpPr>
        <p:grpSpPr>
          <a:xfrm>
            <a:off x="429583" y="5112276"/>
            <a:ext cx="2810194" cy="307777"/>
            <a:chOff x="337618" y="2375861"/>
            <a:chExt cx="2810194" cy="307777"/>
          </a:xfrm>
        </p:grpSpPr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8265B758-368A-4AB5-B22B-687B70679E4A}"/>
                </a:ext>
              </a:extLst>
            </p:cNvPr>
            <p:cNvSpPr txBox="1"/>
            <p:nvPr/>
          </p:nvSpPr>
          <p:spPr>
            <a:xfrm>
              <a:off x="337618" y="2375861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ea typeface="等线" panose="02010600030101010101" pitchFamily="2" charset="-122"/>
                </a:rPr>
                <a:t>关键词总量</a:t>
              </a:r>
              <a:endParaRPr lang="en-US" sz="1400" b="1" dirty="0">
                <a:ea typeface="等线" panose="02010600030101010101" pitchFamily="2" charset="-122"/>
              </a:endParaRPr>
            </a:p>
          </p:txBody>
        </p:sp>
        <p:sp>
          <p:nvSpPr>
            <p:cNvPr id="171" name="文本框 170">
              <a:extLst>
                <a:ext uri="{FF2B5EF4-FFF2-40B4-BE49-F238E27FC236}">
                  <a16:creationId xmlns:a16="http://schemas.microsoft.com/office/drawing/2014/main" id="{1199B904-F81F-4E87-AA95-C281A15D430A}"/>
                </a:ext>
              </a:extLst>
            </p:cNvPr>
            <p:cNvSpPr txBox="1"/>
            <p:nvPr/>
          </p:nvSpPr>
          <p:spPr>
            <a:xfrm>
              <a:off x="1680733" y="2395848"/>
              <a:ext cx="119936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ea typeface="等线" panose="02010600030101010101" pitchFamily="2" charset="-122"/>
                </a:rPr>
                <a:t>55.9k vs 487.6K</a:t>
              </a:r>
              <a:endParaRPr lang="en-US" sz="1200" dirty="0">
                <a:ea typeface="等线" panose="02010600030101010101" pitchFamily="2" charset="-122"/>
              </a:endParaRPr>
            </a:p>
          </p:txBody>
        </p:sp>
        <p:pic>
          <p:nvPicPr>
            <p:cNvPr id="172" name="Picture 2">
              <a:extLst>
                <a:ext uri="{FF2B5EF4-FFF2-40B4-BE49-F238E27FC236}">
                  <a16:creationId xmlns:a16="http://schemas.microsoft.com/office/drawing/2014/main" id="{7FF7FE20-DDBA-43AB-8CAA-D4CB2E5B800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86" b="29982"/>
            <a:stretch/>
          </p:blipFill>
          <p:spPr bwMode="auto">
            <a:xfrm>
              <a:off x="2880100" y="2440460"/>
              <a:ext cx="267712" cy="204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4" name="组合 243">
            <a:extLst>
              <a:ext uri="{FF2B5EF4-FFF2-40B4-BE49-F238E27FC236}">
                <a16:creationId xmlns:a16="http://schemas.microsoft.com/office/drawing/2014/main" id="{A88C00CF-FF35-499D-919A-B8C8609E542A}"/>
              </a:ext>
            </a:extLst>
          </p:cNvPr>
          <p:cNvGrpSpPr/>
          <p:nvPr/>
        </p:nvGrpSpPr>
        <p:grpSpPr>
          <a:xfrm>
            <a:off x="365533" y="2088605"/>
            <a:ext cx="3695041" cy="307777"/>
            <a:chOff x="3908240" y="4326369"/>
            <a:chExt cx="3695041" cy="307777"/>
          </a:xfrm>
        </p:grpSpPr>
        <p:sp>
          <p:nvSpPr>
            <p:cNvPr id="173" name="文本框 172">
              <a:extLst>
                <a:ext uri="{FF2B5EF4-FFF2-40B4-BE49-F238E27FC236}">
                  <a16:creationId xmlns:a16="http://schemas.microsoft.com/office/drawing/2014/main" id="{A2AB6170-B217-4CA7-AFF8-3D0FDEBEBAFC}"/>
                </a:ext>
              </a:extLst>
            </p:cNvPr>
            <p:cNvSpPr txBox="1"/>
            <p:nvPr/>
          </p:nvSpPr>
          <p:spPr>
            <a:xfrm>
              <a:off x="3908240" y="4326369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ea typeface="等线" panose="02010600030101010101" pitchFamily="2" charset="-122"/>
                </a:rPr>
                <a:t>产品解决方案</a:t>
              </a:r>
              <a:endParaRPr lang="en-US" sz="1400" b="1" dirty="0">
                <a:ea typeface="等线" panose="02010600030101010101" pitchFamily="2" charset="-122"/>
              </a:endParaRPr>
            </a:p>
          </p:txBody>
        </p:sp>
        <p:sp>
          <p:nvSpPr>
            <p:cNvPr id="174" name="文本框 173">
              <a:extLst>
                <a:ext uri="{FF2B5EF4-FFF2-40B4-BE49-F238E27FC236}">
                  <a16:creationId xmlns:a16="http://schemas.microsoft.com/office/drawing/2014/main" id="{DC0A8E1B-82B1-4308-8429-F77FD7DF9C34}"/>
                </a:ext>
              </a:extLst>
            </p:cNvPr>
            <p:cNvSpPr txBox="1"/>
            <p:nvPr/>
          </p:nvSpPr>
          <p:spPr>
            <a:xfrm>
              <a:off x="5251355" y="4346356"/>
              <a:ext cx="23519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等线" panose="02010600030101010101" pitchFamily="2" charset="-122"/>
                  <a:ea typeface="等线" panose="02010600030101010101" pitchFamily="2" charset="-122"/>
                </a:rPr>
                <a:t>行业解决方案包装的质量差异大</a:t>
              </a:r>
              <a:endParaRPr lang="en-US" sz="12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5" name="组合 244">
            <a:extLst>
              <a:ext uri="{FF2B5EF4-FFF2-40B4-BE49-F238E27FC236}">
                <a16:creationId xmlns:a16="http://schemas.microsoft.com/office/drawing/2014/main" id="{689EDF37-FDFB-4799-A6D3-47C3D975E78E}"/>
              </a:ext>
            </a:extLst>
          </p:cNvPr>
          <p:cNvGrpSpPr/>
          <p:nvPr/>
        </p:nvGrpSpPr>
        <p:grpSpPr>
          <a:xfrm>
            <a:off x="365533" y="3082301"/>
            <a:ext cx="3950373" cy="461665"/>
            <a:chOff x="3894613" y="4760952"/>
            <a:chExt cx="3950373" cy="461665"/>
          </a:xfrm>
        </p:grpSpPr>
        <p:sp>
          <p:nvSpPr>
            <p:cNvPr id="180" name="文本框 179">
              <a:extLst>
                <a:ext uri="{FF2B5EF4-FFF2-40B4-BE49-F238E27FC236}">
                  <a16:creationId xmlns:a16="http://schemas.microsoft.com/office/drawing/2014/main" id="{3839AB09-BDC1-486B-9BBF-8A06D14A3C00}"/>
                </a:ext>
              </a:extLst>
            </p:cNvPr>
            <p:cNvSpPr txBox="1"/>
            <p:nvPr/>
          </p:nvSpPr>
          <p:spPr>
            <a:xfrm>
              <a:off x="3894613" y="4796960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ea typeface="等线" panose="02010600030101010101" pitchFamily="2" charset="-122"/>
                </a:rPr>
                <a:t>不同站点关联</a:t>
              </a:r>
              <a:endParaRPr lang="en-US" sz="1400" b="1" dirty="0">
                <a:ea typeface="等线" panose="02010600030101010101" pitchFamily="2" charset="-122"/>
              </a:endParaRPr>
            </a:p>
          </p:txBody>
        </p:sp>
        <p:sp>
          <p:nvSpPr>
            <p:cNvPr id="181" name="文本框 180">
              <a:extLst>
                <a:ext uri="{FF2B5EF4-FFF2-40B4-BE49-F238E27FC236}">
                  <a16:creationId xmlns:a16="http://schemas.microsoft.com/office/drawing/2014/main" id="{FD2F49AE-3222-4CF5-8F1A-1B69AFDB0E80}"/>
                </a:ext>
              </a:extLst>
            </p:cNvPr>
            <p:cNvSpPr txBox="1"/>
            <p:nvPr/>
          </p:nvSpPr>
          <p:spPr>
            <a:xfrm>
              <a:off x="5239786" y="4760952"/>
              <a:ext cx="26052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ea typeface="等线" panose="02010600030101010101" pitchFamily="2" charset="-122"/>
                </a:rPr>
                <a:t>support\</a:t>
              </a:r>
              <a:r>
                <a:rPr lang="en-US" sz="1200" b="0" i="0" dirty="0">
                  <a:effectLst/>
                </a:rPr>
                <a:t>Warranty\</a:t>
              </a:r>
              <a:r>
                <a:rPr lang="en-US" altLang="zh-CN" sz="1200" b="0" i="0" dirty="0">
                  <a:effectLst/>
                </a:rPr>
                <a:t>resource</a:t>
              </a:r>
              <a:r>
                <a:rPr lang="zh-CN" altLang="en-US" sz="1200" dirty="0">
                  <a:ea typeface="等线" panose="02010600030101010101" pitchFamily="2" charset="-122"/>
                </a:rPr>
                <a:t>和</a:t>
              </a:r>
              <a:r>
                <a:rPr lang="zh-CN" altLang="en-US" sz="1200" b="1" dirty="0">
                  <a:ea typeface="等线" panose="02010600030101010101" pitchFamily="2" charset="-122"/>
                </a:rPr>
                <a:t>产品页</a:t>
              </a:r>
              <a:br>
                <a:rPr lang="en-US" altLang="zh-CN" sz="1200" b="0" i="0" dirty="0">
                  <a:effectLst/>
                </a:rPr>
              </a:br>
              <a:r>
                <a:rPr lang="zh-CN" altLang="en-US" sz="1200" dirty="0">
                  <a:ea typeface="等线" panose="02010600030101010101" pitchFamily="2" charset="-122"/>
                </a:rPr>
                <a:t>关联度低</a:t>
              </a:r>
              <a:endParaRPr lang="en-US" sz="1200" dirty="0">
                <a:ea typeface="等线" panose="02010600030101010101" pitchFamily="2" charset="-122"/>
              </a:endParaRPr>
            </a:p>
          </p:txBody>
        </p:sp>
        <p:pic>
          <p:nvPicPr>
            <p:cNvPr id="182" name="图片 181">
              <a:extLst>
                <a:ext uri="{FF2B5EF4-FFF2-40B4-BE49-F238E27FC236}">
                  <a16:creationId xmlns:a16="http://schemas.microsoft.com/office/drawing/2014/main" id="{7AF10B90-3B52-464D-991B-ABF47E0F7BB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17331" y="4989026"/>
              <a:ext cx="228244" cy="204078"/>
            </a:xfrm>
            <a:prstGeom prst="rect">
              <a:avLst/>
            </a:prstGeom>
          </p:spPr>
        </p:pic>
      </p:grpSp>
      <p:grpSp>
        <p:nvGrpSpPr>
          <p:cNvPr id="252" name="组合 251">
            <a:extLst>
              <a:ext uri="{FF2B5EF4-FFF2-40B4-BE49-F238E27FC236}">
                <a16:creationId xmlns:a16="http://schemas.microsoft.com/office/drawing/2014/main" id="{F9DEC825-386D-4D18-82FD-2A6872F8EBC7}"/>
              </a:ext>
            </a:extLst>
          </p:cNvPr>
          <p:cNvGrpSpPr/>
          <p:nvPr/>
        </p:nvGrpSpPr>
        <p:grpSpPr>
          <a:xfrm>
            <a:off x="6528129" y="4593899"/>
            <a:ext cx="2143334" cy="307777"/>
            <a:chOff x="8716591" y="5357125"/>
            <a:chExt cx="2143334" cy="307777"/>
          </a:xfrm>
        </p:grpSpPr>
        <p:sp>
          <p:nvSpPr>
            <p:cNvPr id="183" name="文本框 182">
              <a:extLst>
                <a:ext uri="{FF2B5EF4-FFF2-40B4-BE49-F238E27FC236}">
                  <a16:creationId xmlns:a16="http://schemas.microsoft.com/office/drawing/2014/main" id="{0024FE86-B6E3-4116-8DAE-00AC5B66FACD}"/>
                </a:ext>
              </a:extLst>
            </p:cNvPr>
            <p:cNvSpPr txBox="1"/>
            <p:nvPr/>
          </p:nvSpPr>
          <p:spPr>
            <a:xfrm>
              <a:off x="8716591" y="5357125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ea typeface="等线" panose="02010600030101010101" pitchFamily="2" charset="-122"/>
                </a:rPr>
                <a:t>论坛</a:t>
              </a:r>
              <a:endParaRPr lang="en-US" sz="1400" b="1" dirty="0">
                <a:ea typeface="等线" panose="02010600030101010101" pitchFamily="2" charset="-122"/>
              </a:endParaRPr>
            </a:p>
          </p:txBody>
        </p:sp>
        <p:sp>
          <p:nvSpPr>
            <p:cNvPr id="184" name="文本框 183">
              <a:extLst>
                <a:ext uri="{FF2B5EF4-FFF2-40B4-BE49-F238E27FC236}">
                  <a16:creationId xmlns:a16="http://schemas.microsoft.com/office/drawing/2014/main" id="{AE272964-BE9D-4155-8623-0A283307534C}"/>
                </a:ext>
              </a:extLst>
            </p:cNvPr>
            <p:cNvSpPr txBox="1"/>
            <p:nvPr/>
          </p:nvSpPr>
          <p:spPr>
            <a:xfrm>
              <a:off x="10059706" y="5377112"/>
              <a:ext cx="800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ea typeface="等线" panose="02010600030101010101" pitchFamily="2" charset="-122"/>
                </a:rPr>
                <a:t>模块缺失</a:t>
              </a:r>
              <a:endParaRPr lang="en-US" sz="1200" dirty="0">
                <a:ea typeface="等线" panose="02010600030101010101" pitchFamily="2" charset="-122"/>
              </a:endParaRPr>
            </a:p>
          </p:txBody>
        </p:sp>
      </p:grpSp>
      <p:sp>
        <p:nvSpPr>
          <p:cNvPr id="136" name="Rectangle 5">
            <a:extLst>
              <a:ext uri="{FF2B5EF4-FFF2-40B4-BE49-F238E27FC236}">
                <a16:creationId xmlns:a16="http://schemas.microsoft.com/office/drawing/2014/main" id="{309BC30F-9DA9-45D7-8751-398E65F12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253" name="组合 252">
            <a:extLst>
              <a:ext uri="{FF2B5EF4-FFF2-40B4-BE49-F238E27FC236}">
                <a16:creationId xmlns:a16="http://schemas.microsoft.com/office/drawing/2014/main" id="{06439E26-3A9E-4FA9-BDD6-29EE4CA6FA6D}"/>
              </a:ext>
            </a:extLst>
          </p:cNvPr>
          <p:cNvGrpSpPr/>
          <p:nvPr/>
        </p:nvGrpSpPr>
        <p:grpSpPr>
          <a:xfrm>
            <a:off x="365533" y="3586601"/>
            <a:ext cx="4899060" cy="1449179"/>
            <a:chOff x="397523" y="3900296"/>
            <a:chExt cx="4899060" cy="1449179"/>
          </a:xfrm>
        </p:grpSpPr>
        <p:sp>
          <p:nvSpPr>
            <p:cNvPr id="185" name="文本框 184">
              <a:extLst>
                <a:ext uri="{FF2B5EF4-FFF2-40B4-BE49-F238E27FC236}">
                  <a16:creationId xmlns:a16="http://schemas.microsoft.com/office/drawing/2014/main" id="{FED7C08F-FA44-4BDC-B8A1-ACB6FFFABF29}"/>
                </a:ext>
              </a:extLst>
            </p:cNvPr>
            <p:cNvSpPr txBox="1"/>
            <p:nvPr/>
          </p:nvSpPr>
          <p:spPr>
            <a:xfrm>
              <a:off x="397523" y="3962200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ea typeface="等线" panose="02010600030101010101" pitchFamily="2" charset="-122"/>
                </a:rPr>
                <a:t>产品相关</a:t>
              </a:r>
              <a:endParaRPr lang="en-US" sz="1400" b="1" dirty="0">
                <a:ea typeface="等线" panose="02010600030101010101" pitchFamily="2" charset="-122"/>
              </a:endParaRPr>
            </a:p>
          </p:txBody>
        </p:sp>
        <p:grpSp>
          <p:nvGrpSpPr>
            <p:cNvPr id="137" name="组合 136">
              <a:extLst>
                <a:ext uri="{FF2B5EF4-FFF2-40B4-BE49-F238E27FC236}">
                  <a16:creationId xmlns:a16="http://schemas.microsoft.com/office/drawing/2014/main" id="{89A99412-0F30-4697-AEAA-A47B29668343}"/>
                </a:ext>
              </a:extLst>
            </p:cNvPr>
            <p:cNvGrpSpPr/>
            <p:nvPr/>
          </p:nvGrpSpPr>
          <p:grpSpPr>
            <a:xfrm>
              <a:off x="1740638" y="3900296"/>
              <a:ext cx="3555945" cy="1449179"/>
              <a:chOff x="2269076" y="5481701"/>
              <a:chExt cx="3555945" cy="1449179"/>
            </a:xfrm>
          </p:grpSpPr>
          <p:sp>
            <p:nvSpPr>
              <p:cNvPr id="186" name="文本框 185">
                <a:extLst>
                  <a:ext uri="{FF2B5EF4-FFF2-40B4-BE49-F238E27FC236}">
                    <a16:creationId xmlns:a16="http://schemas.microsoft.com/office/drawing/2014/main" id="{FBFFCA59-1A28-4A2E-8694-A900EA1B3E56}"/>
                  </a:ext>
                </a:extLst>
              </p:cNvPr>
              <p:cNvSpPr txBox="1"/>
              <p:nvPr/>
            </p:nvSpPr>
            <p:spPr>
              <a:xfrm>
                <a:off x="2269076" y="5481701"/>
                <a:ext cx="2762295" cy="1449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ea typeface="等线" panose="02010600030101010101" pitchFamily="2" charset="-122"/>
                  </a:rPr>
                  <a:t>支持产品根据</a:t>
                </a:r>
                <a:r>
                  <a:rPr lang="en-US" altLang="zh-CN" sz="1200" dirty="0">
                    <a:ea typeface="等线" panose="02010600030101010101" pitchFamily="2" charset="-122"/>
                  </a:rPr>
                  <a:t>space/</a:t>
                </a:r>
                <a:r>
                  <a:rPr lang="zh-CN" altLang="en-US" sz="1200" dirty="0">
                    <a:ea typeface="等线" panose="02010600030101010101" pitchFamily="2" charset="-122"/>
                  </a:rPr>
                  <a:t>场景</a:t>
                </a:r>
                <a:r>
                  <a:rPr lang="en-US" altLang="zh-CN" sz="1200" dirty="0">
                    <a:ea typeface="等线" panose="02010600030101010101" pitchFamily="2" charset="-122"/>
                  </a:rPr>
                  <a:t>/</a:t>
                </a:r>
                <a:r>
                  <a:rPr lang="zh-CN" altLang="en-US" sz="1200" dirty="0">
                    <a:ea typeface="等线" panose="02010600030101010101" pitchFamily="2" charset="-122"/>
                  </a:rPr>
                  <a:t>分类</a:t>
                </a:r>
                <a:br>
                  <a:rPr lang="en-US" altLang="zh-CN" sz="1200" dirty="0">
                    <a:ea typeface="等线" panose="02010600030101010101" pitchFamily="2" charset="-122"/>
                  </a:rPr>
                </a:br>
                <a:r>
                  <a:rPr lang="zh-CN" altLang="en-US" sz="1200" dirty="0">
                    <a:ea typeface="等线" panose="02010600030101010101" pitchFamily="2" charset="-122"/>
                  </a:rPr>
                  <a:t>同类产品，不同平台的页面切换方式</a:t>
                </a:r>
                <a:endParaRPr lang="en-US" altLang="zh-CN" sz="1200" dirty="0"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ea typeface="等线" panose="02010600030101010101" pitchFamily="2" charset="-122"/>
                  </a:rPr>
                  <a:t>产品推荐，对重要信息的主</a:t>
                </a:r>
                <a:r>
                  <a:rPr lang="en-US" altLang="zh-CN" sz="1200" dirty="0">
                    <a:ea typeface="等线" panose="02010600030101010101" pitchFamily="2" charset="-122"/>
                  </a:rPr>
                  <a:t>/</a:t>
                </a:r>
                <a:r>
                  <a:rPr lang="zh-CN" altLang="en-US" sz="1200" dirty="0">
                    <a:ea typeface="等线" panose="02010600030101010101" pitchFamily="2" charset="-122"/>
                  </a:rPr>
                  <a:t>次</a:t>
                </a:r>
                <a:r>
                  <a:rPr lang="en-US" altLang="zh-CN" sz="1200" dirty="0">
                    <a:ea typeface="等线" panose="02010600030101010101" pitchFamily="2" charset="-122"/>
                  </a:rPr>
                  <a:t>/</a:t>
                </a:r>
                <a:r>
                  <a:rPr lang="zh-CN" altLang="en-US" sz="1200" dirty="0">
                    <a:ea typeface="等线" panose="02010600030101010101" pitchFamily="2" charset="-122"/>
                  </a:rPr>
                  <a:t>易选择</a:t>
                </a:r>
                <a:endParaRPr lang="en-US" altLang="zh-CN" sz="1200" dirty="0"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200" dirty="0">
                    <a:ea typeface="等线" panose="02010600030101010101" pitchFamily="2" charset="-122"/>
                  </a:rPr>
                  <a:t>同类产品不同套包的展示</a:t>
                </a:r>
                <a:endParaRPr lang="en-US" sz="1200" dirty="0">
                  <a:ea typeface="等线" panose="02010600030101010101" pitchFamily="2" charset="-122"/>
                </a:endParaRPr>
              </a:p>
              <a:p>
                <a:pPr>
                  <a:lnSpc>
                    <a:spcPct val="150000"/>
                  </a:lnSpc>
                </a:pPr>
                <a:endParaRPr lang="en-US" sz="1200" dirty="0">
                  <a:ea typeface="等线" panose="02010600030101010101" pitchFamily="2" charset="-122"/>
                </a:endParaRPr>
              </a:p>
            </p:txBody>
          </p:sp>
          <p:pic>
            <p:nvPicPr>
              <p:cNvPr id="189" name="图片 188">
                <a:extLst>
                  <a:ext uri="{FF2B5EF4-FFF2-40B4-BE49-F238E27FC236}">
                    <a16:creationId xmlns:a16="http://schemas.microsoft.com/office/drawing/2014/main" id="{2766FC96-8E81-44D2-A55D-E7C2362346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6801" y="5513424"/>
                <a:ext cx="498220" cy="305925"/>
              </a:xfrm>
              <a:prstGeom prst="rect">
                <a:avLst/>
              </a:prstGeom>
            </p:spPr>
          </p:pic>
          <p:pic>
            <p:nvPicPr>
              <p:cNvPr id="16391" name="Picture 7">
                <a:extLst>
                  <a:ext uri="{FF2B5EF4-FFF2-40B4-BE49-F238E27FC236}">
                    <a16:creationId xmlns:a16="http://schemas.microsoft.com/office/drawing/2014/main" id="{162DBD6E-4738-41BB-B8F1-4F4D7A33D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5000" y="5610140"/>
                <a:ext cx="624545" cy="1330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0" name="图片 189">
                <a:extLst>
                  <a:ext uri="{FF2B5EF4-FFF2-40B4-BE49-F238E27FC236}">
                    <a16:creationId xmlns:a16="http://schemas.microsoft.com/office/drawing/2014/main" id="{75AB54A3-20FF-47BD-98BC-78757238C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4635" y="5865241"/>
                <a:ext cx="213472" cy="190870"/>
              </a:xfrm>
              <a:prstGeom prst="rect">
                <a:avLst/>
              </a:prstGeom>
            </p:spPr>
          </p:pic>
        </p:grpSp>
      </p:grpSp>
      <p:grpSp>
        <p:nvGrpSpPr>
          <p:cNvPr id="251" name="组合 250">
            <a:extLst>
              <a:ext uri="{FF2B5EF4-FFF2-40B4-BE49-F238E27FC236}">
                <a16:creationId xmlns:a16="http://schemas.microsoft.com/office/drawing/2014/main" id="{E30419FF-3204-4737-AEF0-909FA2B224BE}"/>
              </a:ext>
            </a:extLst>
          </p:cNvPr>
          <p:cNvGrpSpPr/>
          <p:nvPr/>
        </p:nvGrpSpPr>
        <p:grpSpPr>
          <a:xfrm>
            <a:off x="6515208" y="4091865"/>
            <a:ext cx="5148864" cy="307777"/>
            <a:chOff x="8703670" y="4813754"/>
            <a:chExt cx="5148864" cy="307777"/>
          </a:xfrm>
        </p:grpSpPr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DD3CCEBA-9DF0-4EA4-A315-95567F8EA188}"/>
                </a:ext>
              </a:extLst>
            </p:cNvPr>
            <p:cNvSpPr txBox="1"/>
            <p:nvPr/>
          </p:nvSpPr>
          <p:spPr>
            <a:xfrm>
              <a:off x="8703670" y="4813754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ea typeface="等线" panose="02010600030101010101" pitchFamily="2" charset="-122"/>
                </a:rPr>
                <a:t>语种差异</a:t>
              </a:r>
              <a:endParaRPr lang="en-US" sz="1400" b="1" dirty="0">
                <a:ea typeface="等线" panose="02010600030101010101" pitchFamily="2" charset="-122"/>
              </a:endParaRPr>
            </a:p>
          </p:txBody>
        </p:sp>
        <p:sp>
          <p:nvSpPr>
            <p:cNvPr id="179" name="文本框 178">
              <a:extLst>
                <a:ext uri="{FF2B5EF4-FFF2-40B4-BE49-F238E27FC236}">
                  <a16:creationId xmlns:a16="http://schemas.microsoft.com/office/drawing/2014/main" id="{DF761FA6-D556-4112-B5B2-94875AC86A51}"/>
                </a:ext>
              </a:extLst>
            </p:cNvPr>
            <p:cNvSpPr txBox="1"/>
            <p:nvPr/>
          </p:nvSpPr>
          <p:spPr>
            <a:xfrm>
              <a:off x="10046785" y="4833741"/>
              <a:ext cx="3603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ea typeface="等线" panose="02010600030101010101" pitchFamily="2" charset="-122"/>
                </a:rPr>
                <a:t>1</a:t>
              </a:r>
              <a:r>
                <a:rPr lang="zh-CN" altLang="en-US" sz="1200" dirty="0">
                  <a:ea typeface="等线" panose="02010600030101010101" pitchFamily="2" charset="-122"/>
                </a:rPr>
                <a:t>、主流语种缺失   </a:t>
              </a:r>
              <a:r>
                <a:rPr lang="en-US" altLang="zh-CN" sz="1200" dirty="0">
                  <a:ea typeface="等线" panose="02010600030101010101" pitchFamily="2" charset="-122"/>
                </a:rPr>
                <a:t>2</a:t>
              </a:r>
              <a:r>
                <a:rPr lang="zh-CN" altLang="en-US" sz="1200" dirty="0">
                  <a:ea typeface="等线" panose="02010600030101010101" pitchFamily="2" charset="-122"/>
                </a:rPr>
                <a:t>、同语种</a:t>
              </a:r>
              <a:r>
                <a:rPr lang="en-US" altLang="zh-CN" sz="1200" dirty="0">
                  <a:ea typeface="等线" panose="02010600030101010101" pitchFamily="2" charset="-122"/>
                </a:rPr>
                <a:t>-</a:t>
              </a:r>
              <a:r>
                <a:rPr lang="zh-CN" altLang="en-US" sz="1200" dirty="0">
                  <a:ea typeface="等线" panose="02010600030101010101" pitchFamily="2" charset="-122"/>
                </a:rPr>
                <a:t>不同国家差异站点</a:t>
              </a:r>
              <a:endParaRPr lang="en-US" sz="1200" dirty="0">
                <a:ea typeface="等线" panose="02010600030101010101" pitchFamily="2" charset="-122"/>
              </a:endParaRPr>
            </a:p>
          </p:txBody>
        </p:sp>
        <p:pic>
          <p:nvPicPr>
            <p:cNvPr id="195" name="Picture 2">
              <a:extLst>
                <a:ext uri="{FF2B5EF4-FFF2-40B4-BE49-F238E27FC236}">
                  <a16:creationId xmlns:a16="http://schemas.microsoft.com/office/drawing/2014/main" id="{62D2B925-E0B7-406B-AEFC-D357F15E49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486" b="29982"/>
            <a:stretch/>
          </p:blipFill>
          <p:spPr bwMode="auto">
            <a:xfrm>
              <a:off x="13584821" y="4884155"/>
              <a:ext cx="267713" cy="2040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6" name="组合 245">
            <a:extLst>
              <a:ext uri="{FF2B5EF4-FFF2-40B4-BE49-F238E27FC236}">
                <a16:creationId xmlns:a16="http://schemas.microsoft.com/office/drawing/2014/main" id="{B94D11D5-F5FF-475C-97FC-590873F8A6D8}"/>
              </a:ext>
            </a:extLst>
          </p:cNvPr>
          <p:cNvGrpSpPr/>
          <p:nvPr/>
        </p:nvGrpSpPr>
        <p:grpSpPr>
          <a:xfrm>
            <a:off x="6515208" y="2104343"/>
            <a:ext cx="2675628" cy="307777"/>
            <a:chOff x="8703670" y="2412120"/>
            <a:chExt cx="2675628" cy="307777"/>
          </a:xfrm>
        </p:grpSpPr>
        <p:sp>
          <p:nvSpPr>
            <p:cNvPr id="196" name="文本框 195">
              <a:extLst>
                <a:ext uri="{FF2B5EF4-FFF2-40B4-BE49-F238E27FC236}">
                  <a16:creationId xmlns:a16="http://schemas.microsoft.com/office/drawing/2014/main" id="{2341DB6B-7A5A-4E68-B85B-F0B309DB4CA0}"/>
                </a:ext>
              </a:extLst>
            </p:cNvPr>
            <p:cNvSpPr txBox="1"/>
            <p:nvPr/>
          </p:nvSpPr>
          <p:spPr>
            <a:xfrm>
              <a:off x="8703670" y="2412120"/>
              <a:ext cx="13724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活动和</a:t>
              </a:r>
              <a:r>
                <a:rPr lang="en-US" altLang="zh-CN" sz="1400" b="1" dirty="0" err="1">
                  <a:latin typeface="等线" panose="02010600030101010101" pitchFamily="2" charset="-122"/>
                  <a:ea typeface="等线" panose="02010600030101010101" pitchFamily="2" charset="-122"/>
                </a:rPr>
                <a:t>webniar</a:t>
              </a:r>
              <a:endParaRPr lang="en-US" sz="1400" b="1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97" name="文本框 196">
              <a:extLst>
                <a:ext uri="{FF2B5EF4-FFF2-40B4-BE49-F238E27FC236}">
                  <a16:creationId xmlns:a16="http://schemas.microsoft.com/office/drawing/2014/main" id="{374DEF86-D29F-40AE-BF96-2B439C54FEC0}"/>
                </a:ext>
              </a:extLst>
            </p:cNvPr>
            <p:cNvSpPr txBox="1"/>
            <p:nvPr/>
          </p:nvSpPr>
          <p:spPr>
            <a:xfrm>
              <a:off x="10059706" y="2432107"/>
              <a:ext cx="1319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等线" panose="02010600030101010101" pitchFamily="2" charset="-122"/>
                  <a:ea typeface="等线" panose="02010600030101010101" pitchFamily="2" charset="-122"/>
                </a:rPr>
                <a:t>模块缺失</a:t>
              </a:r>
              <a:r>
                <a:rPr lang="en-US" altLang="zh-CN" sz="1200" dirty="0">
                  <a:latin typeface="等线" panose="02010600030101010101" pitchFamily="2" charset="-122"/>
                  <a:ea typeface="等线" panose="02010600030101010101" pitchFamily="2" charset="-122"/>
                </a:rPr>
                <a:t>/</a:t>
              </a:r>
              <a:r>
                <a:rPr lang="zh-CN" altLang="en-US" sz="1200" dirty="0">
                  <a:latin typeface="等线" panose="02010600030101010101" pitchFamily="2" charset="-122"/>
                  <a:ea typeface="等线" panose="02010600030101010101" pitchFamily="2" charset="-122"/>
                </a:rPr>
                <a:t>无内容</a:t>
              </a:r>
              <a:endParaRPr lang="en-US" sz="12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31" name="组合 230">
            <a:extLst>
              <a:ext uri="{FF2B5EF4-FFF2-40B4-BE49-F238E27FC236}">
                <a16:creationId xmlns:a16="http://schemas.microsoft.com/office/drawing/2014/main" id="{F4F8D1C3-9EE3-4AFF-B088-0E95EB52FB0C}"/>
              </a:ext>
            </a:extLst>
          </p:cNvPr>
          <p:cNvGrpSpPr/>
          <p:nvPr/>
        </p:nvGrpSpPr>
        <p:grpSpPr>
          <a:xfrm>
            <a:off x="429583" y="5501675"/>
            <a:ext cx="3021177" cy="307777"/>
            <a:chOff x="369678" y="2756476"/>
            <a:chExt cx="3021177" cy="307777"/>
          </a:xfrm>
        </p:grpSpPr>
        <p:sp>
          <p:nvSpPr>
            <p:cNvPr id="198" name="文本框 197">
              <a:extLst>
                <a:ext uri="{FF2B5EF4-FFF2-40B4-BE49-F238E27FC236}">
                  <a16:creationId xmlns:a16="http://schemas.microsoft.com/office/drawing/2014/main" id="{9969B8D6-D263-4C3C-8452-8F827D62E6AD}"/>
                </a:ext>
              </a:extLst>
            </p:cNvPr>
            <p:cNvSpPr txBox="1"/>
            <p:nvPr/>
          </p:nvSpPr>
          <p:spPr>
            <a:xfrm>
              <a:off x="369678" y="2756476"/>
              <a:ext cx="838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S</a:t>
              </a:r>
              <a:r>
                <a:rPr lang="en-US" altLang="zh-CN" sz="14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upport</a:t>
              </a:r>
              <a:endParaRPr lang="en-US" sz="1400" b="1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199" name="文本框 198">
              <a:extLst>
                <a:ext uri="{FF2B5EF4-FFF2-40B4-BE49-F238E27FC236}">
                  <a16:creationId xmlns:a16="http://schemas.microsoft.com/office/drawing/2014/main" id="{A8F58C6A-DA8A-4E78-AD9E-61F4D0A9A174}"/>
                </a:ext>
              </a:extLst>
            </p:cNvPr>
            <p:cNvSpPr txBox="1"/>
            <p:nvPr/>
          </p:nvSpPr>
          <p:spPr>
            <a:xfrm>
              <a:off x="1667306" y="2775160"/>
              <a:ext cx="17235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等线" panose="02010600030101010101" pitchFamily="2" charset="-122"/>
                  <a:ea typeface="等线" panose="02010600030101010101" pitchFamily="2" charset="-122"/>
                </a:rPr>
                <a:t>无优化，未实现静态化</a:t>
              </a:r>
              <a:endParaRPr lang="en-US" sz="12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7" name="组合 246">
            <a:extLst>
              <a:ext uri="{FF2B5EF4-FFF2-40B4-BE49-F238E27FC236}">
                <a16:creationId xmlns:a16="http://schemas.microsoft.com/office/drawing/2014/main" id="{AA7615A1-5C96-4F87-B69B-8EC0FFA2C79A}"/>
              </a:ext>
            </a:extLst>
          </p:cNvPr>
          <p:cNvGrpSpPr/>
          <p:nvPr/>
        </p:nvGrpSpPr>
        <p:grpSpPr>
          <a:xfrm>
            <a:off x="433640" y="6280474"/>
            <a:ext cx="3338318" cy="307777"/>
            <a:chOff x="8703670" y="2866605"/>
            <a:chExt cx="3338318" cy="307777"/>
          </a:xfrm>
        </p:grpSpPr>
        <p:sp>
          <p:nvSpPr>
            <p:cNvPr id="207" name="文本框 206">
              <a:extLst>
                <a:ext uri="{FF2B5EF4-FFF2-40B4-BE49-F238E27FC236}">
                  <a16:creationId xmlns:a16="http://schemas.microsoft.com/office/drawing/2014/main" id="{1E2C4A1F-0AA5-4302-9077-AC8ED02F7B91}"/>
                </a:ext>
              </a:extLst>
            </p:cNvPr>
            <p:cNvSpPr txBox="1"/>
            <p:nvPr/>
          </p:nvSpPr>
          <p:spPr>
            <a:xfrm>
              <a:off x="8703670" y="2866605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适配性问题</a:t>
              </a:r>
              <a:endParaRPr lang="en-US" sz="1400" b="1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08" name="文本框 207">
              <a:extLst>
                <a:ext uri="{FF2B5EF4-FFF2-40B4-BE49-F238E27FC236}">
                  <a16:creationId xmlns:a16="http://schemas.microsoft.com/office/drawing/2014/main" id="{9B6704A5-811E-408A-950C-19D756C8C506}"/>
                </a:ext>
              </a:extLst>
            </p:cNvPr>
            <p:cNvSpPr txBox="1"/>
            <p:nvPr/>
          </p:nvSpPr>
          <p:spPr>
            <a:xfrm>
              <a:off x="10010663" y="2886592"/>
              <a:ext cx="2031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等线" panose="02010600030101010101" pitchFamily="2" charset="-122"/>
                  <a:ea typeface="等线" panose="02010600030101010101" pitchFamily="2" charset="-122"/>
                </a:rPr>
                <a:t>网页在大屏高分辨率表现差</a:t>
              </a:r>
              <a:endParaRPr lang="en-US" sz="12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67FAB545-4847-46D4-989B-E6091C6A8724}"/>
              </a:ext>
            </a:extLst>
          </p:cNvPr>
          <p:cNvGrpSpPr/>
          <p:nvPr/>
        </p:nvGrpSpPr>
        <p:grpSpPr>
          <a:xfrm>
            <a:off x="6515208" y="2585766"/>
            <a:ext cx="2617920" cy="307777"/>
            <a:chOff x="8703670" y="3333033"/>
            <a:chExt cx="2617920" cy="307777"/>
          </a:xfrm>
        </p:grpSpPr>
        <p:sp>
          <p:nvSpPr>
            <p:cNvPr id="209" name="文本框 208">
              <a:extLst>
                <a:ext uri="{FF2B5EF4-FFF2-40B4-BE49-F238E27FC236}">
                  <a16:creationId xmlns:a16="http://schemas.microsoft.com/office/drawing/2014/main" id="{B1B2FE36-F0C3-4F35-9081-9AB2FBDF1BA1}"/>
                </a:ext>
              </a:extLst>
            </p:cNvPr>
            <p:cNvSpPr txBox="1"/>
            <p:nvPr/>
          </p:nvSpPr>
          <p:spPr>
            <a:xfrm>
              <a:off x="8703670" y="3333033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预约和订阅</a:t>
              </a:r>
              <a:endParaRPr lang="en-US" sz="1400" b="1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10" name="文本框 209">
              <a:extLst>
                <a:ext uri="{FF2B5EF4-FFF2-40B4-BE49-F238E27FC236}">
                  <a16:creationId xmlns:a16="http://schemas.microsoft.com/office/drawing/2014/main" id="{3A6B48D6-C05C-4356-8B99-789688CDCCA1}"/>
                </a:ext>
              </a:extLst>
            </p:cNvPr>
            <p:cNvSpPr txBox="1"/>
            <p:nvPr/>
          </p:nvSpPr>
          <p:spPr>
            <a:xfrm>
              <a:off x="10059706" y="3353020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等线" panose="02010600030101010101" pitchFamily="2" charset="-122"/>
                  <a:ea typeface="等线" panose="02010600030101010101" pitchFamily="2" charset="-122"/>
                </a:rPr>
                <a:t>预定提醒等功能</a:t>
              </a:r>
              <a:endParaRPr lang="en-US" sz="12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grpSp>
        <p:nvGrpSpPr>
          <p:cNvPr id="243" name="组合 242">
            <a:extLst>
              <a:ext uri="{FF2B5EF4-FFF2-40B4-BE49-F238E27FC236}">
                <a16:creationId xmlns:a16="http://schemas.microsoft.com/office/drawing/2014/main" id="{E694623E-4A52-46DB-B96B-ABE3EE3D0FE1}"/>
              </a:ext>
            </a:extLst>
          </p:cNvPr>
          <p:cNvGrpSpPr/>
          <p:nvPr/>
        </p:nvGrpSpPr>
        <p:grpSpPr>
          <a:xfrm>
            <a:off x="365533" y="2590639"/>
            <a:ext cx="2866732" cy="307777"/>
            <a:chOff x="3905402" y="3944699"/>
            <a:chExt cx="2866732" cy="307777"/>
          </a:xfrm>
        </p:grpSpPr>
        <p:sp>
          <p:nvSpPr>
            <p:cNvPr id="176" name="文本框 175">
              <a:extLst>
                <a:ext uri="{FF2B5EF4-FFF2-40B4-BE49-F238E27FC236}">
                  <a16:creationId xmlns:a16="http://schemas.microsoft.com/office/drawing/2014/main" id="{B7E6B14D-2636-45BB-A857-A9A3C42591E2}"/>
                </a:ext>
              </a:extLst>
            </p:cNvPr>
            <p:cNvSpPr txBox="1"/>
            <p:nvPr/>
          </p:nvSpPr>
          <p:spPr>
            <a:xfrm>
              <a:off x="3905402" y="3944699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ea typeface="等线" panose="02010600030101010101" pitchFamily="2" charset="-122"/>
                </a:rPr>
                <a:t>企业全球化</a:t>
              </a:r>
              <a:endParaRPr lang="en-US" sz="1400" b="1" dirty="0">
                <a:ea typeface="等线" panose="02010600030101010101" pitchFamily="2" charset="-122"/>
              </a:endParaRPr>
            </a:p>
          </p:txBody>
        </p:sp>
        <p:sp>
          <p:nvSpPr>
            <p:cNvPr id="177" name="文本框 176">
              <a:extLst>
                <a:ext uri="{FF2B5EF4-FFF2-40B4-BE49-F238E27FC236}">
                  <a16:creationId xmlns:a16="http://schemas.microsoft.com/office/drawing/2014/main" id="{025DC791-985F-4E39-A9DC-12A2B0AAEE4C}"/>
                </a:ext>
              </a:extLst>
            </p:cNvPr>
            <p:cNvSpPr txBox="1"/>
            <p:nvPr/>
          </p:nvSpPr>
          <p:spPr>
            <a:xfrm>
              <a:off x="5280502" y="3964686"/>
              <a:ext cx="1261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ea typeface="等线" panose="02010600030101010101" pitchFamily="2" charset="-122"/>
                </a:rPr>
                <a:t>企业全球化包装</a:t>
              </a:r>
              <a:endParaRPr lang="en-US" sz="1200" dirty="0">
                <a:ea typeface="等线" panose="02010600030101010101" pitchFamily="2" charset="-122"/>
              </a:endParaRPr>
            </a:p>
          </p:txBody>
        </p:sp>
        <p:pic>
          <p:nvPicPr>
            <p:cNvPr id="211" name="图片 210">
              <a:extLst>
                <a:ext uri="{FF2B5EF4-FFF2-40B4-BE49-F238E27FC236}">
                  <a16:creationId xmlns:a16="http://schemas.microsoft.com/office/drawing/2014/main" id="{E1DB594C-FD96-4367-B668-E2C6EB991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43890" y="3996548"/>
              <a:ext cx="228244" cy="204078"/>
            </a:xfrm>
            <a:prstGeom prst="rect">
              <a:avLst/>
            </a:prstGeom>
          </p:spPr>
        </p:pic>
      </p:grpSp>
      <p:grpSp>
        <p:nvGrpSpPr>
          <p:cNvPr id="249" name="组合 248">
            <a:extLst>
              <a:ext uri="{FF2B5EF4-FFF2-40B4-BE49-F238E27FC236}">
                <a16:creationId xmlns:a16="http://schemas.microsoft.com/office/drawing/2014/main" id="{47AEC29D-6B7A-454B-AB52-B26DE04FD160}"/>
              </a:ext>
            </a:extLst>
          </p:cNvPr>
          <p:cNvGrpSpPr/>
          <p:nvPr/>
        </p:nvGrpSpPr>
        <p:grpSpPr>
          <a:xfrm>
            <a:off x="6515208" y="3087799"/>
            <a:ext cx="3075848" cy="307777"/>
            <a:chOff x="8703670" y="3837903"/>
            <a:chExt cx="3075848" cy="307777"/>
          </a:xfrm>
        </p:grpSpPr>
        <p:sp>
          <p:nvSpPr>
            <p:cNvPr id="214" name="文本框 213">
              <a:extLst>
                <a:ext uri="{FF2B5EF4-FFF2-40B4-BE49-F238E27FC236}">
                  <a16:creationId xmlns:a16="http://schemas.microsoft.com/office/drawing/2014/main" id="{56AC0860-F9DE-4CC0-AF0A-CA1C6BDF8710}"/>
                </a:ext>
              </a:extLst>
            </p:cNvPr>
            <p:cNvSpPr txBox="1"/>
            <p:nvPr/>
          </p:nvSpPr>
          <p:spPr>
            <a:xfrm>
              <a:off x="8703670" y="3837903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在线客服</a:t>
              </a:r>
              <a:endParaRPr lang="en-US" sz="1400" b="1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15" name="文本框 214">
              <a:extLst>
                <a:ext uri="{FF2B5EF4-FFF2-40B4-BE49-F238E27FC236}">
                  <a16:creationId xmlns:a16="http://schemas.microsoft.com/office/drawing/2014/main" id="{82116218-0AB0-4E66-8F8A-44419CA624BE}"/>
                </a:ext>
              </a:extLst>
            </p:cNvPr>
            <p:cNvSpPr txBox="1"/>
            <p:nvPr/>
          </p:nvSpPr>
          <p:spPr>
            <a:xfrm>
              <a:off x="10059706" y="3857890"/>
              <a:ext cx="14157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等线" panose="02010600030101010101" pitchFamily="2" charset="-122"/>
                  <a:ea typeface="等线" panose="02010600030101010101" pitchFamily="2" charset="-122"/>
                </a:rPr>
                <a:t>在线客服模块缺失</a:t>
              </a:r>
              <a:endParaRPr lang="en-US" sz="12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217" name="图片 216">
              <a:extLst>
                <a:ext uri="{FF2B5EF4-FFF2-40B4-BE49-F238E27FC236}">
                  <a16:creationId xmlns:a16="http://schemas.microsoft.com/office/drawing/2014/main" id="{DF65678E-36E4-4348-9FC9-D3F2EDE95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51274" y="3905844"/>
              <a:ext cx="228244" cy="204078"/>
            </a:xfrm>
            <a:prstGeom prst="rect">
              <a:avLst/>
            </a:prstGeom>
          </p:spPr>
        </p:pic>
      </p:grpSp>
      <p:pic>
        <p:nvPicPr>
          <p:cNvPr id="227" name="图片 226">
            <a:extLst>
              <a:ext uri="{FF2B5EF4-FFF2-40B4-BE49-F238E27FC236}">
                <a16:creationId xmlns:a16="http://schemas.microsoft.com/office/drawing/2014/main" id="{1766A99C-9509-4E45-AFBC-C374A702B5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4594" y="987887"/>
            <a:ext cx="706141" cy="287383"/>
          </a:xfrm>
          <a:prstGeom prst="rect">
            <a:avLst/>
          </a:prstGeom>
        </p:spPr>
      </p:pic>
      <p:grpSp>
        <p:nvGrpSpPr>
          <p:cNvPr id="250" name="组合 249">
            <a:extLst>
              <a:ext uri="{FF2B5EF4-FFF2-40B4-BE49-F238E27FC236}">
                <a16:creationId xmlns:a16="http://schemas.microsoft.com/office/drawing/2014/main" id="{EFAEB40C-EC07-4F5B-BD60-EC168E4A5D4B}"/>
              </a:ext>
            </a:extLst>
          </p:cNvPr>
          <p:cNvGrpSpPr/>
          <p:nvPr/>
        </p:nvGrpSpPr>
        <p:grpSpPr>
          <a:xfrm>
            <a:off x="6515208" y="3589832"/>
            <a:ext cx="4260723" cy="307777"/>
            <a:chOff x="8703670" y="4324318"/>
            <a:chExt cx="4260723" cy="307777"/>
          </a:xfrm>
        </p:grpSpPr>
        <p:sp>
          <p:nvSpPr>
            <p:cNvPr id="223" name="文本框 222">
              <a:extLst>
                <a:ext uri="{FF2B5EF4-FFF2-40B4-BE49-F238E27FC236}">
                  <a16:creationId xmlns:a16="http://schemas.microsoft.com/office/drawing/2014/main" id="{F40FFED7-65DA-49D9-A469-EE5DA37ABACE}"/>
                </a:ext>
              </a:extLst>
            </p:cNvPr>
            <p:cNvSpPr txBox="1"/>
            <p:nvPr/>
          </p:nvSpPr>
          <p:spPr>
            <a:xfrm>
              <a:off x="8703670" y="4324318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网页视觉效果</a:t>
              </a:r>
              <a:endParaRPr lang="en-US" sz="1400" b="1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24" name="文本框 223">
              <a:extLst>
                <a:ext uri="{FF2B5EF4-FFF2-40B4-BE49-F238E27FC236}">
                  <a16:creationId xmlns:a16="http://schemas.microsoft.com/office/drawing/2014/main" id="{8F0BDCDF-1862-4048-B6EF-58BB29697B23}"/>
                </a:ext>
              </a:extLst>
            </p:cNvPr>
            <p:cNvSpPr txBox="1"/>
            <p:nvPr/>
          </p:nvSpPr>
          <p:spPr>
            <a:xfrm>
              <a:off x="10046785" y="4344305"/>
              <a:ext cx="2185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等线" panose="02010600030101010101" pitchFamily="2" charset="-122"/>
                  <a:ea typeface="等线" panose="02010600030101010101" pitchFamily="2" charset="-122"/>
                </a:rPr>
                <a:t>产品网页展示的可选形式有限</a:t>
              </a:r>
              <a:endParaRPr lang="en-US" sz="12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pic>
          <p:nvPicPr>
            <p:cNvPr id="229" name="图片 228">
              <a:extLst>
                <a:ext uri="{FF2B5EF4-FFF2-40B4-BE49-F238E27FC236}">
                  <a16:creationId xmlns:a16="http://schemas.microsoft.com/office/drawing/2014/main" id="{F2236B19-5DF0-49C4-93AC-47651065D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258252" y="4334514"/>
              <a:ext cx="706141" cy="287383"/>
            </a:xfrm>
            <a:prstGeom prst="rect">
              <a:avLst/>
            </a:prstGeom>
          </p:spPr>
        </p:pic>
      </p:grpSp>
      <p:sp>
        <p:nvSpPr>
          <p:cNvPr id="239" name="文本框 238">
            <a:extLst>
              <a:ext uri="{FF2B5EF4-FFF2-40B4-BE49-F238E27FC236}">
                <a16:creationId xmlns:a16="http://schemas.microsoft.com/office/drawing/2014/main" id="{8273D984-BA18-4A8A-9903-87721B8361C0}"/>
              </a:ext>
            </a:extLst>
          </p:cNvPr>
          <p:cNvSpPr txBox="1"/>
          <p:nvPr/>
        </p:nvSpPr>
        <p:spPr>
          <a:xfrm>
            <a:off x="217986" y="1531515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a typeface="等线" panose="02010600030101010101" pitchFamily="2" charset="-122"/>
              </a:rPr>
              <a:t>内容和服务</a:t>
            </a:r>
            <a:endParaRPr lang="en-US" sz="1400" b="1" dirty="0">
              <a:ea typeface="等线" panose="02010600030101010101" pitchFamily="2" charset="-122"/>
            </a:endParaRPr>
          </a:p>
        </p:txBody>
      </p:sp>
      <p:sp>
        <p:nvSpPr>
          <p:cNvPr id="240" name="矩形 239">
            <a:extLst>
              <a:ext uri="{FF2B5EF4-FFF2-40B4-BE49-F238E27FC236}">
                <a16:creationId xmlns:a16="http://schemas.microsoft.com/office/drawing/2014/main" id="{51E9231F-ED1D-44AB-A9AF-C1B693454A41}"/>
              </a:ext>
            </a:extLst>
          </p:cNvPr>
          <p:cNvSpPr/>
          <p:nvPr/>
        </p:nvSpPr>
        <p:spPr>
          <a:xfrm flipV="1">
            <a:off x="322430" y="1839292"/>
            <a:ext cx="534367" cy="45719"/>
          </a:xfrm>
          <a:prstGeom prst="rect">
            <a:avLst/>
          </a:prstGeom>
          <a:solidFill>
            <a:srgbClr val="12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noFill/>
            </a:endParaRPr>
          </a:p>
        </p:txBody>
      </p:sp>
      <p:sp>
        <p:nvSpPr>
          <p:cNvPr id="241" name="文本框 240">
            <a:extLst>
              <a:ext uri="{FF2B5EF4-FFF2-40B4-BE49-F238E27FC236}">
                <a16:creationId xmlns:a16="http://schemas.microsoft.com/office/drawing/2014/main" id="{E32565E5-1749-4377-A4A8-54D75DA10758}"/>
              </a:ext>
            </a:extLst>
          </p:cNvPr>
          <p:cNvSpPr txBox="1"/>
          <p:nvPr/>
        </p:nvSpPr>
        <p:spPr>
          <a:xfrm>
            <a:off x="6330427" y="153151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a typeface="等线" panose="02010600030101010101" pitchFamily="2" charset="-122"/>
              </a:rPr>
              <a:t>功能模块</a:t>
            </a:r>
            <a:endParaRPr lang="en-US" sz="1400" b="1" dirty="0">
              <a:ea typeface="等线" panose="02010600030101010101" pitchFamily="2" charset="-122"/>
            </a:endParaRPr>
          </a:p>
        </p:txBody>
      </p:sp>
      <p:sp>
        <p:nvSpPr>
          <p:cNvPr id="242" name="矩形 241">
            <a:extLst>
              <a:ext uri="{FF2B5EF4-FFF2-40B4-BE49-F238E27FC236}">
                <a16:creationId xmlns:a16="http://schemas.microsoft.com/office/drawing/2014/main" id="{39529130-AB20-4F2B-99CE-C654C6CF98C9}"/>
              </a:ext>
            </a:extLst>
          </p:cNvPr>
          <p:cNvSpPr/>
          <p:nvPr/>
        </p:nvSpPr>
        <p:spPr>
          <a:xfrm flipV="1">
            <a:off x="6427002" y="1839292"/>
            <a:ext cx="534367" cy="45719"/>
          </a:xfrm>
          <a:prstGeom prst="rect">
            <a:avLst/>
          </a:prstGeom>
          <a:solidFill>
            <a:srgbClr val="12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b="1">
              <a:noFill/>
            </a:endParaRPr>
          </a:p>
        </p:txBody>
      </p:sp>
      <p:grpSp>
        <p:nvGrpSpPr>
          <p:cNvPr id="258" name="组合 257">
            <a:extLst>
              <a:ext uri="{FF2B5EF4-FFF2-40B4-BE49-F238E27FC236}">
                <a16:creationId xmlns:a16="http://schemas.microsoft.com/office/drawing/2014/main" id="{E20B4B69-4E7F-42D6-8B28-65F5E17A61EB}"/>
              </a:ext>
            </a:extLst>
          </p:cNvPr>
          <p:cNvGrpSpPr/>
          <p:nvPr/>
        </p:nvGrpSpPr>
        <p:grpSpPr>
          <a:xfrm>
            <a:off x="434517" y="5891074"/>
            <a:ext cx="3482842" cy="307777"/>
            <a:chOff x="369678" y="2756476"/>
            <a:chExt cx="3482842" cy="307777"/>
          </a:xfrm>
        </p:grpSpPr>
        <p:sp>
          <p:nvSpPr>
            <p:cNvPr id="259" name="文本框 258">
              <a:extLst>
                <a:ext uri="{FF2B5EF4-FFF2-40B4-BE49-F238E27FC236}">
                  <a16:creationId xmlns:a16="http://schemas.microsoft.com/office/drawing/2014/main" id="{5C4718B3-8648-4B90-A27C-D49BE26179DE}"/>
                </a:ext>
              </a:extLst>
            </p:cNvPr>
            <p:cNvSpPr txBox="1"/>
            <p:nvPr/>
          </p:nvSpPr>
          <p:spPr>
            <a:xfrm>
              <a:off x="369678" y="2756476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等线" panose="02010600030101010101" pitchFamily="2" charset="-122"/>
                  <a:ea typeface="等线" panose="02010600030101010101" pitchFamily="2" charset="-122"/>
                </a:rPr>
                <a:t>图片性能</a:t>
              </a:r>
              <a:endParaRPr lang="en-US" sz="1400" b="1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  <p:sp>
          <p:nvSpPr>
            <p:cNvPr id="260" name="文本框 259">
              <a:extLst>
                <a:ext uri="{FF2B5EF4-FFF2-40B4-BE49-F238E27FC236}">
                  <a16:creationId xmlns:a16="http://schemas.microsoft.com/office/drawing/2014/main" id="{E8DE4305-E59C-42EA-876C-615AEF6FE115}"/>
                </a:ext>
              </a:extLst>
            </p:cNvPr>
            <p:cNvSpPr txBox="1"/>
            <p:nvPr/>
          </p:nvSpPr>
          <p:spPr>
            <a:xfrm>
              <a:off x="1667306" y="2775160"/>
              <a:ext cx="2185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dirty="0">
                  <a:latin typeface="等线" panose="02010600030101010101" pitchFamily="2" charset="-122"/>
                  <a:ea typeface="等线" panose="02010600030101010101" pitchFamily="2" charset="-122"/>
                </a:rPr>
                <a:t>图片压缩的大小格式不是最优</a:t>
              </a:r>
              <a:endParaRPr lang="en-US" sz="1200" dirty="0">
                <a:latin typeface="等线" panose="02010600030101010101" pitchFamily="2" charset="-122"/>
                <a:ea typeface="等线" panose="02010600030101010101" pitchFamily="2" charset="-122"/>
              </a:endParaRPr>
            </a:p>
          </p:txBody>
        </p:sp>
      </p:grpSp>
      <p:sp>
        <p:nvSpPr>
          <p:cNvPr id="270" name="文本框 269">
            <a:extLst>
              <a:ext uri="{FF2B5EF4-FFF2-40B4-BE49-F238E27FC236}">
                <a16:creationId xmlns:a16="http://schemas.microsoft.com/office/drawing/2014/main" id="{E3E1847D-4E82-41DF-8CE6-2B2C4C740575}"/>
              </a:ext>
            </a:extLst>
          </p:cNvPr>
          <p:cNvSpPr txBox="1"/>
          <p:nvPr/>
        </p:nvSpPr>
        <p:spPr>
          <a:xfrm>
            <a:off x="5574450" y="5294154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ea typeface="等线" panose="02010600030101010101" pitchFamily="2" charset="-122"/>
              </a:rPr>
              <a:t>+</a:t>
            </a:r>
            <a:r>
              <a:rPr lang="zh-CN" altLang="en-US" sz="1400" b="1" dirty="0">
                <a:ea typeface="等线" panose="02010600030101010101" pitchFamily="2" charset="-122"/>
              </a:rPr>
              <a:t>数据的差异</a:t>
            </a:r>
            <a:endParaRPr lang="en-US" sz="1400" b="1" dirty="0">
              <a:ea typeface="等线" panose="02010600030101010101" pitchFamily="2" charset="-122"/>
            </a:endParaRPr>
          </a:p>
        </p:txBody>
      </p:sp>
      <p:sp>
        <p:nvSpPr>
          <p:cNvPr id="271" name="文本框 270">
            <a:extLst>
              <a:ext uri="{FF2B5EF4-FFF2-40B4-BE49-F238E27FC236}">
                <a16:creationId xmlns:a16="http://schemas.microsoft.com/office/drawing/2014/main" id="{36181EAA-48C6-4DF6-8F98-451B73289C29}"/>
              </a:ext>
            </a:extLst>
          </p:cNvPr>
          <p:cNvSpPr txBox="1"/>
          <p:nvPr/>
        </p:nvSpPr>
        <p:spPr>
          <a:xfrm>
            <a:off x="6196307" y="5545460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a typeface="等线" panose="02010600030101010101" pitchFamily="2" charset="-122"/>
              </a:rPr>
              <a:t>按照</a:t>
            </a:r>
            <a:r>
              <a:rPr lang="en-US" altLang="zh-CN" sz="1400" b="1" dirty="0">
                <a:ea typeface="等线" panose="02010600030101010101" pitchFamily="2" charset="-122"/>
              </a:rPr>
              <a:t>1%</a:t>
            </a:r>
            <a:r>
              <a:rPr lang="zh-CN" altLang="en-US" sz="1400" b="1" dirty="0">
                <a:ea typeface="等线" panose="02010600030101010101" pitchFamily="2" charset="-122"/>
              </a:rPr>
              <a:t>询盘转化，</a:t>
            </a:r>
            <a:endParaRPr lang="en-US" sz="1400" b="1" dirty="0">
              <a:ea typeface="等线" panose="02010600030101010101" pitchFamily="2" charset="-122"/>
            </a:endParaRPr>
          </a:p>
        </p:txBody>
      </p:sp>
      <p:sp>
        <p:nvSpPr>
          <p:cNvPr id="272" name="文本框 271">
            <a:extLst>
              <a:ext uri="{FF2B5EF4-FFF2-40B4-BE49-F238E27FC236}">
                <a16:creationId xmlns:a16="http://schemas.microsoft.com/office/drawing/2014/main" id="{12A532F5-45CA-45E1-B196-E6BC5162EEFF}"/>
              </a:ext>
            </a:extLst>
          </p:cNvPr>
          <p:cNvSpPr txBox="1"/>
          <p:nvPr/>
        </p:nvSpPr>
        <p:spPr>
          <a:xfrm>
            <a:off x="5578559" y="5893604"/>
            <a:ext cx="1207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>
                <a:ea typeface="等线" panose="02010600030101010101" pitchFamily="2" charset="-122"/>
              </a:rPr>
              <a:t>+</a:t>
            </a:r>
            <a:r>
              <a:rPr lang="zh-CN" altLang="en-US" sz="1400" b="1" dirty="0">
                <a:ea typeface="等线" panose="02010600030101010101" pitchFamily="2" charset="-122"/>
              </a:rPr>
              <a:t>词量的差异</a:t>
            </a:r>
            <a:endParaRPr lang="en-US" sz="1400" b="1" dirty="0">
              <a:ea typeface="等线" panose="02010600030101010101" pitchFamily="2" charset="-122"/>
            </a:endParaRPr>
          </a:p>
        </p:txBody>
      </p:sp>
      <p:sp>
        <p:nvSpPr>
          <p:cNvPr id="273" name="文本框 272">
            <a:extLst>
              <a:ext uri="{FF2B5EF4-FFF2-40B4-BE49-F238E27FC236}">
                <a16:creationId xmlns:a16="http://schemas.microsoft.com/office/drawing/2014/main" id="{FC32F3CF-EBCC-4CDF-9D86-6A0AB31C7794}"/>
              </a:ext>
            </a:extLst>
          </p:cNvPr>
          <p:cNvSpPr txBox="1"/>
          <p:nvPr/>
        </p:nvSpPr>
        <p:spPr>
          <a:xfrm>
            <a:off x="6240669" y="6202142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a typeface="等线" panose="02010600030101010101" pitchFamily="2" charset="-122"/>
              </a:rPr>
              <a:t>按照</a:t>
            </a:r>
            <a:r>
              <a:rPr lang="en-US" altLang="zh-CN" sz="1400" b="1" dirty="0">
                <a:ea typeface="等线" panose="02010600030101010101" pitchFamily="2" charset="-122"/>
              </a:rPr>
              <a:t>1%</a:t>
            </a:r>
            <a:r>
              <a:rPr lang="zh-CN" altLang="en-US" sz="1400" b="1" dirty="0">
                <a:ea typeface="等线" panose="02010600030101010101" pitchFamily="2" charset="-122"/>
              </a:rPr>
              <a:t>询盘转化，</a:t>
            </a:r>
            <a:endParaRPr lang="en-US" sz="1400" b="1" dirty="0">
              <a:ea typeface="等线" panose="02010600030101010101" pitchFamily="2" charset="-122"/>
            </a:endParaRPr>
          </a:p>
        </p:txBody>
      </p:sp>
      <p:sp>
        <p:nvSpPr>
          <p:cNvPr id="274" name="文本框 273">
            <a:extLst>
              <a:ext uri="{FF2B5EF4-FFF2-40B4-BE49-F238E27FC236}">
                <a16:creationId xmlns:a16="http://schemas.microsoft.com/office/drawing/2014/main" id="{76BA1249-51F7-4133-ACB3-8E95484754DD}"/>
              </a:ext>
            </a:extLst>
          </p:cNvPr>
          <p:cNvSpPr txBox="1"/>
          <p:nvPr/>
        </p:nvSpPr>
        <p:spPr>
          <a:xfrm>
            <a:off x="7605113" y="5291365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a typeface="等线" panose="02010600030101010101" pitchFamily="2" charset="-122"/>
              </a:rPr>
              <a:t>网站体量差异</a:t>
            </a:r>
            <a:endParaRPr lang="en-US" sz="1400" b="1" dirty="0">
              <a:ea typeface="等线" panose="02010600030101010101" pitchFamily="2" charset="-122"/>
            </a:endParaRPr>
          </a:p>
        </p:txBody>
      </p:sp>
      <p:sp>
        <p:nvSpPr>
          <p:cNvPr id="275" name="文本框 274">
            <a:extLst>
              <a:ext uri="{FF2B5EF4-FFF2-40B4-BE49-F238E27FC236}">
                <a16:creationId xmlns:a16="http://schemas.microsoft.com/office/drawing/2014/main" id="{1203E56A-1B66-48A5-BEC4-3038E9F2C208}"/>
              </a:ext>
            </a:extLst>
          </p:cNvPr>
          <p:cNvSpPr txBox="1"/>
          <p:nvPr/>
        </p:nvSpPr>
        <p:spPr>
          <a:xfrm>
            <a:off x="8271353" y="5837058"/>
            <a:ext cx="16305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a typeface="等线" panose="02010600030101010101" pitchFamily="2" charset="-122"/>
              </a:rPr>
              <a:t>按照</a:t>
            </a:r>
            <a:r>
              <a:rPr lang="en-US" altLang="zh-CN" sz="1400" b="1" dirty="0">
                <a:ea typeface="等线" panose="02010600030101010101" pitchFamily="2" charset="-122"/>
              </a:rPr>
              <a:t>1%</a:t>
            </a:r>
            <a:r>
              <a:rPr lang="zh-CN" altLang="en-US" sz="1400" b="1" dirty="0">
                <a:ea typeface="等线" panose="02010600030101010101" pitchFamily="2" charset="-122"/>
              </a:rPr>
              <a:t>询盘转化，</a:t>
            </a:r>
            <a:endParaRPr lang="en-US" sz="1400" b="1" dirty="0">
              <a:ea typeface="等线" panose="02010600030101010101" pitchFamily="2" charset="-122"/>
            </a:endParaRPr>
          </a:p>
        </p:txBody>
      </p:sp>
      <p:sp>
        <p:nvSpPr>
          <p:cNvPr id="276" name="文本框 275">
            <a:extLst>
              <a:ext uri="{FF2B5EF4-FFF2-40B4-BE49-F238E27FC236}">
                <a16:creationId xmlns:a16="http://schemas.microsoft.com/office/drawing/2014/main" id="{02C27C9D-29F9-4571-A8CF-71F8136E9814}"/>
              </a:ext>
            </a:extLst>
          </p:cNvPr>
          <p:cNvSpPr txBox="1"/>
          <p:nvPr/>
        </p:nvSpPr>
        <p:spPr>
          <a:xfrm>
            <a:off x="8040521" y="547483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a typeface="等线" panose="02010600030101010101" pitchFamily="2" charset="-122"/>
              </a:rPr>
              <a:t>网站体量差异</a:t>
            </a:r>
            <a:endParaRPr lang="en-US" sz="1400" b="1" dirty="0">
              <a:ea typeface="等线" panose="02010600030101010101" pitchFamily="2" charset="-122"/>
            </a:endParaRPr>
          </a:p>
        </p:txBody>
      </p:sp>
      <p:sp>
        <p:nvSpPr>
          <p:cNvPr id="277" name="文本框 276">
            <a:extLst>
              <a:ext uri="{FF2B5EF4-FFF2-40B4-BE49-F238E27FC236}">
                <a16:creationId xmlns:a16="http://schemas.microsoft.com/office/drawing/2014/main" id="{02371FE9-C652-4F45-9328-B5EE3BBB604B}"/>
              </a:ext>
            </a:extLst>
          </p:cNvPr>
          <p:cNvSpPr txBox="1"/>
          <p:nvPr/>
        </p:nvSpPr>
        <p:spPr>
          <a:xfrm>
            <a:off x="1900371" y="1458394"/>
            <a:ext cx="2691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a typeface="等线" panose="02010600030101010101" pitchFamily="2" charset="-122"/>
              </a:rPr>
              <a:t>表现上的差异，追多少追平</a:t>
            </a:r>
            <a:r>
              <a:rPr lang="en-US" altLang="zh-CN" sz="1400" b="1" dirty="0">
                <a:ea typeface="等线" panose="02010600030101010101" pitchFamily="2" charset="-122"/>
              </a:rPr>
              <a:t>poly</a:t>
            </a:r>
            <a:endParaRPr lang="en-US" sz="1400" b="1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45821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DF0298C-70D9-432F-8389-133ADFABB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596" y="1263654"/>
            <a:ext cx="5123809" cy="5342857"/>
          </a:xfrm>
          <a:prstGeom prst="rect">
            <a:avLst/>
          </a:prstGeom>
        </p:spPr>
      </p:pic>
      <p:pic>
        <p:nvPicPr>
          <p:cNvPr id="119" name="图片 118">
            <a:extLst>
              <a:ext uri="{FF2B5EF4-FFF2-40B4-BE49-F238E27FC236}">
                <a16:creationId xmlns:a16="http://schemas.microsoft.com/office/drawing/2014/main" id="{F123BD7F-DA61-466B-93FB-5D02815C6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723" y="1179859"/>
            <a:ext cx="2513974" cy="466667"/>
          </a:xfrm>
          <a:prstGeom prst="rect">
            <a:avLst/>
          </a:prstGeom>
        </p:spPr>
      </p:pic>
      <p:pic>
        <p:nvPicPr>
          <p:cNvPr id="106" name="图片 105">
            <a:extLst>
              <a:ext uri="{FF2B5EF4-FFF2-40B4-BE49-F238E27FC236}">
                <a16:creationId xmlns:a16="http://schemas.microsoft.com/office/drawing/2014/main" id="{0433B5C3-5400-46AF-818F-A39C82A7E4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817" y="1129177"/>
            <a:ext cx="5776087" cy="5455194"/>
          </a:xfrm>
          <a:prstGeom prst="rect">
            <a:avLst/>
          </a:prstGeom>
        </p:spPr>
      </p:pic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4E67B35C-041A-4C2F-946F-1E994DD1E8BB}"/>
              </a:ext>
            </a:extLst>
          </p:cNvPr>
          <p:cNvGrpSpPr/>
          <p:nvPr/>
        </p:nvGrpSpPr>
        <p:grpSpPr>
          <a:xfrm>
            <a:off x="440401" y="852495"/>
            <a:ext cx="1079676" cy="338554"/>
            <a:chOff x="440401" y="1156149"/>
            <a:chExt cx="1079676" cy="338554"/>
          </a:xfrm>
        </p:grpSpPr>
        <p:sp>
          <p:nvSpPr>
            <p:cNvPr id="108" name="文本框 107">
              <a:extLst>
                <a:ext uri="{FF2B5EF4-FFF2-40B4-BE49-F238E27FC236}">
                  <a16:creationId xmlns:a16="http://schemas.microsoft.com/office/drawing/2014/main" id="{59DFAF14-54E5-4395-BEBF-7C447AFE60B1}"/>
                </a:ext>
              </a:extLst>
            </p:cNvPr>
            <p:cNvSpPr txBox="1"/>
            <p:nvPr/>
          </p:nvSpPr>
          <p:spPr>
            <a:xfrm>
              <a:off x="514674" y="115614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目标期望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矩形 108">
              <a:extLst>
                <a:ext uri="{FF2B5EF4-FFF2-40B4-BE49-F238E27FC236}">
                  <a16:creationId xmlns:a16="http://schemas.microsoft.com/office/drawing/2014/main" id="{82757FF5-28E9-4C8B-95F8-C7531E4AD8CC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111" name="矩形 110">
            <a:extLst>
              <a:ext uri="{FF2B5EF4-FFF2-40B4-BE49-F238E27FC236}">
                <a16:creationId xmlns:a16="http://schemas.microsoft.com/office/drawing/2014/main" id="{5BFABAE8-B9A9-4B83-B876-F1FFC0A092E5}"/>
              </a:ext>
            </a:extLst>
          </p:cNvPr>
          <p:cNvSpPr/>
          <p:nvPr/>
        </p:nvSpPr>
        <p:spPr>
          <a:xfrm>
            <a:off x="99617" y="168625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年规划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FAD3F338-1779-485D-9BC1-F0360A26DC82}"/>
              </a:ext>
            </a:extLst>
          </p:cNvPr>
          <p:cNvSpPr txBox="1"/>
          <p:nvPr/>
        </p:nvSpPr>
        <p:spPr>
          <a:xfrm>
            <a:off x="371596" y="1408942"/>
            <a:ext cx="4014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询盘数量提升</a:t>
            </a:r>
            <a:r>
              <a:rPr lang="en-US" altLang="zh-CN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50%~</a:t>
            </a:r>
            <a:r>
              <a:rPr lang="en-US" altLang="zh-CN" sz="14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60%</a:t>
            </a:r>
            <a:r>
              <a:rPr lang="en-US" altLang="zh-CN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r>
              <a:rPr lang="zh-CN" altLang="en-US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总询盘提升至</a:t>
            </a:r>
            <a:r>
              <a:rPr lang="en-US" altLang="zh-CN" sz="14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40400</a:t>
            </a:r>
            <a:r>
              <a:rPr lang="zh-CN" altLang="en-US" sz="14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条</a:t>
            </a:r>
            <a:r>
              <a:rPr lang="en-US" altLang="zh-CN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/</a:t>
            </a:r>
            <a:r>
              <a:rPr lang="zh-CN" altLang="en-US" sz="1400" b="1" dirty="0"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endParaRPr lang="en-US" sz="1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1" name="箭头: 右 120">
            <a:extLst>
              <a:ext uri="{FF2B5EF4-FFF2-40B4-BE49-F238E27FC236}">
                <a16:creationId xmlns:a16="http://schemas.microsoft.com/office/drawing/2014/main" id="{5C52556A-4F75-49AF-A24A-C8B4F851CA88}"/>
              </a:ext>
            </a:extLst>
          </p:cNvPr>
          <p:cNvSpPr/>
          <p:nvPr/>
        </p:nvSpPr>
        <p:spPr>
          <a:xfrm>
            <a:off x="5611528" y="2909409"/>
            <a:ext cx="670168" cy="238052"/>
          </a:xfrm>
          <a:prstGeom prst="rightArrow">
            <a:avLst/>
          </a:prstGeom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EBC3291A-FFEB-4755-9153-0CC0EF6ED65E}"/>
              </a:ext>
            </a:extLst>
          </p:cNvPr>
          <p:cNvSpPr/>
          <p:nvPr/>
        </p:nvSpPr>
        <p:spPr>
          <a:xfrm>
            <a:off x="10905423" y="1908679"/>
            <a:ext cx="664144" cy="74789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23" name="文本框 122">
            <a:extLst>
              <a:ext uri="{FF2B5EF4-FFF2-40B4-BE49-F238E27FC236}">
                <a16:creationId xmlns:a16="http://schemas.microsoft.com/office/drawing/2014/main" id="{E880D06F-114B-47B4-9FD3-6DA52BA331EB}"/>
              </a:ext>
            </a:extLst>
          </p:cNvPr>
          <p:cNvSpPr txBox="1"/>
          <p:nvPr/>
        </p:nvSpPr>
        <p:spPr>
          <a:xfrm>
            <a:off x="11344121" y="2128737"/>
            <a:ext cx="7489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latin typeface="等线" panose="02010600030101010101" pitchFamily="2" charset="-122"/>
                <a:ea typeface="等线" panose="02010600030101010101" pitchFamily="2" charset="-122"/>
              </a:rPr>
              <a:t>关连维护</a:t>
            </a:r>
            <a:endParaRPr lang="en-US" sz="11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3C68E48-8A23-4A23-B3F0-BEB079559FBC}"/>
              </a:ext>
            </a:extLst>
          </p:cNvPr>
          <p:cNvSpPr txBox="1"/>
          <p:nvPr/>
        </p:nvSpPr>
        <p:spPr>
          <a:xfrm>
            <a:off x="4538298" y="1439719"/>
            <a:ext cx="214645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000" dirty="0" err="1">
                <a:latin typeface="等线" panose="02010600030101010101" pitchFamily="2" charset="-122"/>
                <a:ea typeface="等线" panose="02010600030101010101" pitchFamily="2" charset="-122"/>
              </a:rPr>
              <a:t>En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: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询盘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+16.2%</a:t>
            </a:r>
            <a:r>
              <a:rPr lang="zh-CN" altLang="en-US" sz="1000" dirty="0">
                <a:latin typeface="等线" panose="02010600030101010101" pitchFamily="2" charset="-122"/>
                <a:ea typeface="等线" panose="02010600030101010101" pitchFamily="2" charset="-122"/>
              </a:rPr>
              <a:t>，用户量</a:t>
            </a:r>
            <a:r>
              <a:rPr lang="en-US" altLang="zh-CN" sz="1000" dirty="0">
                <a:latin typeface="等线" panose="02010600030101010101" pitchFamily="2" charset="-122"/>
                <a:ea typeface="等线" panose="02010600030101010101" pitchFamily="2" charset="-122"/>
              </a:rPr>
              <a:t>+19.3%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026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矩形 110">
            <a:extLst>
              <a:ext uri="{FF2B5EF4-FFF2-40B4-BE49-F238E27FC236}">
                <a16:creationId xmlns:a16="http://schemas.microsoft.com/office/drawing/2014/main" id="{5BFABAE8-B9A9-4B83-B876-F1FFC0A092E5}"/>
              </a:ext>
            </a:extLst>
          </p:cNvPr>
          <p:cNvSpPr/>
          <p:nvPr/>
        </p:nvSpPr>
        <p:spPr>
          <a:xfrm>
            <a:off x="280592" y="263875"/>
            <a:ext cx="3063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年规划（量的要多少）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9B08343-1954-4C21-9E55-742D057BB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392043"/>
              </p:ext>
            </p:extLst>
          </p:nvPr>
        </p:nvGraphicFramePr>
        <p:xfrm>
          <a:off x="0" y="704851"/>
          <a:ext cx="12077701" cy="5876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13075">
                  <a:extLst>
                    <a:ext uri="{9D8B030D-6E8A-4147-A177-3AD203B41FA5}">
                      <a16:colId xmlns:a16="http://schemas.microsoft.com/office/drawing/2014/main" val="3866028047"/>
                    </a:ext>
                  </a:extLst>
                </a:gridCol>
                <a:gridCol w="1092193">
                  <a:extLst>
                    <a:ext uri="{9D8B030D-6E8A-4147-A177-3AD203B41FA5}">
                      <a16:colId xmlns:a16="http://schemas.microsoft.com/office/drawing/2014/main" val="3943702234"/>
                    </a:ext>
                  </a:extLst>
                </a:gridCol>
                <a:gridCol w="1548685">
                  <a:extLst>
                    <a:ext uri="{9D8B030D-6E8A-4147-A177-3AD203B41FA5}">
                      <a16:colId xmlns:a16="http://schemas.microsoft.com/office/drawing/2014/main" val="3201775560"/>
                    </a:ext>
                  </a:extLst>
                </a:gridCol>
                <a:gridCol w="1548685">
                  <a:extLst>
                    <a:ext uri="{9D8B030D-6E8A-4147-A177-3AD203B41FA5}">
                      <a16:colId xmlns:a16="http://schemas.microsoft.com/office/drawing/2014/main" val="3006995393"/>
                    </a:ext>
                  </a:extLst>
                </a:gridCol>
                <a:gridCol w="1283912">
                  <a:extLst>
                    <a:ext uri="{9D8B030D-6E8A-4147-A177-3AD203B41FA5}">
                      <a16:colId xmlns:a16="http://schemas.microsoft.com/office/drawing/2014/main" val="1782778114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1756433086"/>
                    </a:ext>
                  </a:extLst>
                </a:gridCol>
                <a:gridCol w="1771651">
                  <a:extLst>
                    <a:ext uri="{9D8B030D-6E8A-4147-A177-3AD203B41FA5}">
                      <a16:colId xmlns:a16="http://schemas.microsoft.com/office/drawing/2014/main" val="1811721390"/>
                    </a:ext>
                  </a:extLst>
                </a:gridCol>
              </a:tblGrid>
              <a:tr h="171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类型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</a:rPr>
                        <a:t>目标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900" u="none" strike="noStrike">
                          <a:effectLst/>
                        </a:rPr>
                        <a:t>事项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事项细分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事项描述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效果预估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2531902"/>
                  </a:ext>
                </a:extLst>
              </a:tr>
              <a:tr h="257651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SE0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提升网站的关键词数量</a:t>
                      </a:r>
                      <a:r>
                        <a:rPr lang="en-US" altLang="zh-CN" sz="10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000" b="1" u="none" strike="noStrike" dirty="0">
                          <a:effectLst/>
                        </a:rPr>
                        <a:t>关键词排名</a:t>
                      </a:r>
                      <a:r>
                        <a:rPr lang="en-US" altLang="zh-CN" sz="10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000" b="1" u="none" strike="noStrike" dirty="0">
                          <a:effectLst/>
                        </a:rPr>
                        <a:t>曝光</a:t>
                      </a:r>
                      <a:r>
                        <a:rPr lang="en-US" altLang="zh-CN" sz="1000" b="1" u="none" strike="noStrike" dirty="0">
                          <a:effectLst/>
                        </a:rPr>
                        <a:t>/</a:t>
                      </a:r>
                      <a:r>
                        <a:rPr lang="zh-CN" altLang="en-US" sz="1000" b="1" u="none" strike="noStrike" dirty="0">
                          <a:effectLst/>
                        </a:rPr>
                        <a:t>点击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>
                          <a:effectLst/>
                        </a:rPr>
                        <a:t>内容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 dirty="0">
                          <a:effectLst/>
                        </a:rPr>
                        <a:t>单页</a:t>
                      </a:r>
                      <a:r>
                        <a:rPr lang="en-US" altLang="zh-CN" sz="1000" b="1" u="none" strike="noStrike" dirty="0">
                          <a:effectLst/>
                        </a:rPr>
                        <a:t>+</a:t>
                      </a:r>
                      <a:r>
                        <a:rPr lang="en-US" sz="1000" b="1" u="none" strike="noStrike" dirty="0">
                          <a:effectLst/>
                        </a:rPr>
                        <a:t>Blog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常规网页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例行增加常规文字网页和对应维护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总关键词：</a:t>
                      </a:r>
                      <a:r>
                        <a:rPr 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+91.5%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serp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关键词：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+50%</a:t>
                      </a:r>
                      <a:endParaRPr lang="en-US" sz="9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核心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T0p10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关键词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+50%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619390330"/>
                  </a:ext>
                </a:extLst>
              </a:tr>
              <a:tr h="257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高质量网页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针对重要关键词的制作高质量网页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核心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T0p10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关键词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+50%</a:t>
                      </a:r>
                      <a:endParaRPr lang="zh-CN" altLang="en-US" sz="9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344286953"/>
                  </a:ext>
                </a:extLst>
              </a:tr>
              <a:tr h="2556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视频</a:t>
                      </a:r>
                      <a:endParaRPr lang="zh-CN" alt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1、Video</a:t>
                      </a:r>
                      <a:r>
                        <a:rPr lang="zh-CN" altLang="en-US" sz="900" u="none" strike="noStrike">
                          <a:effectLst/>
                        </a:rPr>
                        <a:t>和产品关联，形成</a:t>
                      </a:r>
                      <a:r>
                        <a:rPr lang="en-US" sz="900" u="none" strike="noStrike">
                          <a:effectLst/>
                        </a:rPr>
                        <a:t>Product Resourse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serp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关键词：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+50%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308322756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展会活动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同步</a:t>
                      </a:r>
                      <a:r>
                        <a:rPr lang="en-US" altLang="zh-CN" sz="900" u="none" strike="noStrike">
                          <a:effectLst/>
                        </a:rPr>
                        <a:t>linkedin</a:t>
                      </a:r>
                      <a:r>
                        <a:rPr lang="zh-CN" altLang="en-US" sz="900" u="none" strike="noStrike">
                          <a:effectLst/>
                        </a:rPr>
                        <a:t>的市场活动公告，增加内容形式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endParaRPr lang="zh-CN" altLang="en-US" sz="9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595830917"/>
                  </a:ext>
                </a:extLst>
              </a:tr>
              <a:tr h="5153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图片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VC&gt;</a:t>
                      </a:r>
                      <a:r>
                        <a:rPr lang="zh-CN" altLang="en-US" sz="900" u="none" strike="noStrike" dirty="0">
                          <a:effectLst/>
                        </a:rPr>
                        <a:t>耳机</a:t>
                      </a:r>
                      <a:r>
                        <a:rPr lang="en-US" altLang="zh-CN" sz="900" u="none" strike="noStrike" dirty="0">
                          <a:effectLst/>
                        </a:rPr>
                        <a:t>&gt;</a:t>
                      </a:r>
                      <a:r>
                        <a:rPr lang="en-US" sz="900" u="none" strike="noStrike" dirty="0">
                          <a:effectLst/>
                        </a:rPr>
                        <a:t>phone，</a:t>
                      </a:r>
                      <a:r>
                        <a:rPr lang="zh-CN" altLang="en-US" sz="900" u="none" strike="noStrike" dirty="0">
                          <a:effectLst/>
                        </a:rPr>
                        <a:t>确保每个产品内容完整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serp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关键词：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+50%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8520360"/>
                  </a:ext>
                </a:extLst>
              </a:tr>
              <a:tr h="257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搜索样式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相关问题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FAQ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>
                          <a:effectLst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</a:rPr>
                        <a:t>、完成</a:t>
                      </a:r>
                      <a:r>
                        <a:rPr lang="en-US" altLang="zh-CN" sz="900" u="none" strike="noStrike" dirty="0">
                          <a:effectLst/>
                        </a:rPr>
                        <a:t>FAQ</a:t>
                      </a:r>
                      <a:r>
                        <a:rPr lang="zh-CN" altLang="en-US" sz="900" u="none" strike="noStrike" dirty="0">
                          <a:effectLst/>
                        </a:rPr>
                        <a:t>分类功能</a:t>
                      </a:r>
                      <a:br>
                        <a:rPr lang="zh-CN" altLang="en-US" sz="900" u="none" strike="noStrike" dirty="0">
                          <a:effectLst/>
                        </a:rPr>
                      </a:br>
                      <a:r>
                        <a:rPr lang="en-US" altLang="zh-CN" sz="900" u="none" strike="noStrike" dirty="0">
                          <a:effectLst/>
                        </a:rPr>
                        <a:t>2</a:t>
                      </a:r>
                      <a:r>
                        <a:rPr lang="zh-CN" altLang="en-US" sz="900" u="none" strike="noStrike" dirty="0">
                          <a:effectLst/>
                        </a:rPr>
                        <a:t>、对现有</a:t>
                      </a:r>
                      <a:r>
                        <a:rPr lang="en-US" altLang="zh-CN" sz="900" u="none" strike="noStrike" dirty="0">
                          <a:effectLst/>
                        </a:rPr>
                        <a:t>FAQ</a:t>
                      </a:r>
                      <a:r>
                        <a:rPr lang="zh-CN" altLang="en-US" sz="900" u="none" strike="noStrike" dirty="0">
                          <a:effectLst/>
                        </a:rPr>
                        <a:t>进行分类：</a:t>
                      </a:r>
                      <a:r>
                        <a:rPr lang="en-US" altLang="zh-CN" sz="900" u="none" strike="noStrike" dirty="0">
                          <a:effectLst/>
                        </a:rPr>
                        <a:t>VC&gt;</a:t>
                      </a:r>
                      <a:r>
                        <a:rPr lang="zh-CN" altLang="en-US" sz="900" u="none" strike="noStrike" dirty="0">
                          <a:effectLst/>
                        </a:rPr>
                        <a:t>耳机</a:t>
                      </a:r>
                      <a:r>
                        <a:rPr lang="en-US" altLang="zh-CN" sz="900" u="none" strike="noStrike" dirty="0">
                          <a:effectLst/>
                        </a:rPr>
                        <a:t>&gt;Phone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总词量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172688676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站点子链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内链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待突破的展示形式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serp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关键词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342023906"/>
                  </a:ext>
                </a:extLst>
              </a:tr>
              <a:tr h="212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其他技术向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数据结构化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网页上传内容和</a:t>
                      </a:r>
                      <a:r>
                        <a:rPr lang="en-US" altLang="zh-CN" sz="900" u="none" strike="noStrike" dirty="0">
                          <a:effectLst/>
                        </a:rPr>
                        <a:t>Google</a:t>
                      </a:r>
                      <a:r>
                        <a:rPr lang="zh-CN" altLang="en-US" sz="900" u="none" strike="noStrike" dirty="0">
                          <a:effectLst/>
                        </a:rPr>
                        <a:t>搜索规则匹配，提升优化效率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 vMerge="1"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 err="1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Serp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关键词提升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957916803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关键词库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例行增补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Semrush</a:t>
                      </a:r>
                      <a:r>
                        <a:rPr lang="zh-CN" altLang="en-US" sz="900" u="none" strike="noStrike">
                          <a:effectLst/>
                        </a:rPr>
                        <a:t>关键词库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核心指标，让关键词监控更完整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715647236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>
                          <a:effectLst/>
                        </a:rPr>
                        <a:t>Spec</a:t>
                      </a:r>
                      <a:r>
                        <a:rPr lang="zh-CN" altLang="en-US" sz="1000" b="1" u="none" strike="noStrike">
                          <a:effectLst/>
                        </a:rPr>
                        <a:t>的参数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例行维护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内容准确性和排名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耳机和</a:t>
                      </a:r>
                      <a:r>
                        <a:rPr lang="en-US" altLang="zh-CN" sz="900" u="none" strike="noStrike">
                          <a:effectLst/>
                        </a:rPr>
                        <a:t>phone</a:t>
                      </a:r>
                      <a:r>
                        <a:rPr lang="zh-CN" altLang="en-US" sz="900" u="none" strike="noStrike">
                          <a:effectLst/>
                        </a:rPr>
                        <a:t>更新一版，保证内容正确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548584856"/>
                  </a:ext>
                </a:extLst>
              </a:tr>
              <a:tr h="424937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>
                          <a:effectLst/>
                        </a:rPr>
                        <a:t>体验和线索转化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>
                          <a:effectLst/>
                        </a:rPr>
                        <a:t>访问用户转化为线索，提升漏斗效率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提升核心页面体验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首页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全素材改版（二期）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结合品宣和设计更全面的改版方案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首页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产品页有效访问</a:t>
                      </a:r>
                      <a:b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核心产品（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0.8%to1%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）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073431968"/>
                  </a:ext>
                </a:extLst>
              </a:tr>
              <a:tr h="257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列表页筛选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产品属性配置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功能上线后，全产品线的分类属性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列表页访问转化：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9%-15%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836785380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Solution</a:t>
                      </a:r>
                      <a:r>
                        <a:rPr lang="zh-CN" altLang="en-US" sz="1000" b="1" u="none" strike="noStrike">
                          <a:effectLst/>
                        </a:rPr>
                        <a:t>模块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Solution</a:t>
                      </a:r>
                      <a:r>
                        <a:rPr lang="zh-CN" altLang="en-US" sz="900" u="none" strike="noStrike">
                          <a:effectLst/>
                        </a:rPr>
                        <a:t>页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网页功能完善，当前明显缺失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endParaRPr lang="en-US" sz="900" b="0" i="0" u="none" strike="noStrike" dirty="0">
                        <a:solidFill>
                          <a:srgbClr val="4472C4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414218105"/>
                  </a:ext>
                </a:extLst>
              </a:tr>
              <a:tr h="257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>
                          <a:effectLst/>
                        </a:rPr>
                        <a:t>contact</a:t>
                      </a:r>
                      <a:r>
                        <a:rPr lang="zh-CN" altLang="en-US" sz="1000" b="1" u="none" strike="noStrike">
                          <a:effectLst/>
                        </a:rPr>
                        <a:t>模块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contact</a:t>
                      </a:r>
                      <a:r>
                        <a:rPr lang="zh-CN" altLang="en-US" sz="900" u="none" strike="noStrike">
                          <a:effectLst/>
                        </a:rPr>
                        <a:t>页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底部</a:t>
                      </a:r>
                      <a:r>
                        <a:rPr lang="en-US" sz="900" u="none" strike="noStrike">
                          <a:effectLst/>
                        </a:rPr>
                        <a:t>contact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</a:rPr>
                        <a:t>1. </a:t>
                      </a:r>
                      <a:r>
                        <a:rPr lang="zh-CN" altLang="en-US" sz="900" u="none" strike="noStrike">
                          <a:effectLst/>
                        </a:rPr>
                        <a:t>样式美化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4626"/>
                  </a:ext>
                </a:extLst>
              </a:tr>
              <a:tr h="257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手机端性能提升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性能提升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根据</a:t>
                      </a:r>
                      <a:r>
                        <a:rPr lang="en-US" sz="900" u="none" strike="noStrike">
                          <a:effectLst/>
                        </a:rPr>
                        <a:t>lighthouse</a:t>
                      </a:r>
                      <a:r>
                        <a:rPr lang="zh-CN" altLang="en-US" sz="900" u="none" strike="noStrike">
                          <a:effectLst/>
                        </a:rPr>
                        <a:t>的参考做手机端性能提升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手机端搜索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用户数</a:t>
                      </a:r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8000-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127376958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站内搜索功能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搜索功能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高频访问部分，提升搜索的体验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100730541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新增功能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兼容性查询</a:t>
                      </a:r>
                      <a:endParaRPr lang="zh-CN" altLang="en-US" sz="1000" b="1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兼容性查询</a:t>
                      </a:r>
                      <a:endParaRPr lang="zh-CN" altLang="en-US" sz="9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第三方兼容性的查询，有点模糊，不确定是否有可行性</a:t>
                      </a:r>
                      <a:endParaRPr lang="zh-CN" altLang="en-US" sz="900" b="0" i="0" u="none" strike="noStrike">
                        <a:solidFill>
                          <a:srgbClr val="2F75B5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级企业的提升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934776546"/>
                  </a:ext>
                </a:extLst>
              </a:tr>
              <a:tr h="2124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数据可视化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建立用户访问漏斗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减少跨平台查数据，实现官网后台对数据的可视化，支持发现问题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230550402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u="none" strike="noStrike">
                          <a:effectLst/>
                        </a:rPr>
                        <a:t>用户互动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在线机器人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增加在线客服入口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941697033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whatsapp</a:t>
                      </a:r>
                      <a:r>
                        <a:rPr lang="zh-CN" altLang="en-US" sz="900" u="none" strike="noStrike">
                          <a:effectLst/>
                        </a:rPr>
                        <a:t>嵌入</a:t>
                      </a:r>
                      <a:endParaRPr lang="zh-CN" altLang="en-US" sz="900" b="0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支持在线人工服务（快速获得用户邮件）</a:t>
                      </a:r>
                      <a:endParaRPr lang="zh-CN" altLang="en-US" sz="900" b="0" i="0" u="none" strike="noStrike">
                        <a:solidFill>
                          <a:srgbClr val="D9D9D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2387865992"/>
                  </a:ext>
                </a:extLst>
              </a:tr>
              <a:tr h="2576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订阅机制和营销</a:t>
                      </a:r>
                      <a:endParaRPr lang="zh-CN" alt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</a:rPr>
                        <a:t>1.</a:t>
                      </a:r>
                      <a:r>
                        <a:rPr lang="zh-CN" altLang="en-US" sz="900" u="none" strike="noStrike">
                          <a:effectLst/>
                        </a:rPr>
                        <a:t>区域的营销策略，一对一发送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en-US" altLang="zh-CN" sz="900" u="none" strike="noStrike">
                          <a:effectLst/>
                        </a:rPr>
                        <a:t>2.</a:t>
                      </a:r>
                      <a:r>
                        <a:rPr lang="zh-CN" altLang="en-US" sz="900" u="none" strike="noStrike">
                          <a:effectLst/>
                        </a:rPr>
                        <a:t>先</a:t>
                      </a:r>
                      <a:r>
                        <a:rPr lang="en-US" altLang="zh-CN" sz="900" u="none" strike="noStrike">
                          <a:effectLst/>
                        </a:rPr>
                        <a:t>mark</a:t>
                      </a:r>
                      <a:r>
                        <a:rPr lang="zh-CN" altLang="en-US" sz="900" u="none" strike="noStrike">
                          <a:effectLst/>
                        </a:rPr>
                        <a:t>未来下单的用户，实现推送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老用户激活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4274200992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产品评分和评价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</a:rPr>
                        <a:t>1.</a:t>
                      </a:r>
                      <a:r>
                        <a:rPr lang="zh-CN" altLang="en-US" sz="900" u="none" strike="noStrike">
                          <a:effectLst/>
                        </a:rPr>
                        <a:t>搜索效果   </a:t>
                      </a:r>
                      <a:r>
                        <a:rPr lang="en-US" altLang="zh-CN" sz="900" u="none" strike="noStrike">
                          <a:effectLst/>
                        </a:rPr>
                        <a:t>2.</a:t>
                      </a:r>
                      <a:r>
                        <a:rPr lang="zh-CN" altLang="en-US" sz="900" u="none" strike="noStrike">
                          <a:effectLst/>
                        </a:rPr>
                        <a:t>虚拟好评 </a:t>
                      </a:r>
                      <a:r>
                        <a:rPr lang="en-US" altLang="zh-CN" sz="900" u="none" strike="noStrike">
                          <a:effectLst/>
                        </a:rPr>
                        <a:t>3.</a:t>
                      </a:r>
                      <a:r>
                        <a:rPr lang="zh-CN" altLang="en-US" sz="900" u="none" strike="noStrike">
                          <a:effectLst/>
                        </a:rPr>
                        <a:t>邮件新通路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4160800981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Live Events and Webinars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Webinars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结合订阅、预约提醒，增加</a:t>
                      </a:r>
                      <a:r>
                        <a:rPr lang="en-US" altLang="zh-CN" sz="900" u="none" strike="noStrike">
                          <a:effectLst/>
                        </a:rPr>
                        <a:t>Webinars</a:t>
                      </a:r>
                      <a:r>
                        <a:rPr lang="zh-CN" altLang="en-US" sz="900" u="none" strike="noStrike">
                          <a:effectLst/>
                        </a:rPr>
                        <a:t>的曝光，体现网站活跃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Webinars</a:t>
                      </a:r>
                      <a:r>
                        <a:rPr lang="zh-CN" altLang="en-US" sz="900" b="0" i="0" u="none" strike="noStrike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留资提升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505378786"/>
                  </a:ext>
                </a:extLst>
              </a:tr>
              <a:tr h="1716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品牌和服务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u="none" strike="noStrike" dirty="0">
                          <a:effectLst/>
                        </a:rPr>
                        <a:t>Company</a:t>
                      </a:r>
                      <a:r>
                        <a:rPr lang="zh-CN" altLang="en-US" sz="1000" b="1" u="none" strike="noStrike" dirty="0">
                          <a:effectLst/>
                        </a:rPr>
                        <a:t>模块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About yealink</a:t>
                      </a:r>
                      <a:r>
                        <a:rPr lang="zh-CN" altLang="en-US" sz="900" u="none" strike="noStrike">
                          <a:effectLst/>
                        </a:rPr>
                        <a:t>升级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优化，提高品牌形象企业知名度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zh-CN" alt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级企业的提升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836617035"/>
                  </a:ext>
                </a:extLst>
              </a:tr>
              <a:tr h="171601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其他事项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OA</a:t>
                      </a:r>
                      <a:r>
                        <a:rPr lang="zh-CN" altLang="en-US" sz="900" u="none" strike="noStrike">
                          <a:effectLst/>
                        </a:rPr>
                        <a:t>业务流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官网需求上</a:t>
                      </a:r>
                      <a:r>
                        <a:rPr lang="en-US" altLang="zh-CN" sz="900" u="none" strike="noStrike" dirty="0">
                          <a:effectLst/>
                        </a:rPr>
                        <a:t>OA</a:t>
                      </a:r>
                      <a:r>
                        <a:rPr lang="zh-CN" altLang="en-US" sz="900" u="none" strike="noStrike" dirty="0">
                          <a:effectLst/>
                        </a:rPr>
                        <a:t>业务流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官网外部需求通过</a:t>
                      </a:r>
                      <a:r>
                        <a:rPr lang="en-US" altLang="zh-CN" sz="900" u="none" strike="noStrike">
                          <a:effectLst/>
                        </a:rPr>
                        <a:t>OA</a:t>
                      </a:r>
                      <a:r>
                        <a:rPr lang="zh-CN" altLang="en-US" sz="900" u="none" strike="noStrike">
                          <a:effectLst/>
                        </a:rPr>
                        <a:t>发起，需求留痕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8624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0" i="0" u="none" strike="noStrike" dirty="0">
                          <a:solidFill>
                            <a:srgbClr val="4472C4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0" marT="0" marB="0" anchor="ctr"/>
                </a:tc>
                <a:extLst>
                  <a:ext uri="{0D108BD9-81ED-4DB2-BD59-A6C34878D82A}">
                    <a16:rowId xmlns:a16="http://schemas.microsoft.com/office/drawing/2014/main" val="3855683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4040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4866466D-97F6-47BE-B027-48DAD7298C10}"/>
              </a:ext>
            </a:extLst>
          </p:cNvPr>
          <p:cNvGrpSpPr/>
          <p:nvPr/>
        </p:nvGrpSpPr>
        <p:grpSpPr>
          <a:xfrm>
            <a:off x="7161196" y="1672699"/>
            <a:ext cx="4437597" cy="4179889"/>
            <a:chOff x="7727633" y="2206241"/>
            <a:chExt cx="3871160" cy="3646347"/>
          </a:xfrm>
        </p:grpSpPr>
        <p:grpSp>
          <p:nvGrpSpPr>
            <p:cNvPr id="29" name="Group 2">
              <a:extLst>
                <a:ext uri="{FF2B5EF4-FFF2-40B4-BE49-F238E27FC236}">
                  <a16:creationId xmlns:a16="http://schemas.microsoft.com/office/drawing/2014/main" id="{B8636554-4D1A-4428-99D0-1DD5816D2935}"/>
                </a:ext>
              </a:extLst>
            </p:cNvPr>
            <p:cNvGrpSpPr/>
            <p:nvPr/>
          </p:nvGrpSpPr>
          <p:grpSpPr>
            <a:xfrm>
              <a:off x="7727633" y="2844860"/>
              <a:ext cx="3419365" cy="2379935"/>
              <a:chOff x="1808367" y="2201918"/>
              <a:chExt cx="5091112" cy="3665537"/>
            </a:xfrm>
          </p:grpSpPr>
          <p:sp>
            <p:nvSpPr>
              <p:cNvPr id="30" name="Freeform 5">
                <a:extLst>
                  <a:ext uri="{FF2B5EF4-FFF2-40B4-BE49-F238E27FC236}">
                    <a16:creationId xmlns:a16="http://schemas.microsoft.com/office/drawing/2014/main" id="{6CCB545A-1573-4201-AE39-FFF331498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354" y="2201918"/>
                <a:ext cx="4533900" cy="3665537"/>
              </a:xfrm>
              <a:custGeom>
                <a:avLst/>
                <a:gdLst>
                  <a:gd name="T0" fmla="*/ 1115 w 1723"/>
                  <a:gd name="T1" fmla="*/ 925 h 1392"/>
                  <a:gd name="T2" fmla="*/ 1537 w 1723"/>
                  <a:gd name="T3" fmla="*/ 269 h 1392"/>
                  <a:gd name="T4" fmla="*/ 1723 w 1723"/>
                  <a:gd name="T5" fmla="*/ 0 h 1392"/>
                  <a:gd name="T6" fmla="*/ 0 w 1723"/>
                  <a:gd name="T7" fmla="*/ 0 h 1392"/>
                  <a:gd name="T8" fmla="*/ 183 w 1723"/>
                  <a:gd name="T9" fmla="*/ 269 h 1392"/>
                  <a:gd name="T10" fmla="*/ 615 w 1723"/>
                  <a:gd name="T11" fmla="*/ 929 h 1392"/>
                  <a:gd name="T12" fmla="*/ 616 w 1723"/>
                  <a:gd name="T13" fmla="*/ 1385 h 1392"/>
                  <a:gd name="T14" fmla="*/ 616 w 1723"/>
                  <a:gd name="T15" fmla="*/ 1392 h 1392"/>
                  <a:gd name="T16" fmla="*/ 1114 w 1723"/>
                  <a:gd name="T17" fmla="*/ 1392 h 1392"/>
                  <a:gd name="T18" fmla="*/ 1115 w 1723"/>
                  <a:gd name="T19" fmla="*/ 1385 h 1392"/>
                  <a:gd name="T20" fmla="*/ 1115 w 1723"/>
                  <a:gd name="T21" fmla="*/ 925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3" h="1392">
                    <a:moveTo>
                      <a:pt x="1115" y="925"/>
                    </a:moveTo>
                    <a:cubicBezTo>
                      <a:pt x="1164" y="834"/>
                      <a:pt x="1366" y="523"/>
                      <a:pt x="1537" y="269"/>
                    </a:cubicBezTo>
                    <a:cubicBezTo>
                      <a:pt x="1609" y="163"/>
                      <a:pt x="1675" y="66"/>
                      <a:pt x="17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6" y="64"/>
                      <a:pt x="111" y="162"/>
                      <a:pt x="183" y="269"/>
                    </a:cubicBezTo>
                    <a:cubicBezTo>
                      <a:pt x="377" y="560"/>
                      <a:pt x="614" y="929"/>
                      <a:pt x="615" y="929"/>
                    </a:cubicBezTo>
                    <a:cubicBezTo>
                      <a:pt x="615" y="929"/>
                      <a:pt x="616" y="1385"/>
                      <a:pt x="616" y="1385"/>
                    </a:cubicBezTo>
                    <a:cubicBezTo>
                      <a:pt x="616" y="1387"/>
                      <a:pt x="616" y="1390"/>
                      <a:pt x="616" y="1392"/>
                    </a:cubicBezTo>
                    <a:cubicBezTo>
                      <a:pt x="1114" y="1392"/>
                      <a:pt x="1114" y="1392"/>
                      <a:pt x="1114" y="1392"/>
                    </a:cubicBezTo>
                    <a:cubicBezTo>
                      <a:pt x="1115" y="1390"/>
                      <a:pt x="1115" y="1387"/>
                      <a:pt x="1115" y="1385"/>
                    </a:cubicBezTo>
                    <a:lnTo>
                      <a:pt x="1115" y="925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+mn-ea"/>
                </a:endParaRPr>
              </a:p>
            </p:txBody>
          </p:sp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1222F4DF-B47C-4588-8DE9-D1FB9D28C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467" y="2201918"/>
                <a:ext cx="1878012" cy="3665537"/>
              </a:xfrm>
              <a:custGeom>
                <a:avLst/>
                <a:gdLst>
                  <a:gd name="T0" fmla="*/ 423 w 714"/>
                  <a:gd name="T1" fmla="*/ 269 h 1392"/>
                  <a:gd name="T2" fmla="*/ 1 w 714"/>
                  <a:gd name="T3" fmla="*/ 925 h 1392"/>
                  <a:gd name="T4" fmla="*/ 1 w 714"/>
                  <a:gd name="T5" fmla="*/ 1385 h 1392"/>
                  <a:gd name="T6" fmla="*/ 0 w 714"/>
                  <a:gd name="T7" fmla="*/ 1392 h 1392"/>
                  <a:gd name="T8" fmla="*/ 68 w 714"/>
                  <a:gd name="T9" fmla="*/ 1392 h 1392"/>
                  <a:gd name="T10" fmla="*/ 68 w 714"/>
                  <a:gd name="T11" fmla="*/ 995 h 1392"/>
                  <a:gd name="T12" fmla="*/ 428 w 714"/>
                  <a:gd name="T13" fmla="*/ 425 h 1392"/>
                  <a:gd name="T14" fmla="*/ 714 w 714"/>
                  <a:gd name="T15" fmla="*/ 0 h 1392"/>
                  <a:gd name="T16" fmla="*/ 609 w 714"/>
                  <a:gd name="T17" fmla="*/ 0 h 1392"/>
                  <a:gd name="T18" fmla="*/ 423 w 714"/>
                  <a:gd name="T19" fmla="*/ 26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4" h="1392">
                    <a:moveTo>
                      <a:pt x="423" y="269"/>
                    </a:moveTo>
                    <a:cubicBezTo>
                      <a:pt x="252" y="523"/>
                      <a:pt x="50" y="834"/>
                      <a:pt x="1" y="925"/>
                    </a:cubicBezTo>
                    <a:cubicBezTo>
                      <a:pt x="1" y="1385"/>
                      <a:pt x="1" y="1385"/>
                      <a:pt x="1" y="1385"/>
                    </a:cubicBezTo>
                    <a:cubicBezTo>
                      <a:pt x="1" y="1387"/>
                      <a:pt x="1" y="1390"/>
                      <a:pt x="0" y="1392"/>
                    </a:cubicBezTo>
                    <a:cubicBezTo>
                      <a:pt x="68" y="1392"/>
                      <a:pt x="68" y="1392"/>
                      <a:pt x="68" y="1392"/>
                    </a:cubicBezTo>
                    <a:cubicBezTo>
                      <a:pt x="68" y="995"/>
                      <a:pt x="68" y="995"/>
                      <a:pt x="68" y="995"/>
                    </a:cubicBezTo>
                    <a:cubicBezTo>
                      <a:pt x="114" y="910"/>
                      <a:pt x="265" y="673"/>
                      <a:pt x="428" y="425"/>
                    </a:cubicBezTo>
                    <a:cubicBezTo>
                      <a:pt x="526" y="277"/>
                      <a:pt x="628" y="126"/>
                      <a:pt x="714" y="0"/>
                    </a:cubicBezTo>
                    <a:cubicBezTo>
                      <a:pt x="609" y="0"/>
                      <a:pt x="609" y="0"/>
                      <a:pt x="609" y="0"/>
                    </a:cubicBezTo>
                    <a:cubicBezTo>
                      <a:pt x="561" y="66"/>
                      <a:pt x="495" y="163"/>
                      <a:pt x="423" y="269"/>
                    </a:cubicBezTo>
                    <a:close/>
                  </a:path>
                </a:pathLst>
              </a:custGeom>
              <a:solidFill>
                <a:srgbClr val="2980B9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+mn-ea"/>
                </a:endParaRPr>
              </a:p>
            </p:txBody>
          </p:sp>
          <p:sp>
            <p:nvSpPr>
              <p:cNvPr id="32" name="Freeform 7">
                <a:extLst>
                  <a:ext uri="{FF2B5EF4-FFF2-40B4-BE49-F238E27FC236}">
                    <a16:creationId xmlns:a16="http://schemas.microsoft.com/office/drawing/2014/main" id="{6835D60F-BE22-4D75-BDA4-8EC80D90D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367" y="2201918"/>
                <a:ext cx="1901825" cy="3665537"/>
              </a:xfrm>
              <a:custGeom>
                <a:avLst/>
                <a:gdLst>
                  <a:gd name="T0" fmla="*/ 722 w 723"/>
                  <a:gd name="T1" fmla="*/ 929 h 1392"/>
                  <a:gd name="T2" fmla="*/ 290 w 723"/>
                  <a:gd name="T3" fmla="*/ 269 h 1392"/>
                  <a:gd name="T4" fmla="*/ 107 w 723"/>
                  <a:gd name="T5" fmla="*/ 0 h 1392"/>
                  <a:gd name="T6" fmla="*/ 0 w 723"/>
                  <a:gd name="T7" fmla="*/ 0 h 1392"/>
                  <a:gd name="T8" fmla="*/ 179 w 723"/>
                  <a:gd name="T9" fmla="*/ 269 h 1392"/>
                  <a:gd name="T10" fmla="*/ 656 w 723"/>
                  <a:gd name="T11" fmla="*/ 999 h 1392"/>
                  <a:gd name="T12" fmla="*/ 657 w 723"/>
                  <a:gd name="T13" fmla="*/ 1392 h 1392"/>
                  <a:gd name="T14" fmla="*/ 723 w 723"/>
                  <a:gd name="T15" fmla="*/ 1392 h 1392"/>
                  <a:gd name="T16" fmla="*/ 723 w 723"/>
                  <a:gd name="T17" fmla="*/ 1385 h 1392"/>
                  <a:gd name="T18" fmla="*/ 722 w 723"/>
                  <a:gd name="T19" fmla="*/ 92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3" h="1392">
                    <a:moveTo>
                      <a:pt x="722" y="929"/>
                    </a:moveTo>
                    <a:cubicBezTo>
                      <a:pt x="721" y="929"/>
                      <a:pt x="484" y="560"/>
                      <a:pt x="290" y="269"/>
                    </a:cubicBezTo>
                    <a:cubicBezTo>
                      <a:pt x="218" y="162"/>
                      <a:pt x="153" y="64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81"/>
                      <a:pt x="116" y="174"/>
                      <a:pt x="179" y="269"/>
                    </a:cubicBezTo>
                    <a:cubicBezTo>
                      <a:pt x="409" y="616"/>
                      <a:pt x="656" y="999"/>
                      <a:pt x="656" y="999"/>
                    </a:cubicBezTo>
                    <a:cubicBezTo>
                      <a:pt x="656" y="1000"/>
                      <a:pt x="657" y="1223"/>
                      <a:pt x="657" y="1392"/>
                    </a:cubicBezTo>
                    <a:cubicBezTo>
                      <a:pt x="723" y="1392"/>
                      <a:pt x="723" y="1392"/>
                      <a:pt x="723" y="1392"/>
                    </a:cubicBezTo>
                    <a:cubicBezTo>
                      <a:pt x="723" y="1390"/>
                      <a:pt x="723" y="1387"/>
                      <a:pt x="723" y="1385"/>
                    </a:cubicBezTo>
                    <a:cubicBezTo>
                      <a:pt x="723" y="1385"/>
                      <a:pt x="722" y="929"/>
                      <a:pt x="722" y="929"/>
                    </a:cubicBezTo>
                    <a:close/>
                  </a:path>
                </a:pathLst>
              </a:custGeom>
              <a:solidFill>
                <a:srgbClr val="2980B9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+mn-ea"/>
                </a:endParaRPr>
              </a:p>
            </p:txBody>
          </p:sp>
        </p:grp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CB9005FC-8A5F-4289-B2FC-D9844707B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637" y="2206241"/>
              <a:ext cx="1978949" cy="341382"/>
            </a:xfrm>
            <a:custGeom>
              <a:avLst/>
              <a:gdLst>
                <a:gd name="T0" fmla="*/ 427 w 470"/>
                <a:gd name="T1" fmla="*/ 0 h 81"/>
                <a:gd name="T2" fmla="*/ 237 w 470"/>
                <a:gd name="T3" fmla="*/ 0 h 81"/>
                <a:gd name="T4" fmla="*/ 233 w 470"/>
                <a:gd name="T5" fmla="*/ 0 h 81"/>
                <a:gd name="T6" fmla="*/ 43 w 470"/>
                <a:gd name="T7" fmla="*/ 0 h 81"/>
                <a:gd name="T8" fmla="*/ 0 w 470"/>
                <a:gd name="T9" fmla="*/ 40 h 81"/>
                <a:gd name="T10" fmla="*/ 43 w 470"/>
                <a:gd name="T11" fmla="*/ 81 h 81"/>
                <a:gd name="T12" fmla="*/ 233 w 470"/>
                <a:gd name="T13" fmla="*/ 81 h 81"/>
                <a:gd name="T14" fmla="*/ 237 w 470"/>
                <a:gd name="T15" fmla="*/ 81 h 81"/>
                <a:gd name="T16" fmla="*/ 427 w 470"/>
                <a:gd name="T17" fmla="*/ 81 h 81"/>
                <a:gd name="T18" fmla="*/ 470 w 470"/>
                <a:gd name="T19" fmla="*/ 40 h 81"/>
                <a:gd name="T20" fmla="*/ 427 w 470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81">
                  <a:moveTo>
                    <a:pt x="42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50" y="81"/>
                    <a:pt x="470" y="63"/>
                    <a:pt x="470" y="40"/>
                  </a:cubicBezTo>
                  <a:cubicBezTo>
                    <a:pt x="470" y="18"/>
                    <a:pt x="450" y="0"/>
                    <a:pt x="427" y="0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34" name="Rectangle 110">
              <a:extLst>
                <a:ext uri="{FF2B5EF4-FFF2-40B4-BE49-F238E27FC236}">
                  <a16:creationId xmlns:a16="http://schemas.microsoft.com/office/drawing/2014/main" id="{8B5FC83B-FA3B-4C3A-8613-A534D6FFC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2554" y="2294653"/>
              <a:ext cx="11151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200" b="1" dirty="0">
                  <a:solidFill>
                    <a:srgbClr val="FFFFFF"/>
                  </a:solidFill>
                  <a:latin typeface="Poppins"/>
                </a:rPr>
                <a:t>关键词排名</a:t>
              </a:r>
              <a:endParaRPr lang="id-ID" dirty="0">
                <a:solidFill>
                  <a:srgbClr val="3F3F3F"/>
                </a:solidFill>
                <a:latin typeface="Poppins"/>
                <a:ea typeface="+mn-ea"/>
              </a:endParaRPr>
            </a:p>
          </p:txBody>
        </p:sp>
        <p:sp>
          <p:nvSpPr>
            <p:cNvPr id="35" name="Freeform 10">
              <a:extLst>
                <a:ext uri="{FF2B5EF4-FFF2-40B4-BE49-F238E27FC236}">
                  <a16:creationId xmlns:a16="http://schemas.microsoft.com/office/drawing/2014/main" id="{B46204E5-449A-435C-9A37-2898CAC60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637" y="2575422"/>
              <a:ext cx="1978949" cy="341382"/>
            </a:xfrm>
            <a:custGeom>
              <a:avLst/>
              <a:gdLst>
                <a:gd name="T0" fmla="*/ 427 w 470"/>
                <a:gd name="T1" fmla="*/ 0 h 81"/>
                <a:gd name="T2" fmla="*/ 237 w 470"/>
                <a:gd name="T3" fmla="*/ 0 h 81"/>
                <a:gd name="T4" fmla="*/ 233 w 470"/>
                <a:gd name="T5" fmla="*/ 0 h 81"/>
                <a:gd name="T6" fmla="*/ 43 w 470"/>
                <a:gd name="T7" fmla="*/ 0 h 81"/>
                <a:gd name="T8" fmla="*/ 0 w 470"/>
                <a:gd name="T9" fmla="*/ 40 h 81"/>
                <a:gd name="T10" fmla="*/ 43 w 470"/>
                <a:gd name="T11" fmla="*/ 81 h 81"/>
                <a:gd name="T12" fmla="*/ 233 w 470"/>
                <a:gd name="T13" fmla="*/ 81 h 81"/>
                <a:gd name="T14" fmla="*/ 237 w 470"/>
                <a:gd name="T15" fmla="*/ 81 h 81"/>
                <a:gd name="T16" fmla="*/ 427 w 470"/>
                <a:gd name="T17" fmla="*/ 81 h 81"/>
                <a:gd name="T18" fmla="*/ 470 w 470"/>
                <a:gd name="T19" fmla="*/ 40 h 81"/>
                <a:gd name="T20" fmla="*/ 427 w 470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81">
                  <a:moveTo>
                    <a:pt x="42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50" y="81"/>
                    <a:pt x="470" y="63"/>
                    <a:pt x="470" y="40"/>
                  </a:cubicBezTo>
                  <a:cubicBezTo>
                    <a:pt x="470" y="18"/>
                    <a:pt x="450" y="0"/>
                    <a:pt x="427" y="0"/>
                  </a:cubicBezTo>
                  <a:close/>
                </a:path>
              </a:pathLst>
            </a:custGeom>
            <a:solidFill>
              <a:srgbClr val="41B1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36" name="Rectangle 110">
              <a:extLst>
                <a:ext uri="{FF2B5EF4-FFF2-40B4-BE49-F238E27FC236}">
                  <a16:creationId xmlns:a16="http://schemas.microsoft.com/office/drawing/2014/main" id="{6C02ADBF-35BC-4359-BE24-83DE887899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6311" y="2663834"/>
              <a:ext cx="13704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Poppins"/>
                  <a:ea typeface="+mn-ea"/>
                </a:rPr>
                <a:t>G</a:t>
              </a:r>
              <a:r>
                <a:rPr lang="en-US" altLang="zh-CN" sz="1200" b="1" dirty="0">
                  <a:solidFill>
                    <a:srgbClr val="FFFFFF"/>
                  </a:solidFill>
                  <a:latin typeface="Poppins"/>
                  <a:ea typeface="+mn-ea"/>
                </a:rPr>
                <a:t>oogle</a:t>
              </a:r>
              <a:r>
                <a:rPr lang="zh-CN" altLang="en-US" sz="1200" b="1" dirty="0">
                  <a:solidFill>
                    <a:srgbClr val="FFFFFF"/>
                  </a:solidFill>
                  <a:latin typeface="Poppins"/>
                </a:rPr>
                <a:t>搜索样式</a:t>
              </a:r>
              <a:endParaRPr lang="id-ID" dirty="0">
                <a:solidFill>
                  <a:srgbClr val="3F3F3F"/>
                </a:solidFill>
                <a:latin typeface="Poppins"/>
                <a:ea typeface="+mn-ea"/>
              </a:endParaRP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74006AD1-6805-419C-A16E-062AF6B6F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637" y="2945114"/>
              <a:ext cx="1978949" cy="341382"/>
            </a:xfrm>
            <a:custGeom>
              <a:avLst/>
              <a:gdLst>
                <a:gd name="T0" fmla="*/ 427 w 470"/>
                <a:gd name="T1" fmla="*/ 0 h 81"/>
                <a:gd name="T2" fmla="*/ 237 w 470"/>
                <a:gd name="T3" fmla="*/ 0 h 81"/>
                <a:gd name="T4" fmla="*/ 233 w 470"/>
                <a:gd name="T5" fmla="*/ 0 h 81"/>
                <a:gd name="T6" fmla="*/ 43 w 470"/>
                <a:gd name="T7" fmla="*/ 0 h 81"/>
                <a:gd name="T8" fmla="*/ 0 w 470"/>
                <a:gd name="T9" fmla="*/ 40 h 81"/>
                <a:gd name="T10" fmla="*/ 43 w 470"/>
                <a:gd name="T11" fmla="*/ 81 h 81"/>
                <a:gd name="T12" fmla="*/ 233 w 470"/>
                <a:gd name="T13" fmla="*/ 81 h 81"/>
                <a:gd name="T14" fmla="*/ 237 w 470"/>
                <a:gd name="T15" fmla="*/ 81 h 81"/>
                <a:gd name="T16" fmla="*/ 427 w 470"/>
                <a:gd name="T17" fmla="*/ 81 h 81"/>
                <a:gd name="T18" fmla="*/ 470 w 470"/>
                <a:gd name="T19" fmla="*/ 40 h 81"/>
                <a:gd name="T20" fmla="*/ 427 w 470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81">
                  <a:moveTo>
                    <a:pt x="42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50" y="81"/>
                    <a:pt x="470" y="63"/>
                    <a:pt x="470" y="40"/>
                  </a:cubicBezTo>
                  <a:cubicBezTo>
                    <a:pt x="470" y="18"/>
                    <a:pt x="450" y="0"/>
                    <a:pt x="427" y="0"/>
                  </a:cubicBez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38" name="Rectangle 110">
              <a:extLst>
                <a:ext uri="{FF2B5EF4-FFF2-40B4-BE49-F238E27FC236}">
                  <a16:creationId xmlns:a16="http://schemas.microsoft.com/office/drawing/2014/main" id="{1C8EFD68-5C72-4B41-A8F9-70EF50947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2554" y="3033525"/>
              <a:ext cx="11151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200" b="1" dirty="0">
                  <a:solidFill>
                    <a:srgbClr val="FFFFFF"/>
                  </a:solidFill>
                  <a:latin typeface="Poppins"/>
                  <a:ea typeface="+mn-ea"/>
                </a:rPr>
                <a:t>手机端搜索</a:t>
              </a:r>
              <a:endParaRPr lang="id-ID" dirty="0">
                <a:solidFill>
                  <a:srgbClr val="3F3F3F"/>
                </a:solidFill>
                <a:latin typeface="Poppins"/>
                <a:ea typeface="+mn-ea"/>
              </a:endParaRPr>
            </a:p>
          </p:txBody>
        </p:sp>
        <p:sp>
          <p:nvSpPr>
            <p:cNvPr id="39" name="Oval 8">
              <a:extLst>
                <a:ext uri="{FF2B5EF4-FFF2-40B4-BE49-F238E27FC236}">
                  <a16:creationId xmlns:a16="http://schemas.microsoft.com/office/drawing/2014/main" id="{86960C9B-88D0-41E8-9FE2-5F63797DB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69925" y="3730845"/>
              <a:ext cx="360372" cy="353957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40" name="TextBox 52">
              <a:extLst>
                <a:ext uri="{FF2B5EF4-FFF2-40B4-BE49-F238E27FC236}">
                  <a16:creationId xmlns:a16="http://schemas.microsoft.com/office/drawing/2014/main" id="{1AF521D4-6780-4E94-B0C4-704F6DFABDCC}"/>
                </a:ext>
              </a:extLst>
            </p:cNvPr>
            <p:cNvSpPr txBox="1"/>
            <p:nvPr/>
          </p:nvSpPr>
          <p:spPr>
            <a:xfrm>
              <a:off x="9339005" y="3709769"/>
              <a:ext cx="222211" cy="3109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d-ID" sz="2000" b="1" dirty="0">
                  <a:solidFill>
                    <a:srgbClr val="FFFFFF"/>
                  </a:solidFill>
                  <a:latin typeface="Open Sans"/>
                  <a:ea typeface="+mn-ea"/>
                </a:rPr>
                <a:t>1</a:t>
              </a:r>
            </a:p>
          </p:txBody>
        </p:sp>
        <p:sp>
          <p:nvSpPr>
            <p:cNvPr id="63" name="TextBox 45">
              <a:extLst>
                <a:ext uri="{FF2B5EF4-FFF2-40B4-BE49-F238E27FC236}">
                  <a16:creationId xmlns:a16="http://schemas.microsoft.com/office/drawing/2014/main" id="{556EC8A1-177D-471C-B24D-A89AD0DDA753}"/>
                </a:ext>
              </a:extLst>
            </p:cNvPr>
            <p:cNvSpPr txBox="1"/>
            <p:nvPr/>
          </p:nvSpPr>
          <p:spPr>
            <a:xfrm>
              <a:off x="9455169" y="5545463"/>
              <a:ext cx="2143620" cy="3071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rgbClr val="3F3F3F"/>
                  </a:solidFill>
                  <a:latin typeface="Poppins"/>
                </a:rPr>
                <a:t>用户量提升</a:t>
              </a:r>
              <a:endParaRPr lang="en-US" sz="1400" b="1" dirty="0">
                <a:solidFill>
                  <a:srgbClr val="3F3F3F"/>
                </a:solidFill>
                <a:latin typeface="Poppins"/>
                <a:ea typeface="+mn-ea"/>
              </a:endParaRPr>
            </a:p>
          </p:txBody>
        </p:sp>
        <p:sp>
          <p:nvSpPr>
            <p:cNvPr id="64" name="Freeform 10">
              <a:extLst>
                <a:ext uri="{FF2B5EF4-FFF2-40B4-BE49-F238E27FC236}">
                  <a16:creationId xmlns:a16="http://schemas.microsoft.com/office/drawing/2014/main" id="{D751D735-B389-43E6-BA38-3183E53B3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0637" y="3318739"/>
              <a:ext cx="1978949" cy="341382"/>
            </a:xfrm>
            <a:custGeom>
              <a:avLst/>
              <a:gdLst>
                <a:gd name="T0" fmla="*/ 427 w 470"/>
                <a:gd name="T1" fmla="*/ 0 h 81"/>
                <a:gd name="T2" fmla="*/ 237 w 470"/>
                <a:gd name="T3" fmla="*/ 0 h 81"/>
                <a:gd name="T4" fmla="*/ 233 w 470"/>
                <a:gd name="T5" fmla="*/ 0 h 81"/>
                <a:gd name="T6" fmla="*/ 43 w 470"/>
                <a:gd name="T7" fmla="*/ 0 h 81"/>
                <a:gd name="T8" fmla="*/ 0 w 470"/>
                <a:gd name="T9" fmla="*/ 40 h 81"/>
                <a:gd name="T10" fmla="*/ 43 w 470"/>
                <a:gd name="T11" fmla="*/ 81 h 81"/>
                <a:gd name="T12" fmla="*/ 233 w 470"/>
                <a:gd name="T13" fmla="*/ 81 h 81"/>
                <a:gd name="T14" fmla="*/ 237 w 470"/>
                <a:gd name="T15" fmla="*/ 81 h 81"/>
                <a:gd name="T16" fmla="*/ 427 w 470"/>
                <a:gd name="T17" fmla="*/ 81 h 81"/>
                <a:gd name="T18" fmla="*/ 470 w 470"/>
                <a:gd name="T19" fmla="*/ 40 h 81"/>
                <a:gd name="T20" fmla="*/ 427 w 470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81">
                  <a:moveTo>
                    <a:pt x="42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50" y="81"/>
                    <a:pt x="470" y="63"/>
                    <a:pt x="470" y="40"/>
                  </a:cubicBezTo>
                  <a:cubicBezTo>
                    <a:pt x="470" y="18"/>
                    <a:pt x="450" y="0"/>
                    <a:pt x="427" y="0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65" name="Rectangle 110">
              <a:extLst>
                <a:ext uri="{FF2B5EF4-FFF2-40B4-BE49-F238E27FC236}">
                  <a16:creationId xmlns:a16="http://schemas.microsoft.com/office/drawing/2014/main" id="{6D94FBE0-C5C4-4123-9443-8EEADC42B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2554" y="3407150"/>
              <a:ext cx="11151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200" b="1" dirty="0">
                  <a:solidFill>
                    <a:srgbClr val="FFFFFF"/>
                  </a:solidFill>
                  <a:latin typeface="Poppins"/>
                  <a:ea typeface="+mn-ea"/>
                </a:rPr>
                <a:t>网页性能提升</a:t>
              </a:r>
              <a:endParaRPr lang="id-ID" dirty="0">
                <a:solidFill>
                  <a:srgbClr val="3F3F3F"/>
                </a:solidFill>
                <a:latin typeface="Poppins"/>
                <a:ea typeface="+mn-ea"/>
              </a:endParaRPr>
            </a:p>
          </p:txBody>
        </p:sp>
        <p:cxnSp>
          <p:nvCxnSpPr>
            <p:cNvPr id="66" name="Straight Connector 4">
              <a:extLst>
                <a:ext uri="{FF2B5EF4-FFF2-40B4-BE49-F238E27FC236}">
                  <a16:creationId xmlns:a16="http://schemas.microsoft.com/office/drawing/2014/main" id="{57D16496-F8E5-4F90-B410-6C89DB274751}"/>
                </a:ext>
              </a:extLst>
            </p:cNvPr>
            <p:cNvCxnSpPr>
              <a:cxnSpLocks/>
            </p:cNvCxnSpPr>
            <p:nvPr/>
          </p:nvCxnSpPr>
          <p:spPr>
            <a:xfrm>
              <a:off x="9450111" y="4092285"/>
              <a:ext cx="0" cy="1395562"/>
            </a:xfrm>
            <a:prstGeom prst="line">
              <a:avLst/>
            </a:prstGeom>
            <a:noFill/>
            <a:ln w="28575" cap="flat" cmpd="sng" algn="ctr">
              <a:solidFill>
                <a:srgbClr val="3F3F3F"/>
              </a:solidFill>
              <a:prstDash val="solid"/>
              <a:miter lim="800000"/>
            </a:ln>
            <a:effectLst/>
          </p:spPr>
        </p:cxnSp>
        <p:cxnSp>
          <p:nvCxnSpPr>
            <p:cNvPr id="67" name="Straight Connector 53">
              <a:extLst>
                <a:ext uri="{FF2B5EF4-FFF2-40B4-BE49-F238E27FC236}">
                  <a16:creationId xmlns:a16="http://schemas.microsoft.com/office/drawing/2014/main" id="{BEBB3E86-1A73-4E9E-AD5E-EF1FE15F372D}"/>
                </a:ext>
              </a:extLst>
            </p:cNvPr>
            <p:cNvCxnSpPr>
              <a:cxnSpLocks/>
            </p:cNvCxnSpPr>
            <p:nvPr/>
          </p:nvCxnSpPr>
          <p:spPr>
            <a:xfrm>
              <a:off x="9435341" y="5500862"/>
              <a:ext cx="2163452" cy="0"/>
            </a:xfrm>
            <a:prstGeom prst="line">
              <a:avLst/>
            </a:prstGeom>
            <a:noFill/>
            <a:ln w="28575" cap="flat" cmpd="sng" algn="ctr">
              <a:solidFill>
                <a:srgbClr val="3F3F3F"/>
              </a:solidFill>
              <a:prstDash val="solid"/>
              <a:miter lim="800000"/>
              <a:tailEnd type="triangle"/>
            </a:ln>
            <a:effectLst/>
          </p:spPr>
        </p:cxnSp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24EF8D11-4D3B-42B7-B813-537C6B76715F}"/>
              </a:ext>
            </a:extLst>
          </p:cNvPr>
          <p:cNvGrpSpPr/>
          <p:nvPr/>
        </p:nvGrpSpPr>
        <p:grpSpPr>
          <a:xfrm>
            <a:off x="659690" y="931239"/>
            <a:ext cx="1786088" cy="338554"/>
            <a:chOff x="440401" y="1156149"/>
            <a:chExt cx="1786088" cy="338554"/>
          </a:xfrm>
        </p:grpSpPr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B3C86489-CC33-4EFB-9A2F-750BD70EBE74}"/>
                </a:ext>
              </a:extLst>
            </p:cNvPr>
            <p:cNvSpPr txBox="1"/>
            <p:nvPr/>
          </p:nvSpPr>
          <p:spPr>
            <a:xfrm>
              <a:off x="514674" y="1156149"/>
              <a:ext cx="17118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用户量提升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en-US" altLang="zh-CN" sz="16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seo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AD44EAA9-D17D-4ACA-8E69-EC7F9288C02F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95" name="文本框 94">
            <a:extLst>
              <a:ext uri="{FF2B5EF4-FFF2-40B4-BE49-F238E27FC236}">
                <a16:creationId xmlns:a16="http://schemas.microsoft.com/office/drawing/2014/main" id="{671C1967-107E-4F5B-BD16-3F3FA7378972}"/>
              </a:ext>
            </a:extLst>
          </p:cNvPr>
          <p:cNvSpPr txBox="1"/>
          <p:nvPr/>
        </p:nvSpPr>
        <p:spPr>
          <a:xfrm>
            <a:off x="906912" y="1410032"/>
            <a:ext cx="5530681" cy="1151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1.</a:t>
            </a:r>
            <a:r>
              <a:rPr lang="zh-CN" altLang="en-US" sz="1400" b="1" dirty="0"/>
              <a:t>关键词排名和数量：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关键词库：增加关键词的</a:t>
            </a:r>
            <a:r>
              <a: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维度，准确度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和</a:t>
            </a:r>
            <a:r>
              <a:rPr lang="zh-CN" altLang="en-US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排名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，通过询盘常见问题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+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对标竞品关键词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内容层面：</a:t>
            </a:r>
            <a:r>
              <a:rPr lang="en-US" altLang="zh-CN" sz="11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FAQ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和单页维护比较稳定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技术层面：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TDK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短期内无需修改，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Google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数据结构化是未来可以探索的。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67C37DDB-C02D-40C1-9809-DD9AADD3CAB5}"/>
              </a:ext>
            </a:extLst>
          </p:cNvPr>
          <p:cNvSpPr txBox="1"/>
          <p:nvPr/>
        </p:nvSpPr>
        <p:spPr>
          <a:xfrm>
            <a:off x="906912" y="2736045"/>
            <a:ext cx="3461204" cy="1151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2.G</a:t>
            </a:r>
            <a:r>
              <a:rPr lang="en-US" altLang="zh-CN" sz="1400" b="1" dirty="0"/>
              <a:t>oogle</a:t>
            </a:r>
            <a:r>
              <a:rPr lang="zh-CN" altLang="en-US" sz="1400" b="1" dirty="0"/>
              <a:t>搜索样式</a:t>
            </a:r>
            <a:endParaRPr lang="en-US" altLang="zh-CN" sz="14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从面上，所有搜索样式都已经被触发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通过内容层面，部分模块已经可实现标准化维护。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网站子链和视频搜索结果展示需要突破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2851F06C-54FA-4879-A499-DBC6A251AF4F}"/>
              </a:ext>
            </a:extLst>
          </p:cNvPr>
          <p:cNvSpPr txBox="1"/>
          <p:nvPr/>
        </p:nvSpPr>
        <p:spPr>
          <a:xfrm>
            <a:off x="906912" y="4084491"/>
            <a:ext cx="3486852" cy="1151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3.</a:t>
            </a:r>
            <a:r>
              <a:rPr lang="zh-CN" altLang="en-US" sz="1400" b="1" dirty="0"/>
              <a:t>手机端优化</a:t>
            </a:r>
            <a:endParaRPr lang="en-US" altLang="zh-CN" sz="140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完成基础的优化和性能提升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询盘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PC</a:t>
            </a: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的数据拆分，实现可跟踪再考虑进一步方案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一阶段目标是手机端用户达到总用户的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20%</a:t>
            </a: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6A4AC504-8A22-49BC-9DF3-608B7EC01144}"/>
              </a:ext>
            </a:extLst>
          </p:cNvPr>
          <p:cNvSpPr/>
          <p:nvPr/>
        </p:nvSpPr>
        <p:spPr>
          <a:xfrm>
            <a:off x="99617" y="168625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年规划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9" name="文本框 108">
            <a:extLst>
              <a:ext uri="{FF2B5EF4-FFF2-40B4-BE49-F238E27FC236}">
                <a16:creationId xmlns:a16="http://schemas.microsoft.com/office/drawing/2014/main" id="{ABE8827A-CAAC-4CEC-B12B-146D8CAF0A9E}"/>
              </a:ext>
            </a:extLst>
          </p:cNvPr>
          <p:cNvSpPr txBox="1"/>
          <p:nvPr/>
        </p:nvSpPr>
        <p:spPr>
          <a:xfrm>
            <a:off x="906912" y="5801198"/>
            <a:ext cx="2190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zh-CN" altLang="en-US" sz="1400" i="0" u="none" strike="noStrike" dirty="0">
                <a:effectLst/>
              </a:rPr>
              <a:t>总关键词：</a:t>
            </a:r>
            <a:r>
              <a:rPr lang="en-US" altLang="zh-CN" sz="1400" i="0" u="none" strike="noStrike" dirty="0">
                <a:effectLst/>
              </a:rPr>
              <a:t>112k(</a:t>
            </a:r>
            <a:r>
              <a:rPr lang="en-US" sz="1400" i="0" u="none" strike="noStrike" dirty="0">
                <a:effectLst/>
              </a:rPr>
              <a:t>+91.5%)</a:t>
            </a:r>
          </a:p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i="0" u="none" strike="noStrike" dirty="0" err="1">
                <a:effectLst/>
              </a:rPr>
              <a:t>Serp</a:t>
            </a:r>
            <a:r>
              <a:rPr lang="zh-CN" altLang="en-US" sz="1400" i="0" u="none" strike="noStrike" dirty="0">
                <a:effectLst/>
              </a:rPr>
              <a:t>总关键词：</a:t>
            </a:r>
            <a:r>
              <a:rPr lang="en-US" altLang="zh-CN" sz="1400" i="0" u="none" strike="noStrike" dirty="0">
                <a:effectLst/>
              </a:rPr>
              <a:t>+50%</a:t>
            </a:r>
            <a:endParaRPr lang="en-US" sz="1400" i="0" u="none" strike="noStrike" dirty="0">
              <a:effectLst/>
            </a:endParaRPr>
          </a:p>
          <a:p>
            <a:pPr algn="l" fontAlgn="ctr"/>
            <a:r>
              <a:rPr lang="zh-CN" altLang="en-US" sz="1400" i="0" u="none" strike="noStrike" dirty="0">
                <a:effectLst/>
              </a:rPr>
              <a:t>核心关键词</a:t>
            </a:r>
            <a:r>
              <a:rPr lang="en-US" altLang="zh-CN" sz="1400" i="0" u="none" strike="noStrike" dirty="0">
                <a:effectLst/>
              </a:rPr>
              <a:t>T0p10 </a:t>
            </a:r>
            <a:r>
              <a:rPr lang="zh-CN" altLang="en-US" sz="1400" i="0" u="none" strike="noStrike" dirty="0">
                <a:effectLst/>
              </a:rPr>
              <a:t>：</a:t>
            </a:r>
            <a:r>
              <a:rPr lang="en-US" altLang="zh-CN" sz="1400" i="0" u="none" strike="noStrike" dirty="0">
                <a:effectLst/>
              </a:rPr>
              <a:t>+50%</a:t>
            </a:r>
          </a:p>
          <a:p>
            <a:pPr algn="l" fontAlgn="ctr"/>
            <a:r>
              <a:rPr lang="zh-CN" altLang="en-US" sz="1400" i="0" u="none" strike="noStrike" dirty="0">
                <a:effectLst/>
              </a:rPr>
              <a:t>用户总访问量提升：</a:t>
            </a:r>
            <a:r>
              <a:rPr lang="en-US" altLang="zh-CN" sz="1400" i="0" u="none" strike="noStrike" dirty="0">
                <a:effectLst/>
              </a:rPr>
              <a:t>30%</a:t>
            </a:r>
          </a:p>
        </p:txBody>
      </p:sp>
      <p:grpSp>
        <p:nvGrpSpPr>
          <p:cNvPr id="110" name="组合 109">
            <a:extLst>
              <a:ext uri="{FF2B5EF4-FFF2-40B4-BE49-F238E27FC236}">
                <a16:creationId xmlns:a16="http://schemas.microsoft.com/office/drawing/2014/main" id="{30C23946-F430-4047-8FBA-636CDCD621E2}"/>
              </a:ext>
            </a:extLst>
          </p:cNvPr>
          <p:cNvGrpSpPr/>
          <p:nvPr/>
        </p:nvGrpSpPr>
        <p:grpSpPr>
          <a:xfrm>
            <a:off x="654405" y="5462644"/>
            <a:ext cx="1078074" cy="338554"/>
            <a:chOff x="440401" y="1156149"/>
            <a:chExt cx="1078074" cy="338554"/>
          </a:xfrm>
        </p:grpSpPr>
        <p:sp>
          <p:nvSpPr>
            <p:cNvPr id="111" name="文本框 110">
              <a:extLst>
                <a:ext uri="{FF2B5EF4-FFF2-40B4-BE49-F238E27FC236}">
                  <a16:creationId xmlns:a16="http://schemas.microsoft.com/office/drawing/2014/main" id="{F03CBD80-156B-474B-B875-3FA21D12B20B}"/>
                </a:ext>
              </a:extLst>
            </p:cNvPr>
            <p:cNvSpPr txBox="1"/>
            <p:nvPr/>
          </p:nvSpPr>
          <p:spPr>
            <a:xfrm>
              <a:off x="514674" y="1156149"/>
              <a:ext cx="10038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SEO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目标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7E6EC762-5828-48BA-B6EF-957A629CE51B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1527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组合 90">
            <a:extLst>
              <a:ext uri="{FF2B5EF4-FFF2-40B4-BE49-F238E27FC236}">
                <a16:creationId xmlns:a16="http://schemas.microsoft.com/office/drawing/2014/main" id="{24EF8D11-4D3B-42B7-B813-537C6B76715F}"/>
              </a:ext>
            </a:extLst>
          </p:cNvPr>
          <p:cNvGrpSpPr/>
          <p:nvPr/>
        </p:nvGrpSpPr>
        <p:grpSpPr>
          <a:xfrm>
            <a:off x="861587" y="931239"/>
            <a:ext cx="1079676" cy="338554"/>
            <a:chOff x="440401" y="1156149"/>
            <a:chExt cx="1079676" cy="338554"/>
          </a:xfrm>
        </p:grpSpPr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B3C86489-CC33-4EFB-9A2F-750BD70EBE74}"/>
                </a:ext>
              </a:extLst>
            </p:cNvPr>
            <p:cNvSpPr txBox="1"/>
            <p:nvPr/>
          </p:nvSpPr>
          <p:spPr>
            <a:xfrm>
              <a:off x="514674" y="115614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提升转化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AD44EAA9-D17D-4ACA-8E69-EC7F9288C02F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31377F5-175E-4A64-ABEB-9F7849C1F68E}"/>
              </a:ext>
            </a:extLst>
          </p:cNvPr>
          <p:cNvGrpSpPr/>
          <p:nvPr/>
        </p:nvGrpSpPr>
        <p:grpSpPr>
          <a:xfrm>
            <a:off x="7074567" y="1464841"/>
            <a:ext cx="4220077" cy="4526282"/>
            <a:chOff x="7399361" y="1854495"/>
            <a:chExt cx="3856783" cy="4136628"/>
          </a:xfrm>
        </p:grpSpPr>
        <p:grpSp>
          <p:nvGrpSpPr>
            <p:cNvPr id="27" name="Group 95">
              <a:extLst>
                <a:ext uri="{FF2B5EF4-FFF2-40B4-BE49-F238E27FC236}">
                  <a16:creationId xmlns:a16="http://schemas.microsoft.com/office/drawing/2014/main" id="{6EF9E9BE-1EB6-4119-B313-C8F9C48F1023}"/>
                </a:ext>
              </a:extLst>
            </p:cNvPr>
            <p:cNvGrpSpPr/>
            <p:nvPr/>
          </p:nvGrpSpPr>
          <p:grpSpPr>
            <a:xfrm>
              <a:off x="7399361" y="2976788"/>
              <a:ext cx="3419366" cy="2379935"/>
              <a:chOff x="1808367" y="2201918"/>
              <a:chExt cx="5091112" cy="3665537"/>
            </a:xfrm>
          </p:grpSpPr>
          <p:sp>
            <p:nvSpPr>
              <p:cNvPr id="28" name="Freeform 5">
                <a:extLst>
                  <a:ext uri="{FF2B5EF4-FFF2-40B4-BE49-F238E27FC236}">
                    <a16:creationId xmlns:a16="http://schemas.microsoft.com/office/drawing/2014/main" id="{27C913AF-7DB2-4D53-9574-4BDEFC511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354" y="2201918"/>
                <a:ext cx="4533900" cy="3665537"/>
              </a:xfrm>
              <a:custGeom>
                <a:avLst/>
                <a:gdLst>
                  <a:gd name="T0" fmla="*/ 1115 w 1723"/>
                  <a:gd name="T1" fmla="*/ 925 h 1392"/>
                  <a:gd name="T2" fmla="*/ 1537 w 1723"/>
                  <a:gd name="T3" fmla="*/ 269 h 1392"/>
                  <a:gd name="T4" fmla="*/ 1723 w 1723"/>
                  <a:gd name="T5" fmla="*/ 0 h 1392"/>
                  <a:gd name="T6" fmla="*/ 0 w 1723"/>
                  <a:gd name="T7" fmla="*/ 0 h 1392"/>
                  <a:gd name="T8" fmla="*/ 183 w 1723"/>
                  <a:gd name="T9" fmla="*/ 269 h 1392"/>
                  <a:gd name="T10" fmla="*/ 615 w 1723"/>
                  <a:gd name="T11" fmla="*/ 929 h 1392"/>
                  <a:gd name="T12" fmla="*/ 616 w 1723"/>
                  <a:gd name="T13" fmla="*/ 1385 h 1392"/>
                  <a:gd name="T14" fmla="*/ 616 w 1723"/>
                  <a:gd name="T15" fmla="*/ 1392 h 1392"/>
                  <a:gd name="T16" fmla="*/ 1114 w 1723"/>
                  <a:gd name="T17" fmla="*/ 1392 h 1392"/>
                  <a:gd name="T18" fmla="*/ 1115 w 1723"/>
                  <a:gd name="T19" fmla="*/ 1385 h 1392"/>
                  <a:gd name="T20" fmla="*/ 1115 w 1723"/>
                  <a:gd name="T21" fmla="*/ 925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3" h="1392">
                    <a:moveTo>
                      <a:pt x="1115" y="925"/>
                    </a:moveTo>
                    <a:cubicBezTo>
                      <a:pt x="1164" y="834"/>
                      <a:pt x="1366" y="523"/>
                      <a:pt x="1537" y="269"/>
                    </a:cubicBezTo>
                    <a:cubicBezTo>
                      <a:pt x="1609" y="163"/>
                      <a:pt x="1675" y="66"/>
                      <a:pt x="172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6" y="64"/>
                      <a:pt x="111" y="162"/>
                      <a:pt x="183" y="269"/>
                    </a:cubicBezTo>
                    <a:cubicBezTo>
                      <a:pt x="377" y="560"/>
                      <a:pt x="614" y="929"/>
                      <a:pt x="615" y="929"/>
                    </a:cubicBezTo>
                    <a:cubicBezTo>
                      <a:pt x="615" y="929"/>
                      <a:pt x="616" y="1385"/>
                      <a:pt x="616" y="1385"/>
                    </a:cubicBezTo>
                    <a:cubicBezTo>
                      <a:pt x="616" y="1387"/>
                      <a:pt x="616" y="1390"/>
                      <a:pt x="616" y="1392"/>
                    </a:cubicBezTo>
                    <a:cubicBezTo>
                      <a:pt x="1114" y="1392"/>
                      <a:pt x="1114" y="1392"/>
                      <a:pt x="1114" y="1392"/>
                    </a:cubicBezTo>
                    <a:cubicBezTo>
                      <a:pt x="1115" y="1390"/>
                      <a:pt x="1115" y="1387"/>
                      <a:pt x="1115" y="1385"/>
                    </a:cubicBezTo>
                    <a:lnTo>
                      <a:pt x="1115" y="925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+mn-ea"/>
                </a:endParaRPr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667FF017-9A96-4DD3-BA89-04E414AA6F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467" y="2201918"/>
                <a:ext cx="1878012" cy="3665537"/>
              </a:xfrm>
              <a:custGeom>
                <a:avLst/>
                <a:gdLst>
                  <a:gd name="T0" fmla="*/ 423 w 714"/>
                  <a:gd name="T1" fmla="*/ 269 h 1392"/>
                  <a:gd name="T2" fmla="*/ 1 w 714"/>
                  <a:gd name="T3" fmla="*/ 925 h 1392"/>
                  <a:gd name="T4" fmla="*/ 1 w 714"/>
                  <a:gd name="T5" fmla="*/ 1385 h 1392"/>
                  <a:gd name="T6" fmla="*/ 0 w 714"/>
                  <a:gd name="T7" fmla="*/ 1392 h 1392"/>
                  <a:gd name="T8" fmla="*/ 68 w 714"/>
                  <a:gd name="T9" fmla="*/ 1392 h 1392"/>
                  <a:gd name="T10" fmla="*/ 68 w 714"/>
                  <a:gd name="T11" fmla="*/ 995 h 1392"/>
                  <a:gd name="T12" fmla="*/ 428 w 714"/>
                  <a:gd name="T13" fmla="*/ 425 h 1392"/>
                  <a:gd name="T14" fmla="*/ 714 w 714"/>
                  <a:gd name="T15" fmla="*/ 0 h 1392"/>
                  <a:gd name="T16" fmla="*/ 609 w 714"/>
                  <a:gd name="T17" fmla="*/ 0 h 1392"/>
                  <a:gd name="T18" fmla="*/ 423 w 714"/>
                  <a:gd name="T19" fmla="*/ 26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4" h="1392">
                    <a:moveTo>
                      <a:pt x="423" y="269"/>
                    </a:moveTo>
                    <a:cubicBezTo>
                      <a:pt x="252" y="523"/>
                      <a:pt x="50" y="834"/>
                      <a:pt x="1" y="925"/>
                    </a:cubicBezTo>
                    <a:cubicBezTo>
                      <a:pt x="1" y="1385"/>
                      <a:pt x="1" y="1385"/>
                      <a:pt x="1" y="1385"/>
                    </a:cubicBezTo>
                    <a:cubicBezTo>
                      <a:pt x="1" y="1387"/>
                      <a:pt x="1" y="1390"/>
                      <a:pt x="0" y="1392"/>
                    </a:cubicBezTo>
                    <a:cubicBezTo>
                      <a:pt x="68" y="1392"/>
                      <a:pt x="68" y="1392"/>
                      <a:pt x="68" y="1392"/>
                    </a:cubicBezTo>
                    <a:cubicBezTo>
                      <a:pt x="68" y="995"/>
                      <a:pt x="68" y="995"/>
                      <a:pt x="68" y="995"/>
                    </a:cubicBezTo>
                    <a:cubicBezTo>
                      <a:pt x="114" y="910"/>
                      <a:pt x="265" y="673"/>
                      <a:pt x="428" y="425"/>
                    </a:cubicBezTo>
                    <a:cubicBezTo>
                      <a:pt x="526" y="277"/>
                      <a:pt x="628" y="126"/>
                      <a:pt x="714" y="0"/>
                    </a:cubicBezTo>
                    <a:cubicBezTo>
                      <a:pt x="609" y="0"/>
                      <a:pt x="609" y="0"/>
                      <a:pt x="609" y="0"/>
                    </a:cubicBezTo>
                    <a:cubicBezTo>
                      <a:pt x="561" y="66"/>
                      <a:pt x="495" y="163"/>
                      <a:pt x="423" y="269"/>
                    </a:cubicBezTo>
                    <a:close/>
                  </a:path>
                </a:pathLst>
              </a:custGeom>
              <a:solidFill>
                <a:srgbClr val="2980B9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+mn-ea"/>
                </a:endParaRPr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C6DA6DBD-8E03-4EAF-B6EB-60A6708E2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367" y="2201918"/>
                <a:ext cx="1901825" cy="3665537"/>
              </a:xfrm>
              <a:custGeom>
                <a:avLst/>
                <a:gdLst>
                  <a:gd name="T0" fmla="*/ 722 w 723"/>
                  <a:gd name="T1" fmla="*/ 929 h 1392"/>
                  <a:gd name="T2" fmla="*/ 290 w 723"/>
                  <a:gd name="T3" fmla="*/ 269 h 1392"/>
                  <a:gd name="T4" fmla="*/ 107 w 723"/>
                  <a:gd name="T5" fmla="*/ 0 h 1392"/>
                  <a:gd name="T6" fmla="*/ 0 w 723"/>
                  <a:gd name="T7" fmla="*/ 0 h 1392"/>
                  <a:gd name="T8" fmla="*/ 179 w 723"/>
                  <a:gd name="T9" fmla="*/ 269 h 1392"/>
                  <a:gd name="T10" fmla="*/ 656 w 723"/>
                  <a:gd name="T11" fmla="*/ 999 h 1392"/>
                  <a:gd name="T12" fmla="*/ 657 w 723"/>
                  <a:gd name="T13" fmla="*/ 1392 h 1392"/>
                  <a:gd name="T14" fmla="*/ 723 w 723"/>
                  <a:gd name="T15" fmla="*/ 1392 h 1392"/>
                  <a:gd name="T16" fmla="*/ 723 w 723"/>
                  <a:gd name="T17" fmla="*/ 1385 h 1392"/>
                  <a:gd name="T18" fmla="*/ 722 w 723"/>
                  <a:gd name="T19" fmla="*/ 929 h 1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3" h="1392">
                    <a:moveTo>
                      <a:pt x="722" y="929"/>
                    </a:moveTo>
                    <a:cubicBezTo>
                      <a:pt x="721" y="929"/>
                      <a:pt x="484" y="560"/>
                      <a:pt x="290" y="269"/>
                    </a:cubicBezTo>
                    <a:cubicBezTo>
                      <a:pt x="218" y="162"/>
                      <a:pt x="153" y="64"/>
                      <a:pt x="10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5" y="81"/>
                      <a:pt x="116" y="174"/>
                      <a:pt x="179" y="269"/>
                    </a:cubicBezTo>
                    <a:cubicBezTo>
                      <a:pt x="409" y="616"/>
                      <a:pt x="656" y="999"/>
                      <a:pt x="656" y="999"/>
                    </a:cubicBezTo>
                    <a:cubicBezTo>
                      <a:pt x="656" y="1000"/>
                      <a:pt x="657" y="1223"/>
                      <a:pt x="657" y="1392"/>
                    </a:cubicBezTo>
                    <a:cubicBezTo>
                      <a:pt x="723" y="1392"/>
                      <a:pt x="723" y="1392"/>
                      <a:pt x="723" y="1392"/>
                    </a:cubicBezTo>
                    <a:cubicBezTo>
                      <a:pt x="723" y="1390"/>
                      <a:pt x="723" y="1387"/>
                      <a:pt x="723" y="1385"/>
                    </a:cubicBezTo>
                    <a:cubicBezTo>
                      <a:pt x="723" y="1385"/>
                      <a:pt x="722" y="929"/>
                      <a:pt x="722" y="929"/>
                    </a:cubicBezTo>
                    <a:close/>
                  </a:path>
                </a:pathLst>
              </a:custGeom>
              <a:solidFill>
                <a:srgbClr val="2980B9">
                  <a:lumMod val="5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Open Sans"/>
                  <a:ea typeface="+mn-ea"/>
                </a:endParaRPr>
              </a:p>
            </p:txBody>
          </p:sp>
        </p:grp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0BB7CB94-5D4F-4EFA-B548-C6F643EAE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914" y="2613584"/>
              <a:ext cx="1978949" cy="341382"/>
            </a:xfrm>
            <a:custGeom>
              <a:avLst/>
              <a:gdLst>
                <a:gd name="T0" fmla="*/ 427 w 470"/>
                <a:gd name="T1" fmla="*/ 0 h 81"/>
                <a:gd name="T2" fmla="*/ 237 w 470"/>
                <a:gd name="T3" fmla="*/ 0 h 81"/>
                <a:gd name="T4" fmla="*/ 233 w 470"/>
                <a:gd name="T5" fmla="*/ 0 h 81"/>
                <a:gd name="T6" fmla="*/ 43 w 470"/>
                <a:gd name="T7" fmla="*/ 0 h 81"/>
                <a:gd name="T8" fmla="*/ 0 w 470"/>
                <a:gd name="T9" fmla="*/ 40 h 81"/>
                <a:gd name="T10" fmla="*/ 43 w 470"/>
                <a:gd name="T11" fmla="*/ 81 h 81"/>
                <a:gd name="T12" fmla="*/ 233 w 470"/>
                <a:gd name="T13" fmla="*/ 81 h 81"/>
                <a:gd name="T14" fmla="*/ 237 w 470"/>
                <a:gd name="T15" fmla="*/ 81 h 81"/>
                <a:gd name="T16" fmla="*/ 427 w 470"/>
                <a:gd name="T17" fmla="*/ 81 h 81"/>
                <a:gd name="T18" fmla="*/ 470 w 470"/>
                <a:gd name="T19" fmla="*/ 40 h 81"/>
                <a:gd name="T20" fmla="*/ 427 w 470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81">
                  <a:moveTo>
                    <a:pt x="42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50" y="81"/>
                    <a:pt x="470" y="63"/>
                    <a:pt x="470" y="40"/>
                  </a:cubicBezTo>
                  <a:cubicBezTo>
                    <a:pt x="470" y="18"/>
                    <a:pt x="450" y="0"/>
                    <a:pt x="427" y="0"/>
                  </a:cubicBez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44" name="Rectangle 110">
              <a:extLst>
                <a:ext uri="{FF2B5EF4-FFF2-40B4-BE49-F238E27FC236}">
                  <a16:creationId xmlns:a16="http://schemas.microsoft.com/office/drawing/2014/main" id="{F2A0C99D-C3C9-4048-922C-D2C2AFBDE9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8591" y="2701996"/>
              <a:ext cx="131773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200" b="1" dirty="0">
                  <a:solidFill>
                    <a:srgbClr val="FFFFFF"/>
                  </a:solidFill>
                  <a:latin typeface="Poppins"/>
                </a:rPr>
                <a:t>产品页面转化提升</a:t>
              </a:r>
              <a:endParaRPr lang="id-ID" dirty="0">
                <a:solidFill>
                  <a:srgbClr val="3F3F3F"/>
                </a:solidFill>
                <a:latin typeface="Poppins"/>
                <a:ea typeface="+mn-ea"/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6D389E3C-2EA4-40BD-8904-145D35F70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914" y="2982765"/>
              <a:ext cx="1978949" cy="341382"/>
            </a:xfrm>
            <a:custGeom>
              <a:avLst/>
              <a:gdLst>
                <a:gd name="T0" fmla="*/ 427 w 470"/>
                <a:gd name="T1" fmla="*/ 0 h 81"/>
                <a:gd name="T2" fmla="*/ 237 w 470"/>
                <a:gd name="T3" fmla="*/ 0 h 81"/>
                <a:gd name="T4" fmla="*/ 233 w 470"/>
                <a:gd name="T5" fmla="*/ 0 h 81"/>
                <a:gd name="T6" fmla="*/ 43 w 470"/>
                <a:gd name="T7" fmla="*/ 0 h 81"/>
                <a:gd name="T8" fmla="*/ 0 w 470"/>
                <a:gd name="T9" fmla="*/ 40 h 81"/>
                <a:gd name="T10" fmla="*/ 43 w 470"/>
                <a:gd name="T11" fmla="*/ 81 h 81"/>
                <a:gd name="T12" fmla="*/ 233 w 470"/>
                <a:gd name="T13" fmla="*/ 81 h 81"/>
                <a:gd name="T14" fmla="*/ 237 w 470"/>
                <a:gd name="T15" fmla="*/ 81 h 81"/>
                <a:gd name="T16" fmla="*/ 427 w 470"/>
                <a:gd name="T17" fmla="*/ 81 h 81"/>
                <a:gd name="T18" fmla="*/ 470 w 470"/>
                <a:gd name="T19" fmla="*/ 40 h 81"/>
                <a:gd name="T20" fmla="*/ 427 w 470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81">
                  <a:moveTo>
                    <a:pt x="42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50" y="81"/>
                    <a:pt x="470" y="63"/>
                    <a:pt x="470" y="40"/>
                  </a:cubicBezTo>
                  <a:cubicBezTo>
                    <a:pt x="470" y="18"/>
                    <a:pt x="450" y="0"/>
                    <a:pt x="427" y="0"/>
                  </a:cubicBezTo>
                  <a:close/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46" name="Rectangle 110">
              <a:extLst>
                <a:ext uri="{FF2B5EF4-FFF2-40B4-BE49-F238E27FC236}">
                  <a16:creationId xmlns:a16="http://schemas.microsoft.com/office/drawing/2014/main" id="{D56A490F-AAC3-4439-8007-D59569BE9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4524" y="3071177"/>
              <a:ext cx="10537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sz="1200" b="1" dirty="0">
                  <a:solidFill>
                    <a:srgbClr val="FFFFFF"/>
                  </a:solidFill>
                  <a:latin typeface="Poppins"/>
                  <a:ea typeface="+mn-ea"/>
                </a:rPr>
                <a:t>C</a:t>
              </a:r>
              <a:r>
                <a:rPr lang="en-US" altLang="zh-CN" sz="1200" b="1" dirty="0">
                  <a:solidFill>
                    <a:srgbClr val="FFFFFF"/>
                  </a:solidFill>
                  <a:latin typeface="Poppins"/>
                  <a:ea typeface="+mn-ea"/>
                </a:rPr>
                <a:t>ontact</a:t>
              </a:r>
              <a:r>
                <a:rPr lang="zh-CN" altLang="en-US" sz="1200" b="1" dirty="0">
                  <a:solidFill>
                    <a:srgbClr val="FFFFFF"/>
                  </a:solidFill>
                  <a:latin typeface="Poppins"/>
                  <a:ea typeface="+mn-ea"/>
                </a:rPr>
                <a:t>页</a:t>
              </a:r>
              <a:endParaRPr lang="id-ID" dirty="0">
                <a:solidFill>
                  <a:srgbClr val="3F3F3F"/>
                </a:solidFill>
                <a:latin typeface="Poppins"/>
                <a:ea typeface="+mn-ea"/>
              </a:endParaRPr>
            </a:p>
          </p:txBody>
        </p:sp>
        <p:sp>
          <p:nvSpPr>
            <p:cNvPr id="47" name="Freeform 10">
              <a:extLst>
                <a:ext uri="{FF2B5EF4-FFF2-40B4-BE49-F238E27FC236}">
                  <a16:creationId xmlns:a16="http://schemas.microsoft.com/office/drawing/2014/main" id="{A7465E78-7C8A-4243-BCBA-02FA673EC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1914" y="3352457"/>
              <a:ext cx="1978949" cy="341382"/>
            </a:xfrm>
            <a:custGeom>
              <a:avLst/>
              <a:gdLst>
                <a:gd name="T0" fmla="*/ 427 w 470"/>
                <a:gd name="T1" fmla="*/ 0 h 81"/>
                <a:gd name="T2" fmla="*/ 237 w 470"/>
                <a:gd name="T3" fmla="*/ 0 h 81"/>
                <a:gd name="T4" fmla="*/ 233 w 470"/>
                <a:gd name="T5" fmla="*/ 0 h 81"/>
                <a:gd name="T6" fmla="*/ 43 w 470"/>
                <a:gd name="T7" fmla="*/ 0 h 81"/>
                <a:gd name="T8" fmla="*/ 0 w 470"/>
                <a:gd name="T9" fmla="*/ 40 h 81"/>
                <a:gd name="T10" fmla="*/ 43 w 470"/>
                <a:gd name="T11" fmla="*/ 81 h 81"/>
                <a:gd name="T12" fmla="*/ 233 w 470"/>
                <a:gd name="T13" fmla="*/ 81 h 81"/>
                <a:gd name="T14" fmla="*/ 237 w 470"/>
                <a:gd name="T15" fmla="*/ 81 h 81"/>
                <a:gd name="T16" fmla="*/ 427 w 470"/>
                <a:gd name="T17" fmla="*/ 81 h 81"/>
                <a:gd name="T18" fmla="*/ 470 w 470"/>
                <a:gd name="T19" fmla="*/ 40 h 81"/>
                <a:gd name="T20" fmla="*/ 427 w 470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81">
                  <a:moveTo>
                    <a:pt x="42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50" y="81"/>
                    <a:pt x="470" y="63"/>
                    <a:pt x="470" y="40"/>
                  </a:cubicBezTo>
                  <a:cubicBezTo>
                    <a:pt x="470" y="18"/>
                    <a:pt x="450" y="0"/>
                    <a:pt x="427" y="0"/>
                  </a:cubicBezTo>
                  <a:close/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48" name="Rectangle 110">
              <a:extLst>
                <a:ext uri="{FF2B5EF4-FFF2-40B4-BE49-F238E27FC236}">
                  <a16:creationId xmlns:a16="http://schemas.microsoft.com/office/drawing/2014/main" id="{3239C0CB-094B-4A75-A8B2-B392302A8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84524" y="3440868"/>
              <a:ext cx="105373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200" b="1" dirty="0">
                  <a:solidFill>
                    <a:srgbClr val="FFFFFF"/>
                  </a:solidFill>
                  <a:latin typeface="Poppins"/>
                  <a:ea typeface="+mn-ea"/>
                </a:rPr>
                <a:t>房间部署方案</a:t>
              </a:r>
              <a:endParaRPr lang="id-ID" dirty="0">
                <a:solidFill>
                  <a:srgbClr val="3F3F3F"/>
                </a:solidFill>
                <a:latin typeface="Poppins"/>
                <a:ea typeface="+mn-ea"/>
              </a:endParaRPr>
            </a:p>
          </p:txBody>
        </p:sp>
        <p:sp>
          <p:nvSpPr>
            <p:cNvPr id="49" name="Oval 8">
              <a:extLst>
                <a:ext uri="{FF2B5EF4-FFF2-40B4-BE49-F238E27FC236}">
                  <a16:creationId xmlns:a16="http://schemas.microsoft.com/office/drawing/2014/main" id="{E60BC829-A06F-4817-AE20-45292DB6E5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31203" y="3862773"/>
              <a:ext cx="360372" cy="353957"/>
            </a:xfrm>
            <a:prstGeom prst="ellipse">
              <a:avLst/>
            </a:prstGeom>
            <a:solidFill>
              <a:srgbClr val="3F3F3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50" name="TextBox 103">
              <a:extLst>
                <a:ext uri="{FF2B5EF4-FFF2-40B4-BE49-F238E27FC236}">
                  <a16:creationId xmlns:a16="http://schemas.microsoft.com/office/drawing/2014/main" id="{519B147D-4B1E-4CD2-A73F-42936AD64336}"/>
                </a:ext>
              </a:extLst>
            </p:cNvPr>
            <p:cNvSpPr txBox="1"/>
            <p:nvPr/>
          </p:nvSpPr>
          <p:spPr>
            <a:xfrm>
              <a:off x="9000283" y="3841697"/>
              <a:ext cx="222211" cy="387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id-ID" sz="2000" b="1" dirty="0">
                  <a:solidFill>
                    <a:srgbClr val="FFFFFF"/>
                  </a:solidFill>
                  <a:latin typeface="Open Sans"/>
                  <a:ea typeface="+mn-ea"/>
                </a:rPr>
                <a:t>2</a:t>
              </a:r>
            </a:p>
          </p:txBody>
        </p:sp>
        <p:sp>
          <p:nvSpPr>
            <p:cNvPr id="51" name="TextBox 54">
              <a:extLst>
                <a:ext uri="{FF2B5EF4-FFF2-40B4-BE49-F238E27FC236}">
                  <a16:creationId xmlns:a16="http://schemas.microsoft.com/office/drawing/2014/main" id="{EDC9E89E-2CFD-4410-9C7D-0BD39AAA3FF0}"/>
                </a:ext>
              </a:extLst>
            </p:cNvPr>
            <p:cNvSpPr txBox="1"/>
            <p:nvPr/>
          </p:nvSpPr>
          <p:spPr>
            <a:xfrm>
              <a:off x="9112520" y="5683998"/>
              <a:ext cx="2143620" cy="30712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 b="1" dirty="0">
                  <a:solidFill>
                    <a:srgbClr val="3F3F3F"/>
                  </a:solidFill>
                  <a:latin typeface="Poppins"/>
                </a:rPr>
                <a:t>询盘提升</a:t>
              </a:r>
              <a:endParaRPr lang="en-US" sz="1400" b="1" dirty="0">
                <a:solidFill>
                  <a:srgbClr val="3F3F3F"/>
                </a:solidFill>
                <a:latin typeface="Poppins"/>
                <a:ea typeface="+mn-ea"/>
              </a:endParaRPr>
            </a:p>
          </p:txBody>
        </p:sp>
        <p:cxnSp>
          <p:nvCxnSpPr>
            <p:cNvPr id="52" name="Straight Connector 55">
              <a:extLst>
                <a:ext uri="{FF2B5EF4-FFF2-40B4-BE49-F238E27FC236}">
                  <a16:creationId xmlns:a16="http://schemas.microsoft.com/office/drawing/2014/main" id="{D9CC88B1-4E52-4A2C-9B8C-446D69F543C6}"/>
                </a:ext>
              </a:extLst>
            </p:cNvPr>
            <p:cNvCxnSpPr>
              <a:cxnSpLocks/>
            </p:cNvCxnSpPr>
            <p:nvPr/>
          </p:nvCxnSpPr>
          <p:spPr>
            <a:xfrm>
              <a:off x="9107461" y="4230820"/>
              <a:ext cx="0" cy="1395562"/>
            </a:xfrm>
            <a:prstGeom prst="line">
              <a:avLst/>
            </a:prstGeom>
            <a:noFill/>
            <a:ln w="28575" cap="flat" cmpd="sng" algn="ctr">
              <a:solidFill>
                <a:srgbClr val="3F3F3F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6">
              <a:extLst>
                <a:ext uri="{FF2B5EF4-FFF2-40B4-BE49-F238E27FC236}">
                  <a16:creationId xmlns:a16="http://schemas.microsoft.com/office/drawing/2014/main" id="{ABE11660-0B91-45E3-864D-32DEB7A7563A}"/>
                </a:ext>
              </a:extLst>
            </p:cNvPr>
            <p:cNvCxnSpPr>
              <a:cxnSpLocks/>
            </p:cNvCxnSpPr>
            <p:nvPr/>
          </p:nvCxnSpPr>
          <p:spPr>
            <a:xfrm>
              <a:off x="9092692" y="5639397"/>
              <a:ext cx="2163452" cy="0"/>
            </a:xfrm>
            <a:prstGeom prst="line">
              <a:avLst/>
            </a:prstGeom>
            <a:noFill/>
            <a:ln w="28575" cap="flat" cmpd="sng" algn="ctr">
              <a:solidFill>
                <a:srgbClr val="3F3F3F"/>
              </a:solidFill>
              <a:prstDash val="solid"/>
              <a:miter lim="800000"/>
              <a:tailEnd type="triangle"/>
            </a:ln>
            <a:effectLst/>
          </p:spPr>
        </p:cxn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DFD0EA4C-0F73-4732-8F54-CDFDD5944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704" y="1854495"/>
              <a:ext cx="1978949" cy="341382"/>
            </a:xfrm>
            <a:custGeom>
              <a:avLst/>
              <a:gdLst>
                <a:gd name="T0" fmla="*/ 427 w 470"/>
                <a:gd name="T1" fmla="*/ 0 h 81"/>
                <a:gd name="T2" fmla="*/ 237 w 470"/>
                <a:gd name="T3" fmla="*/ 0 h 81"/>
                <a:gd name="T4" fmla="*/ 233 w 470"/>
                <a:gd name="T5" fmla="*/ 0 h 81"/>
                <a:gd name="T6" fmla="*/ 43 w 470"/>
                <a:gd name="T7" fmla="*/ 0 h 81"/>
                <a:gd name="T8" fmla="*/ 0 w 470"/>
                <a:gd name="T9" fmla="*/ 40 h 81"/>
                <a:gd name="T10" fmla="*/ 43 w 470"/>
                <a:gd name="T11" fmla="*/ 81 h 81"/>
                <a:gd name="T12" fmla="*/ 233 w 470"/>
                <a:gd name="T13" fmla="*/ 81 h 81"/>
                <a:gd name="T14" fmla="*/ 237 w 470"/>
                <a:gd name="T15" fmla="*/ 81 h 81"/>
                <a:gd name="T16" fmla="*/ 427 w 470"/>
                <a:gd name="T17" fmla="*/ 81 h 81"/>
                <a:gd name="T18" fmla="*/ 470 w 470"/>
                <a:gd name="T19" fmla="*/ 40 h 81"/>
                <a:gd name="T20" fmla="*/ 427 w 470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81">
                  <a:moveTo>
                    <a:pt x="42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50" y="81"/>
                    <a:pt x="470" y="63"/>
                    <a:pt x="470" y="40"/>
                  </a:cubicBezTo>
                  <a:cubicBezTo>
                    <a:pt x="470" y="18"/>
                    <a:pt x="450" y="0"/>
                    <a:pt x="427" y="0"/>
                  </a:cubicBezTo>
                  <a:close/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58" name="Rectangle 110">
              <a:extLst>
                <a:ext uri="{FF2B5EF4-FFF2-40B4-BE49-F238E27FC236}">
                  <a16:creationId xmlns:a16="http://schemas.microsoft.com/office/drawing/2014/main" id="{05FEA771-3726-409B-9DE4-72EECD20F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9621" y="1942907"/>
              <a:ext cx="111511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200" b="1" dirty="0">
                  <a:solidFill>
                    <a:srgbClr val="FFFFFF"/>
                  </a:solidFill>
                  <a:latin typeface="Poppins"/>
                  <a:ea typeface="+mn-ea"/>
                </a:rPr>
                <a:t>首页访问提升</a:t>
              </a:r>
              <a:endParaRPr lang="id-ID" dirty="0">
                <a:solidFill>
                  <a:srgbClr val="3F3F3F"/>
                </a:solidFill>
                <a:latin typeface="Poppins"/>
                <a:ea typeface="+mn-ea"/>
              </a:endParaRPr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CAF4B85D-A0AD-4842-999C-81828A0FD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7704" y="2223676"/>
              <a:ext cx="1978949" cy="341382"/>
            </a:xfrm>
            <a:custGeom>
              <a:avLst/>
              <a:gdLst>
                <a:gd name="T0" fmla="*/ 427 w 470"/>
                <a:gd name="T1" fmla="*/ 0 h 81"/>
                <a:gd name="T2" fmla="*/ 237 w 470"/>
                <a:gd name="T3" fmla="*/ 0 h 81"/>
                <a:gd name="T4" fmla="*/ 233 w 470"/>
                <a:gd name="T5" fmla="*/ 0 h 81"/>
                <a:gd name="T6" fmla="*/ 43 w 470"/>
                <a:gd name="T7" fmla="*/ 0 h 81"/>
                <a:gd name="T8" fmla="*/ 0 w 470"/>
                <a:gd name="T9" fmla="*/ 40 h 81"/>
                <a:gd name="T10" fmla="*/ 43 w 470"/>
                <a:gd name="T11" fmla="*/ 81 h 81"/>
                <a:gd name="T12" fmla="*/ 233 w 470"/>
                <a:gd name="T13" fmla="*/ 81 h 81"/>
                <a:gd name="T14" fmla="*/ 237 w 470"/>
                <a:gd name="T15" fmla="*/ 81 h 81"/>
                <a:gd name="T16" fmla="*/ 427 w 470"/>
                <a:gd name="T17" fmla="*/ 81 h 81"/>
                <a:gd name="T18" fmla="*/ 470 w 470"/>
                <a:gd name="T19" fmla="*/ 40 h 81"/>
                <a:gd name="T20" fmla="*/ 427 w 470"/>
                <a:gd name="T2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0" h="81">
                  <a:moveTo>
                    <a:pt x="427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63"/>
                    <a:pt x="19" y="81"/>
                    <a:pt x="43" y="81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7" y="81"/>
                    <a:pt x="237" y="81"/>
                    <a:pt x="237" y="81"/>
                  </a:cubicBezTo>
                  <a:cubicBezTo>
                    <a:pt x="427" y="81"/>
                    <a:pt x="427" y="81"/>
                    <a:pt x="427" y="81"/>
                  </a:cubicBezTo>
                  <a:cubicBezTo>
                    <a:pt x="450" y="81"/>
                    <a:pt x="470" y="63"/>
                    <a:pt x="470" y="40"/>
                  </a:cubicBezTo>
                  <a:cubicBezTo>
                    <a:pt x="470" y="18"/>
                    <a:pt x="450" y="0"/>
                    <a:pt x="427" y="0"/>
                  </a:cubicBezTo>
                  <a:close/>
                </a:path>
              </a:pathLst>
            </a:custGeom>
            <a:solidFill>
              <a:srgbClr val="41B1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60" name="Rectangle 110">
              <a:extLst>
                <a:ext uri="{FF2B5EF4-FFF2-40B4-BE49-F238E27FC236}">
                  <a16:creationId xmlns:a16="http://schemas.microsoft.com/office/drawing/2014/main" id="{D59F10EF-D15E-4422-8DC0-A19D1E426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3378" y="2312088"/>
              <a:ext cx="137047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200" b="1" dirty="0">
                  <a:solidFill>
                    <a:srgbClr val="FFFFFF"/>
                  </a:solidFill>
                  <a:latin typeface="Poppins"/>
                </a:rPr>
                <a:t>列表页访问提升</a:t>
              </a:r>
              <a:endParaRPr lang="id-ID" dirty="0">
                <a:solidFill>
                  <a:srgbClr val="3F3F3F"/>
                </a:solidFill>
                <a:latin typeface="Poppins"/>
                <a:ea typeface="+mn-ea"/>
              </a:endParaRPr>
            </a:p>
          </p:txBody>
        </p:sp>
      </p:grpSp>
      <p:sp>
        <p:nvSpPr>
          <p:cNvPr id="78" name="文本框 77">
            <a:extLst>
              <a:ext uri="{FF2B5EF4-FFF2-40B4-BE49-F238E27FC236}">
                <a16:creationId xmlns:a16="http://schemas.microsoft.com/office/drawing/2014/main" id="{A3636DAD-2E80-4DA9-BC06-A0D0EA24EFB2}"/>
              </a:ext>
            </a:extLst>
          </p:cNvPr>
          <p:cNvSpPr txBox="1"/>
          <p:nvPr/>
        </p:nvSpPr>
        <p:spPr>
          <a:xfrm>
            <a:off x="953714" y="1420052"/>
            <a:ext cx="3461204" cy="897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1.</a:t>
            </a:r>
            <a:r>
              <a:rPr lang="zh-CN" altLang="en-US" sz="1400" b="1" dirty="0"/>
              <a:t>首页的改版</a:t>
            </a:r>
            <a:r>
              <a:rPr lang="en-US" altLang="zh-CN" sz="1400" b="1" dirty="0"/>
              <a:t>(</a:t>
            </a:r>
            <a:r>
              <a:rPr lang="zh-CN" altLang="en-US" sz="1400" b="1" dirty="0"/>
              <a:t>二期</a:t>
            </a:r>
            <a:r>
              <a:rPr lang="en-US" altLang="zh-CN" sz="1400" b="1" dirty="0"/>
              <a:t>)</a:t>
            </a:r>
            <a:r>
              <a:rPr lang="zh-CN" altLang="en-US" sz="1400" b="1" dirty="0"/>
              <a:t>：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结合品宣和设计更全面的改版方案，提高品牌感知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 目标：提升首页→产品页的访问效率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(0.6%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→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1.2%)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218D2D18-6508-4BA2-A709-E199C27BA0E8}"/>
              </a:ext>
            </a:extLst>
          </p:cNvPr>
          <p:cNvSpPr txBox="1"/>
          <p:nvPr/>
        </p:nvSpPr>
        <p:spPr>
          <a:xfrm>
            <a:off x="953714" y="2220227"/>
            <a:ext cx="5254965" cy="897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2.</a:t>
            </a:r>
            <a:r>
              <a:rPr lang="zh-CN" altLang="en-US" sz="1400" b="1" dirty="0"/>
              <a:t>列表页</a:t>
            </a:r>
            <a:r>
              <a:rPr lang="en-US" altLang="zh-CN" sz="1400" b="1" dirty="0"/>
              <a:t>(</a:t>
            </a:r>
            <a:r>
              <a:rPr lang="zh-CN" altLang="en-US" sz="1400" b="1" dirty="0"/>
              <a:t>二期</a:t>
            </a:r>
            <a:r>
              <a:rPr lang="en-US" altLang="zh-CN" sz="1400" b="1" dirty="0"/>
              <a:t>)</a:t>
            </a:r>
            <a:r>
              <a:rPr lang="zh-CN" altLang="en-US" sz="1400" b="1" dirty="0"/>
              <a:t>：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增加属性筛选项，提升产品在场景中的分类筛选（例如根据大房间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小房间）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目标：提高列表页→产品页的访问率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(9%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→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15%)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DEF53ABF-4390-4617-80BE-97D988B67BAB}"/>
              </a:ext>
            </a:extLst>
          </p:cNvPr>
          <p:cNvSpPr txBox="1"/>
          <p:nvPr/>
        </p:nvSpPr>
        <p:spPr>
          <a:xfrm>
            <a:off x="900832" y="3982672"/>
            <a:ext cx="4073551" cy="897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3.</a:t>
            </a:r>
            <a:r>
              <a:rPr lang="en-US" altLang="zh-CN" sz="1400" b="1" dirty="0"/>
              <a:t>Contact</a:t>
            </a:r>
            <a:r>
              <a:rPr lang="zh-CN" altLang="en-US" sz="1400" b="1" dirty="0"/>
              <a:t>模块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最核心的询盘页，提高视觉效果和易操作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可选不同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Part number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套包，和询盘对应，用户了解产品内容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443C49E8-BC25-468A-85E1-1CE023C91A78}"/>
              </a:ext>
            </a:extLst>
          </p:cNvPr>
          <p:cNvSpPr/>
          <p:nvPr/>
        </p:nvSpPr>
        <p:spPr>
          <a:xfrm>
            <a:off x="99617" y="168625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年规划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A0F76D92-C195-4403-A6F2-713177E072DD}"/>
              </a:ext>
            </a:extLst>
          </p:cNvPr>
          <p:cNvSpPr txBox="1"/>
          <p:nvPr/>
        </p:nvSpPr>
        <p:spPr>
          <a:xfrm>
            <a:off x="935860" y="3085182"/>
            <a:ext cx="4073551" cy="897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3.</a:t>
            </a:r>
            <a:r>
              <a:rPr lang="zh-CN" altLang="en-US" sz="1400" b="1" dirty="0"/>
              <a:t>不同屏幕自适应效果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手机端的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可选不同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Part number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套包，和询盘对应，用户了解产品内容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7CBE80FA-CF4A-43A9-AB15-FB0222FC6B92}"/>
              </a:ext>
            </a:extLst>
          </p:cNvPr>
          <p:cNvSpPr txBox="1"/>
          <p:nvPr/>
        </p:nvSpPr>
        <p:spPr>
          <a:xfrm>
            <a:off x="906912" y="5665877"/>
            <a:ext cx="2618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ctr"/>
            <a:r>
              <a:rPr lang="zh-CN" altLang="en-US" sz="1400" dirty="0"/>
              <a:t>访问路径的访问效率提升：</a:t>
            </a:r>
            <a:r>
              <a:rPr lang="en-US" altLang="zh-CN" sz="1400" dirty="0"/>
              <a:t>50%</a:t>
            </a:r>
            <a:br>
              <a:rPr lang="en-US" altLang="zh-CN" sz="1400" dirty="0"/>
            </a:br>
            <a:r>
              <a:rPr lang="zh-CN" altLang="en-US" sz="1400" i="0" u="none" strike="noStrike" dirty="0">
                <a:effectLst/>
              </a:rPr>
              <a:t>核心网页的转化率提升：</a:t>
            </a:r>
            <a:r>
              <a:rPr lang="en-US" altLang="zh-CN" sz="1400" i="0" u="none" strike="noStrike" dirty="0">
                <a:effectLst/>
              </a:rPr>
              <a:t>10%</a:t>
            </a:r>
          </a:p>
          <a:p>
            <a:pPr algn="l" fontAlgn="ctr"/>
            <a:endParaRPr lang="en-US" altLang="zh-CN" sz="1400" i="0" u="none" strike="noStrike" dirty="0">
              <a:effectLst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56E733F9-1AB2-4EB7-87DE-31B3CC7CB201}"/>
              </a:ext>
            </a:extLst>
          </p:cNvPr>
          <p:cNvGrpSpPr/>
          <p:nvPr/>
        </p:nvGrpSpPr>
        <p:grpSpPr>
          <a:xfrm>
            <a:off x="654405" y="5253470"/>
            <a:ext cx="1079676" cy="338554"/>
            <a:chOff x="440401" y="1156149"/>
            <a:chExt cx="1079676" cy="338554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004FE97D-DC61-44D7-9443-716B295507DB}"/>
                </a:ext>
              </a:extLst>
            </p:cNvPr>
            <p:cNvSpPr txBox="1"/>
            <p:nvPr/>
          </p:nvSpPr>
          <p:spPr>
            <a:xfrm>
              <a:off x="514674" y="115614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效果评估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797432F8-E370-4FDC-91DF-CFC7502769F8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308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文本框 81">
            <a:extLst>
              <a:ext uri="{FF2B5EF4-FFF2-40B4-BE49-F238E27FC236}">
                <a16:creationId xmlns:a16="http://schemas.microsoft.com/office/drawing/2014/main" id="{8DD95D33-BEAA-47B8-BF5B-0E78ABDCE90C}"/>
              </a:ext>
            </a:extLst>
          </p:cNvPr>
          <p:cNvSpPr txBox="1"/>
          <p:nvPr/>
        </p:nvSpPr>
        <p:spPr>
          <a:xfrm>
            <a:off x="7165653" y="1800078"/>
            <a:ext cx="2932213" cy="597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2.</a:t>
            </a:r>
            <a:r>
              <a:rPr lang="zh-CN" altLang="en-US" sz="1200" b="1" dirty="0"/>
              <a:t>产品参数页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Phone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Headset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的内容确实待正确性维护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39B31A2F-1AB9-4C5F-B826-5FB7FD77B650}"/>
              </a:ext>
            </a:extLst>
          </p:cNvPr>
          <p:cNvGrpSpPr/>
          <p:nvPr/>
        </p:nvGrpSpPr>
        <p:grpSpPr>
          <a:xfrm>
            <a:off x="596719" y="846042"/>
            <a:ext cx="1284861" cy="338554"/>
            <a:chOff x="440401" y="1156149"/>
            <a:chExt cx="1284861" cy="338554"/>
          </a:xfrm>
        </p:grpSpPr>
        <p:sp>
          <p:nvSpPr>
            <p:cNvPr id="84" name="文本框 83">
              <a:extLst>
                <a:ext uri="{FF2B5EF4-FFF2-40B4-BE49-F238E27FC236}">
                  <a16:creationId xmlns:a16="http://schemas.microsoft.com/office/drawing/2014/main" id="{5136AE0E-EEFB-4155-8519-0DF65C7E1A99}"/>
                </a:ext>
              </a:extLst>
            </p:cNvPr>
            <p:cNvSpPr txBox="1"/>
            <p:nvPr/>
          </p:nvSpPr>
          <p:spPr>
            <a:xfrm>
              <a:off x="514674" y="1156149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宣传性内容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643499C4-0E0B-45DC-8792-70CBC84DE0A3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86" name="文本框 85">
            <a:extLst>
              <a:ext uri="{FF2B5EF4-FFF2-40B4-BE49-F238E27FC236}">
                <a16:creationId xmlns:a16="http://schemas.microsoft.com/office/drawing/2014/main" id="{F8E179A5-029F-4ECD-BBDD-3FD94ACF183E}"/>
              </a:ext>
            </a:extLst>
          </p:cNvPr>
          <p:cNvSpPr txBox="1"/>
          <p:nvPr/>
        </p:nvSpPr>
        <p:spPr>
          <a:xfrm>
            <a:off x="640772" y="1181627"/>
            <a:ext cx="1768433" cy="597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1.</a:t>
            </a:r>
            <a:r>
              <a:rPr lang="en-US" altLang="zh-CN" sz="1200" b="1" dirty="0"/>
              <a:t>Solution</a:t>
            </a:r>
            <a:r>
              <a:rPr lang="zh-CN" altLang="en-US" sz="1200" b="1" dirty="0"/>
              <a:t>模块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核心模块缺失过于老旧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5057C078-6A08-4338-93A3-EE68A1F75CFE}"/>
              </a:ext>
            </a:extLst>
          </p:cNvPr>
          <p:cNvSpPr txBox="1"/>
          <p:nvPr/>
        </p:nvSpPr>
        <p:spPr>
          <a:xfrm>
            <a:off x="7165653" y="3709198"/>
            <a:ext cx="3678786" cy="597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5.</a:t>
            </a:r>
            <a:r>
              <a:rPr lang="zh-CN" altLang="en-US" sz="1200" b="1" dirty="0"/>
              <a:t>产品部署方案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可在产品页插入通过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Room Configurator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的部署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2D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图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2EDCCF32-E23C-42B1-85D1-2F8C7742643D}"/>
              </a:ext>
            </a:extLst>
          </p:cNvPr>
          <p:cNvSpPr txBox="1"/>
          <p:nvPr/>
        </p:nvSpPr>
        <p:spPr>
          <a:xfrm>
            <a:off x="628458" y="1825201"/>
            <a:ext cx="2332690" cy="597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2.</a:t>
            </a:r>
            <a:r>
              <a:rPr lang="en-US" altLang="zh-CN" sz="1200" b="1" dirty="0"/>
              <a:t> Company</a:t>
            </a:r>
            <a:r>
              <a:rPr lang="zh-CN" altLang="en-US" sz="1200" b="1" dirty="0"/>
              <a:t>模块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提升品牌形象和企业全球化展示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443C49E8-BC25-468A-85E1-1CE023C91A78}"/>
              </a:ext>
            </a:extLst>
          </p:cNvPr>
          <p:cNvSpPr/>
          <p:nvPr/>
        </p:nvSpPr>
        <p:spPr>
          <a:xfrm>
            <a:off x="99617" y="168625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年规划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A4B6DB22-F29C-4173-A039-46BF9C1BF908}"/>
              </a:ext>
            </a:extLst>
          </p:cNvPr>
          <p:cNvGrpSpPr/>
          <p:nvPr/>
        </p:nvGrpSpPr>
        <p:grpSpPr>
          <a:xfrm>
            <a:off x="7165653" y="846042"/>
            <a:ext cx="1793013" cy="338554"/>
            <a:chOff x="440401" y="1156149"/>
            <a:chExt cx="1793013" cy="338554"/>
          </a:xfrm>
        </p:grpSpPr>
        <p:sp>
          <p:nvSpPr>
            <p:cNvPr id="98" name="文本框 97">
              <a:extLst>
                <a:ext uri="{FF2B5EF4-FFF2-40B4-BE49-F238E27FC236}">
                  <a16:creationId xmlns:a16="http://schemas.microsoft.com/office/drawing/2014/main" id="{938AFCBD-98F1-4884-AB53-FBBF7CCA0DB9}"/>
                </a:ext>
              </a:extLst>
            </p:cNvPr>
            <p:cNvSpPr txBox="1"/>
            <p:nvPr/>
          </p:nvSpPr>
          <p:spPr>
            <a:xfrm>
              <a:off x="514674" y="1156149"/>
              <a:ext cx="171874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支持</a:t>
              </a:r>
              <a:r>
                <a:rPr lang="en-US" altLang="zh-CN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/</a:t>
              </a:r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服务性内容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D78A61D1-27DF-49EF-9A7B-B67928DB4C61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102" name="文本框 101">
            <a:extLst>
              <a:ext uri="{FF2B5EF4-FFF2-40B4-BE49-F238E27FC236}">
                <a16:creationId xmlns:a16="http://schemas.microsoft.com/office/drawing/2014/main" id="{C296EF44-072D-4C2F-A013-D17FBC7A5ABE}"/>
              </a:ext>
            </a:extLst>
          </p:cNvPr>
          <p:cNvSpPr txBox="1"/>
          <p:nvPr/>
        </p:nvSpPr>
        <p:spPr>
          <a:xfrm>
            <a:off x="7165653" y="1195329"/>
            <a:ext cx="4200189" cy="597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1.</a:t>
            </a:r>
            <a:r>
              <a:rPr lang="en-US" altLang="zh-CN" sz="1200" b="1" dirty="0"/>
              <a:t>FAQ</a:t>
            </a:r>
            <a:r>
              <a:rPr lang="zh-CN" altLang="en-US" sz="1200" b="1" dirty="0"/>
              <a:t>模块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验证是可靠的，但是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Yealink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助手正确性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下线维护问题待解决。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5" name="文本框 104">
            <a:extLst>
              <a:ext uri="{FF2B5EF4-FFF2-40B4-BE49-F238E27FC236}">
                <a16:creationId xmlns:a16="http://schemas.microsoft.com/office/drawing/2014/main" id="{96F7E185-A233-456C-ACC8-00F354F954CF}"/>
              </a:ext>
            </a:extLst>
          </p:cNvPr>
          <p:cNvSpPr txBox="1"/>
          <p:nvPr/>
        </p:nvSpPr>
        <p:spPr>
          <a:xfrm>
            <a:off x="7165653" y="2477685"/>
            <a:ext cx="3474028" cy="597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3.</a:t>
            </a:r>
            <a:r>
              <a:rPr lang="zh-CN" altLang="en-US" sz="1200" b="1" dirty="0"/>
              <a:t>安全性内容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白皮书、漏洞文档，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Trust center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相关部分倾斜资源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04AD4EB3-085C-4C32-A275-919B596E0ED0}"/>
              </a:ext>
            </a:extLst>
          </p:cNvPr>
          <p:cNvSpPr txBox="1"/>
          <p:nvPr/>
        </p:nvSpPr>
        <p:spPr>
          <a:xfrm>
            <a:off x="7165653" y="3065624"/>
            <a:ext cx="2332690" cy="597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4.</a:t>
            </a:r>
            <a:r>
              <a:rPr lang="en-US" altLang="zh-CN" sz="1200" b="1" dirty="0"/>
              <a:t> Support</a:t>
            </a:r>
            <a:r>
              <a:rPr lang="zh-CN" altLang="en-US" sz="1200" b="1" dirty="0"/>
              <a:t>内容的利用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提升品牌形象和企业全球化展示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7" name="文本框 106">
            <a:extLst>
              <a:ext uri="{FF2B5EF4-FFF2-40B4-BE49-F238E27FC236}">
                <a16:creationId xmlns:a16="http://schemas.microsoft.com/office/drawing/2014/main" id="{4B8F9733-0690-4146-B5F1-AA1B3D318536}"/>
              </a:ext>
            </a:extLst>
          </p:cNvPr>
          <p:cNvSpPr txBox="1"/>
          <p:nvPr/>
        </p:nvSpPr>
        <p:spPr>
          <a:xfrm>
            <a:off x="628458" y="2465806"/>
            <a:ext cx="3147015" cy="597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3.</a:t>
            </a:r>
            <a:r>
              <a:rPr lang="en-US" altLang="zh-CN" sz="1200" b="1" dirty="0"/>
              <a:t>SEO</a:t>
            </a:r>
            <a:r>
              <a:rPr lang="zh-CN" altLang="en-US" sz="1200" b="1" dirty="0"/>
              <a:t>内容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SEO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偏向于关键词和普众性内容，出错问题小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2932E1B6-CEF9-4651-AC1A-010D49E2BADE}"/>
              </a:ext>
            </a:extLst>
          </p:cNvPr>
          <p:cNvSpPr txBox="1"/>
          <p:nvPr/>
        </p:nvSpPr>
        <p:spPr>
          <a:xfrm>
            <a:off x="628457" y="3105047"/>
            <a:ext cx="2459328" cy="5974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4.</a:t>
            </a:r>
            <a:r>
              <a:rPr lang="zh-CN" altLang="en-US" sz="1200" b="1" dirty="0"/>
              <a:t>活动和其他类型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市场互动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领英，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webinar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发布上来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20" name="组合 119">
            <a:extLst>
              <a:ext uri="{FF2B5EF4-FFF2-40B4-BE49-F238E27FC236}">
                <a16:creationId xmlns:a16="http://schemas.microsoft.com/office/drawing/2014/main" id="{890E788C-6325-43BA-9A97-63C3F5C630A1}"/>
              </a:ext>
            </a:extLst>
          </p:cNvPr>
          <p:cNvGrpSpPr/>
          <p:nvPr/>
        </p:nvGrpSpPr>
        <p:grpSpPr>
          <a:xfrm>
            <a:off x="670924" y="4046339"/>
            <a:ext cx="1900414" cy="338554"/>
            <a:chOff x="440401" y="1156149"/>
            <a:chExt cx="1900414" cy="338554"/>
          </a:xfrm>
        </p:grpSpPr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A1FD3587-1D91-4AED-A70E-8D3EF7467301}"/>
                </a:ext>
              </a:extLst>
            </p:cNvPr>
            <p:cNvSpPr txBox="1"/>
            <p:nvPr/>
          </p:nvSpPr>
          <p:spPr>
            <a:xfrm>
              <a:off x="514674" y="1156149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问题和维护性问题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7AF2B226-BD1B-46BD-A5DF-15813070C5D5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123" name="文本框 122">
            <a:extLst>
              <a:ext uri="{FF2B5EF4-FFF2-40B4-BE49-F238E27FC236}">
                <a16:creationId xmlns:a16="http://schemas.microsoft.com/office/drawing/2014/main" id="{DC16C0B5-E9F2-4236-9CFE-766B9F95E09C}"/>
              </a:ext>
            </a:extLst>
          </p:cNvPr>
          <p:cNvSpPr txBox="1"/>
          <p:nvPr/>
        </p:nvSpPr>
        <p:spPr>
          <a:xfrm>
            <a:off x="628457" y="4357065"/>
            <a:ext cx="5404043" cy="11052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1.</a:t>
            </a:r>
            <a:r>
              <a:rPr lang="zh-CN" altLang="en-US" sz="1200" b="1" dirty="0"/>
              <a:t>内容正确性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重要的内容：产品审核。次要的内容：增加仅供参考声明。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SEO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相关的部署内容改动量小频率大。不同产品的负责人分的非常精细反馈整体慢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b="1" dirty="0">
                <a:solidFill>
                  <a:schemeClr val="bg1">
                    <a:lumMod val="50000"/>
                  </a:schemeClr>
                </a:solidFill>
              </a:rPr>
              <a:t>是否支持指定一个固定的产品对接？重视程度也要提高。</a:t>
            </a:r>
            <a:endParaRPr lang="en-US" altLang="zh-CN" sz="11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4" name="文本框 123">
            <a:extLst>
              <a:ext uri="{FF2B5EF4-FFF2-40B4-BE49-F238E27FC236}">
                <a16:creationId xmlns:a16="http://schemas.microsoft.com/office/drawing/2014/main" id="{33EFC895-F041-48D6-8745-D220129D04F0}"/>
              </a:ext>
            </a:extLst>
          </p:cNvPr>
          <p:cNvSpPr txBox="1"/>
          <p:nvPr/>
        </p:nvSpPr>
        <p:spPr>
          <a:xfrm>
            <a:off x="628456" y="5593059"/>
            <a:ext cx="4851008" cy="85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2.</a:t>
            </a:r>
            <a:r>
              <a:rPr lang="zh-CN" altLang="en-US" sz="1200" b="1" dirty="0"/>
              <a:t>打通</a:t>
            </a:r>
            <a:r>
              <a:rPr lang="en-US" altLang="zh-CN" sz="1200" b="1" dirty="0"/>
              <a:t>support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官网和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，和视频，产品和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support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支持内容展示形式不流畅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,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分割。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静态化如果实现，可以给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seo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提供支撑。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5" name="图片 124">
            <a:extLst>
              <a:ext uri="{FF2B5EF4-FFF2-40B4-BE49-F238E27FC236}">
                <a16:creationId xmlns:a16="http://schemas.microsoft.com/office/drawing/2014/main" id="{836C3384-CFF2-46E0-993A-85F1E3C89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850" y="5946958"/>
            <a:ext cx="213472" cy="190870"/>
          </a:xfrm>
          <a:prstGeom prst="rect">
            <a:avLst/>
          </a:prstGeom>
        </p:spPr>
      </p:pic>
      <p:sp>
        <p:nvSpPr>
          <p:cNvPr id="127" name="文本框 126">
            <a:extLst>
              <a:ext uri="{FF2B5EF4-FFF2-40B4-BE49-F238E27FC236}">
                <a16:creationId xmlns:a16="http://schemas.microsoft.com/office/drawing/2014/main" id="{BFA1D0D5-3C82-448D-A05B-272D8DCE123D}"/>
              </a:ext>
            </a:extLst>
          </p:cNvPr>
          <p:cNvSpPr txBox="1"/>
          <p:nvPr/>
        </p:nvSpPr>
        <p:spPr>
          <a:xfrm>
            <a:off x="6450852" y="4484022"/>
            <a:ext cx="4714752" cy="851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/>
              <a:t>3.</a:t>
            </a:r>
            <a:r>
              <a:rPr lang="zh-CN" altLang="en-US" sz="1200" b="1" dirty="0"/>
              <a:t>维护量的提升</a:t>
            </a:r>
            <a:endParaRPr lang="en-US" altLang="zh-CN" sz="105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核心问题是发生改动，语种增加是成倍增加。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当前整个网页翻译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复制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+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改动通知 → 实现按照小模块直接翻译并同步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03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0890CD12-B34C-4D43-8AE8-6661EA783793}"/>
              </a:ext>
            </a:extLst>
          </p:cNvPr>
          <p:cNvSpPr/>
          <p:nvPr/>
        </p:nvSpPr>
        <p:spPr>
          <a:xfrm>
            <a:off x="99617" y="168625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年规划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3" name="组合 142">
            <a:extLst>
              <a:ext uri="{FF2B5EF4-FFF2-40B4-BE49-F238E27FC236}">
                <a16:creationId xmlns:a16="http://schemas.microsoft.com/office/drawing/2014/main" id="{F95211A0-D73B-46E4-9B97-B46C599C110F}"/>
              </a:ext>
            </a:extLst>
          </p:cNvPr>
          <p:cNvGrpSpPr/>
          <p:nvPr/>
        </p:nvGrpSpPr>
        <p:grpSpPr>
          <a:xfrm>
            <a:off x="861587" y="931239"/>
            <a:ext cx="1284861" cy="338554"/>
            <a:chOff x="440401" y="1156149"/>
            <a:chExt cx="1284861" cy="338554"/>
          </a:xfrm>
        </p:grpSpPr>
        <p:sp>
          <p:nvSpPr>
            <p:cNvPr id="144" name="文本框 143">
              <a:extLst>
                <a:ext uri="{FF2B5EF4-FFF2-40B4-BE49-F238E27FC236}">
                  <a16:creationId xmlns:a16="http://schemas.microsoft.com/office/drawing/2014/main" id="{A7BA5B0A-3B3B-4B8D-A93A-57DB4B7C89B2}"/>
                </a:ext>
              </a:extLst>
            </p:cNvPr>
            <p:cNvSpPr txBox="1"/>
            <p:nvPr/>
          </p:nvSpPr>
          <p:spPr>
            <a:xfrm>
              <a:off x="514674" y="1156149"/>
              <a:ext cx="12105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功能点规划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D4005704-D0E3-4128-BB18-8BB14FF82741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146" name="文本框 145">
            <a:extLst>
              <a:ext uri="{FF2B5EF4-FFF2-40B4-BE49-F238E27FC236}">
                <a16:creationId xmlns:a16="http://schemas.microsoft.com/office/drawing/2014/main" id="{320ECDE3-B46F-4FE0-8798-1FFFF0179BDE}"/>
              </a:ext>
            </a:extLst>
          </p:cNvPr>
          <p:cNvSpPr txBox="1"/>
          <p:nvPr/>
        </p:nvSpPr>
        <p:spPr>
          <a:xfrm>
            <a:off x="729660" y="1611856"/>
            <a:ext cx="4027064" cy="897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1.</a:t>
            </a:r>
            <a:r>
              <a:rPr lang="en-US" altLang="zh-CN" sz="1400" b="1" dirty="0"/>
              <a:t> Webinars</a:t>
            </a:r>
            <a:r>
              <a:rPr lang="zh-CN" altLang="en-US" sz="1400" b="1" dirty="0"/>
              <a:t>模块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转化效果好的。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结合订阅、预约提醒，增加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Webinars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的曝光，网站活跃加分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8" name="文本框 147">
            <a:extLst>
              <a:ext uri="{FF2B5EF4-FFF2-40B4-BE49-F238E27FC236}">
                <a16:creationId xmlns:a16="http://schemas.microsoft.com/office/drawing/2014/main" id="{6BB0908F-3F0F-4931-B8B9-DC9F8C17CA58}"/>
              </a:ext>
            </a:extLst>
          </p:cNvPr>
          <p:cNvSpPr txBox="1"/>
          <p:nvPr/>
        </p:nvSpPr>
        <p:spPr>
          <a:xfrm>
            <a:off x="712816" y="2631726"/>
            <a:ext cx="3876382" cy="643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2.</a:t>
            </a:r>
            <a:r>
              <a:rPr lang="zh-CN" altLang="en-US" sz="1400" b="1" dirty="0"/>
              <a:t>在线机器人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增加增加一个服务通路，接入</a:t>
            </a:r>
            <a:r>
              <a:rPr lang="en-US" altLang="zh-CN" sz="1100" dirty="0" err="1">
                <a:solidFill>
                  <a:schemeClr val="bg1">
                    <a:lumMod val="50000"/>
                  </a:schemeClr>
                </a:solidFill>
              </a:rPr>
              <a:t>yealink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助手，支持输入邮箱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9" name="文本框 148">
            <a:extLst>
              <a:ext uri="{FF2B5EF4-FFF2-40B4-BE49-F238E27FC236}">
                <a16:creationId xmlns:a16="http://schemas.microsoft.com/office/drawing/2014/main" id="{5C4D24E9-CC63-46CF-B7D6-A893A7F3C89B}"/>
              </a:ext>
            </a:extLst>
          </p:cNvPr>
          <p:cNvSpPr txBox="1"/>
          <p:nvPr/>
        </p:nvSpPr>
        <p:spPr>
          <a:xfrm>
            <a:off x="718320" y="3325988"/>
            <a:ext cx="2635658" cy="1151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3.</a:t>
            </a:r>
            <a:r>
              <a:rPr lang="zh-CN" altLang="en-US" sz="1400" b="1" dirty="0"/>
              <a:t>订阅机制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为先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mark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未来下单的用户，提供订阅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可以按区域定向推送折扣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老用户遗失挽回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0" name="文本框 149">
            <a:extLst>
              <a:ext uri="{FF2B5EF4-FFF2-40B4-BE49-F238E27FC236}">
                <a16:creationId xmlns:a16="http://schemas.microsoft.com/office/drawing/2014/main" id="{43400723-0BF1-4AC6-8440-1C8038364087}"/>
              </a:ext>
            </a:extLst>
          </p:cNvPr>
          <p:cNvSpPr txBox="1"/>
          <p:nvPr/>
        </p:nvSpPr>
        <p:spPr>
          <a:xfrm>
            <a:off x="686367" y="4504983"/>
            <a:ext cx="4509568" cy="643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4.</a:t>
            </a:r>
            <a:r>
              <a:rPr lang="zh-CN" altLang="en-US" sz="1400" b="1" dirty="0"/>
              <a:t>兼容性查询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可行性待定，询盘特征之一，和第三方控制平台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设备的兼容问题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1" name="文本框 150">
            <a:extLst>
              <a:ext uri="{FF2B5EF4-FFF2-40B4-BE49-F238E27FC236}">
                <a16:creationId xmlns:a16="http://schemas.microsoft.com/office/drawing/2014/main" id="{7143E04D-6575-42ED-8E4B-C72E61361ED4}"/>
              </a:ext>
            </a:extLst>
          </p:cNvPr>
          <p:cNvSpPr txBox="1"/>
          <p:nvPr/>
        </p:nvSpPr>
        <p:spPr>
          <a:xfrm>
            <a:off x="712816" y="1291139"/>
            <a:ext cx="4456669" cy="382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400" b="1" dirty="0"/>
              <a:t>已验证有效 </a:t>
            </a:r>
            <a:r>
              <a:rPr lang="en-US" altLang="zh-CN" sz="1400" b="1" dirty="0"/>
              <a:t>&gt; </a:t>
            </a:r>
            <a:r>
              <a:rPr lang="zh-CN" altLang="en-US" sz="1400" b="1" dirty="0"/>
              <a:t>预期效果好 </a:t>
            </a:r>
            <a:r>
              <a:rPr lang="en-US" altLang="zh-CN" sz="1400" b="1" dirty="0"/>
              <a:t>&gt; </a:t>
            </a:r>
            <a:r>
              <a:rPr lang="zh-CN" altLang="en-US" sz="1400" b="1" dirty="0"/>
              <a:t>对齐竞品 </a:t>
            </a:r>
            <a:r>
              <a:rPr lang="en-US" altLang="zh-CN" sz="1400" b="1" dirty="0"/>
              <a:t>/</a:t>
            </a:r>
            <a:r>
              <a:rPr lang="zh-CN" altLang="en-US" sz="1400" b="1" dirty="0"/>
              <a:t>未来有支撑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66" name="组合 165">
            <a:extLst>
              <a:ext uri="{FF2B5EF4-FFF2-40B4-BE49-F238E27FC236}">
                <a16:creationId xmlns:a16="http://schemas.microsoft.com/office/drawing/2014/main" id="{0B324DCA-3EEB-4DCE-ACB0-BE5D424B0067}"/>
              </a:ext>
            </a:extLst>
          </p:cNvPr>
          <p:cNvGrpSpPr/>
          <p:nvPr/>
        </p:nvGrpSpPr>
        <p:grpSpPr>
          <a:xfrm>
            <a:off x="6716277" y="952585"/>
            <a:ext cx="669308" cy="338554"/>
            <a:chOff x="440401" y="1156149"/>
            <a:chExt cx="669308" cy="338554"/>
          </a:xfrm>
        </p:grpSpPr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B1FB3D39-71FD-486B-90D4-C6A8CD090218}"/>
                </a:ext>
              </a:extLst>
            </p:cNvPr>
            <p:cNvSpPr txBox="1"/>
            <p:nvPr/>
          </p:nvSpPr>
          <p:spPr>
            <a:xfrm>
              <a:off x="514674" y="1156149"/>
              <a:ext cx="59503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其他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76F08003-215A-496D-B67F-4F0B29F22F89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170" name="文本框 169">
            <a:extLst>
              <a:ext uri="{FF2B5EF4-FFF2-40B4-BE49-F238E27FC236}">
                <a16:creationId xmlns:a16="http://schemas.microsoft.com/office/drawing/2014/main" id="{BC0F8DC6-C9B3-425E-8CB2-10D3BA982F4E}"/>
              </a:ext>
            </a:extLst>
          </p:cNvPr>
          <p:cNvSpPr txBox="1"/>
          <p:nvPr/>
        </p:nvSpPr>
        <p:spPr>
          <a:xfrm>
            <a:off x="6584350" y="1363744"/>
            <a:ext cx="3461204" cy="897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1.</a:t>
            </a:r>
            <a:r>
              <a:rPr lang="zh-CN" altLang="en-US" sz="1400" b="1" dirty="0"/>
              <a:t>数据可视化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减少跨平台查数据，实现官网后台对数据的可视化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每个使用人都可以发现问题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7F686393-66C4-4002-8192-E87DFE8A0D22}"/>
              </a:ext>
            </a:extLst>
          </p:cNvPr>
          <p:cNvSpPr txBox="1"/>
          <p:nvPr/>
        </p:nvSpPr>
        <p:spPr>
          <a:xfrm>
            <a:off x="6567506" y="2309939"/>
            <a:ext cx="2529860" cy="6435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/>
              <a:t>2.</a:t>
            </a:r>
            <a:r>
              <a:rPr lang="en-US" altLang="zh-CN" sz="1400" b="1" dirty="0"/>
              <a:t> </a:t>
            </a:r>
            <a:r>
              <a:rPr lang="zh-CN" altLang="en-US" sz="1400" b="1" dirty="0"/>
              <a:t>官网需求</a:t>
            </a:r>
            <a:r>
              <a:rPr lang="en-US" altLang="zh-CN" sz="1400" b="1" dirty="0"/>
              <a:t>OA</a:t>
            </a:r>
            <a:r>
              <a:rPr lang="zh-CN" altLang="en-US" sz="1400" b="1" dirty="0"/>
              <a:t>业务流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外部对官网的需求通过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</a:rPr>
              <a:t>OA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</a:rPr>
              <a:t>规范管理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42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>
            <a:extLst>
              <a:ext uri="{FF2B5EF4-FFF2-40B4-BE49-F238E27FC236}">
                <a16:creationId xmlns:a16="http://schemas.microsoft.com/office/drawing/2014/main" id="{0890CD12-B34C-4D43-8AE8-6661EA783793}"/>
              </a:ext>
            </a:extLst>
          </p:cNvPr>
          <p:cNvSpPr/>
          <p:nvPr/>
        </p:nvSpPr>
        <p:spPr>
          <a:xfrm>
            <a:off x="99617" y="16862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资源需求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7864337C-B76D-4C60-AEEC-8E69DFAD17B3}"/>
              </a:ext>
            </a:extLst>
          </p:cNvPr>
          <p:cNvGrpSpPr/>
          <p:nvPr/>
        </p:nvGrpSpPr>
        <p:grpSpPr>
          <a:xfrm>
            <a:off x="861587" y="4480649"/>
            <a:ext cx="977084" cy="307777"/>
            <a:chOff x="440401" y="1156149"/>
            <a:chExt cx="977084" cy="307777"/>
          </a:xfrm>
        </p:grpSpPr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5E99399-F0B8-4EB6-94CF-8515AB6A80C6}"/>
                </a:ext>
              </a:extLst>
            </p:cNvPr>
            <p:cNvSpPr txBox="1"/>
            <p:nvPr/>
          </p:nvSpPr>
          <p:spPr>
            <a:xfrm>
              <a:off x="514674" y="115614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人员需求</a:t>
              </a:r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CE048BBC-6270-47D0-A067-2C8695F4691C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noFill/>
              </a:endParaRPr>
            </a:p>
          </p:txBody>
        </p:sp>
      </p:grpSp>
      <p:sp>
        <p:nvSpPr>
          <p:cNvPr id="52" name="文本框 51">
            <a:extLst>
              <a:ext uri="{FF2B5EF4-FFF2-40B4-BE49-F238E27FC236}">
                <a16:creationId xmlns:a16="http://schemas.microsoft.com/office/drawing/2014/main" id="{E4C56F35-C83A-4420-9902-8E77859BFAE2}"/>
              </a:ext>
            </a:extLst>
          </p:cNvPr>
          <p:cNvSpPr txBox="1"/>
          <p:nvPr/>
        </p:nvSpPr>
        <p:spPr>
          <a:xfrm>
            <a:off x="935860" y="4841021"/>
            <a:ext cx="3958135" cy="895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/>
              <a:t>内容维护</a:t>
            </a:r>
            <a:endParaRPr lang="en-US" altLang="zh-CN" sz="1200" b="1" dirty="0"/>
          </a:p>
          <a:p>
            <a:pPr>
              <a:lnSpc>
                <a:spcPct val="150000"/>
              </a:lnSpc>
            </a:pPr>
            <a:r>
              <a:rPr lang="en-US" sz="1200" dirty="0"/>
              <a:t>1.</a:t>
            </a:r>
            <a:r>
              <a:rPr lang="zh-CN" altLang="en-US" sz="1200" dirty="0"/>
              <a:t>小语种差异化后的内容同步问题，以及</a:t>
            </a:r>
            <a:r>
              <a:rPr lang="en-US" altLang="zh-CN" sz="1200" dirty="0"/>
              <a:t>SEO</a:t>
            </a:r>
            <a:r>
              <a:rPr lang="zh-CN" altLang="en-US" sz="1200" dirty="0"/>
              <a:t>维护量大。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sz="1200" dirty="0"/>
              <a:t>2.</a:t>
            </a:r>
            <a:r>
              <a:rPr lang="zh-CN" altLang="en-US" sz="1200" dirty="0"/>
              <a:t>产品线</a:t>
            </a:r>
            <a:r>
              <a:rPr lang="en-US" altLang="zh-CN" sz="1200" dirty="0"/>
              <a:t>IP-Phone</a:t>
            </a:r>
            <a:r>
              <a:rPr lang="zh-CN" altLang="en-US" sz="1200" dirty="0"/>
              <a:t>和</a:t>
            </a:r>
            <a:r>
              <a:rPr lang="en-US" altLang="zh-CN" sz="1200" dirty="0"/>
              <a:t>Headset</a:t>
            </a:r>
            <a:r>
              <a:rPr lang="zh-CN" altLang="en-US" sz="1200" dirty="0"/>
              <a:t>兼顾问题</a:t>
            </a:r>
            <a:endParaRPr lang="en-US" sz="1200" dirty="0"/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5B88EFC5-D9A3-448D-BDD7-DEA3417D92FF}"/>
              </a:ext>
            </a:extLst>
          </p:cNvPr>
          <p:cNvGrpSpPr/>
          <p:nvPr/>
        </p:nvGrpSpPr>
        <p:grpSpPr>
          <a:xfrm>
            <a:off x="861587" y="2413245"/>
            <a:ext cx="1156621" cy="307777"/>
            <a:chOff x="440401" y="1156149"/>
            <a:chExt cx="1156621" cy="307777"/>
          </a:xfrm>
        </p:grpSpPr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230D03D7-7A91-4B85-ADD2-35A97CE0DFD1}"/>
                </a:ext>
              </a:extLst>
            </p:cNvPr>
            <p:cNvSpPr txBox="1"/>
            <p:nvPr/>
          </p:nvSpPr>
          <p:spPr>
            <a:xfrm>
              <a:off x="514674" y="1156149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内容和品牌</a:t>
              </a:r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038DEF4D-1BD1-4417-8B19-73EA2F0D0EAD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noFill/>
              </a:endParaRPr>
            </a:p>
          </p:txBody>
        </p:sp>
      </p:grpSp>
      <p:sp>
        <p:nvSpPr>
          <p:cNvPr id="64" name="文本框 63">
            <a:extLst>
              <a:ext uri="{FF2B5EF4-FFF2-40B4-BE49-F238E27FC236}">
                <a16:creationId xmlns:a16="http://schemas.microsoft.com/office/drawing/2014/main" id="{62B6750C-F02C-4390-87BA-AA7095C94DF8}"/>
              </a:ext>
            </a:extLst>
          </p:cNvPr>
          <p:cNvSpPr txBox="1"/>
          <p:nvPr/>
        </p:nvSpPr>
        <p:spPr>
          <a:xfrm>
            <a:off x="935860" y="3091153"/>
            <a:ext cx="7071167" cy="618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/>
              <a:t>2.</a:t>
            </a:r>
            <a:r>
              <a:rPr lang="zh-CN" altLang="en-US" sz="1200" dirty="0"/>
              <a:t>内容同步：时效性有动态的内容能够主动同步到官网。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3.</a:t>
            </a:r>
            <a:r>
              <a:rPr lang="zh-CN" altLang="en-US" sz="1200" dirty="0"/>
              <a:t>官网的品牌内容营销：案例研究、客户成功故事、全球布局相关内容、服务性的内容能够展现出来。</a:t>
            </a:r>
            <a:endParaRPr lang="en-US" altLang="zh-CN" sz="1200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CBDDD4F7-8547-489D-878C-E60990405D91}"/>
              </a:ext>
            </a:extLst>
          </p:cNvPr>
          <p:cNvSpPr txBox="1"/>
          <p:nvPr/>
        </p:nvSpPr>
        <p:spPr>
          <a:xfrm>
            <a:off x="935860" y="2773617"/>
            <a:ext cx="4698722" cy="320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/>
              <a:t>当前公司对外的品牌力不够，销售拜访反馈中，客户将我们视为小公司。</a:t>
            </a:r>
            <a:endParaRPr lang="en-US" altLang="zh-CN" sz="1100" dirty="0"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560C9E22-9107-493F-A277-CE847ADA754E}"/>
              </a:ext>
            </a:extLst>
          </p:cNvPr>
          <p:cNvGrpSpPr/>
          <p:nvPr/>
        </p:nvGrpSpPr>
        <p:grpSpPr>
          <a:xfrm>
            <a:off x="6854748" y="1056367"/>
            <a:ext cx="1079676" cy="338554"/>
            <a:chOff x="440401" y="1156149"/>
            <a:chExt cx="1079676" cy="338554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5CA7F3DF-A481-4BC3-95CE-C8F0B0E9E4F5}"/>
                </a:ext>
              </a:extLst>
            </p:cNvPr>
            <p:cNvSpPr txBox="1"/>
            <p:nvPr/>
          </p:nvSpPr>
          <p:spPr>
            <a:xfrm>
              <a:off x="514674" y="115614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产品反馈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EC94A65C-DD5A-41B0-9D65-D1E27FD6388A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70" name="文本框 69">
            <a:extLst>
              <a:ext uri="{FF2B5EF4-FFF2-40B4-BE49-F238E27FC236}">
                <a16:creationId xmlns:a16="http://schemas.microsoft.com/office/drawing/2014/main" id="{036EA74F-00E0-4457-8751-860E7B5C7705}"/>
              </a:ext>
            </a:extLst>
          </p:cNvPr>
          <p:cNvSpPr txBox="1"/>
          <p:nvPr/>
        </p:nvSpPr>
        <p:spPr>
          <a:xfrm>
            <a:off x="6929022" y="1446201"/>
            <a:ext cx="4662904" cy="618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当前产品反馈的响应速度远远不够的，且产品人员对产品细分的太细，流程支撑</a:t>
            </a:r>
            <a:endParaRPr lang="en-US" altLang="zh-CN" sz="1200" dirty="0"/>
          </a:p>
        </p:txBody>
      </p: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C030BF57-376E-4DD5-A5EC-59E5723C9310}"/>
              </a:ext>
            </a:extLst>
          </p:cNvPr>
          <p:cNvGrpSpPr/>
          <p:nvPr/>
        </p:nvGrpSpPr>
        <p:grpSpPr>
          <a:xfrm>
            <a:off x="861587" y="1679568"/>
            <a:ext cx="1156621" cy="307777"/>
            <a:chOff x="440401" y="1156149"/>
            <a:chExt cx="1156621" cy="307777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29A77A46-4F3F-4296-BB63-FDFF49B3A06E}"/>
                </a:ext>
              </a:extLst>
            </p:cNvPr>
            <p:cNvSpPr txBox="1"/>
            <p:nvPr/>
          </p:nvSpPr>
          <p:spPr>
            <a:xfrm>
              <a:off x="514674" y="1156149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内容和品牌</a:t>
              </a:r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7B36A46D-AA31-4DF6-804A-D971563EDB3F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noFill/>
              </a:endParaRPr>
            </a:p>
          </p:txBody>
        </p:sp>
      </p:grpSp>
      <p:sp>
        <p:nvSpPr>
          <p:cNvPr id="74" name="文本框 73">
            <a:extLst>
              <a:ext uri="{FF2B5EF4-FFF2-40B4-BE49-F238E27FC236}">
                <a16:creationId xmlns:a16="http://schemas.microsoft.com/office/drawing/2014/main" id="{BD5FA6A3-F72E-4C41-9016-F39C35882DA9}"/>
              </a:ext>
            </a:extLst>
          </p:cNvPr>
          <p:cNvSpPr txBox="1"/>
          <p:nvPr/>
        </p:nvSpPr>
        <p:spPr>
          <a:xfrm>
            <a:off x="900832" y="2002680"/>
            <a:ext cx="2560316" cy="320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/>
              <a:t>一定要有的，流程</a:t>
            </a:r>
            <a:r>
              <a:rPr lang="en-US" altLang="zh-CN" sz="1100" dirty="0"/>
              <a:t>/</a:t>
            </a:r>
            <a:r>
              <a:rPr lang="zh-CN" altLang="en-US" sz="1100" dirty="0"/>
              <a:t>帮助很大</a:t>
            </a:r>
            <a:r>
              <a:rPr lang="en-US" altLang="zh-CN" sz="1100" dirty="0"/>
              <a:t>/</a:t>
            </a:r>
            <a:r>
              <a:rPr lang="zh-CN" altLang="en-US" sz="1100" dirty="0"/>
              <a:t>有验证的</a:t>
            </a:r>
            <a:endParaRPr lang="en-US" altLang="zh-CN" sz="1100" dirty="0"/>
          </a:p>
        </p:txBody>
      </p:sp>
    </p:spTree>
    <p:extLst>
      <p:ext uri="{BB962C8B-B14F-4D97-AF65-F5344CB8AC3E}">
        <p14:creationId xmlns:p14="http://schemas.microsoft.com/office/powerpoint/2010/main" val="399108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019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804" y="0"/>
            <a:ext cx="12190196" cy="6858000"/>
          </a:xfrm>
          <a:prstGeom prst="rect">
            <a:avLst/>
          </a:prstGeom>
          <a:gradFill>
            <a:gsLst>
              <a:gs pos="0">
                <a:srgbClr val="70B4C7">
                  <a:alpha val="62000"/>
                </a:srgbClr>
              </a:gs>
              <a:gs pos="0">
                <a:schemeClr val="accent1">
                  <a:lumMod val="45000"/>
                  <a:lumOff val="55000"/>
                </a:schemeClr>
              </a:gs>
              <a:gs pos="0">
                <a:srgbClr val="70B4C7"/>
              </a:gs>
              <a:gs pos="100000">
                <a:srgbClr val="7ECE89">
                  <a:alpha val="66000"/>
                </a:srgb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619885" fontAlgn="base">
              <a:lnSpc>
                <a:spcPts val="1125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9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标题 1"/>
          <p:cNvSpPr txBox="1"/>
          <p:nvPr/>
        </p:nvSpPr>
        <p:spPr>
          <a:xfrm>
            <a:off x="1804" y="2548716"/>
            <a:ext cx="12188389" cy="1760568"/>
          </a:xfrm>
          <a:prstGeom prst="rect">
            <a:avLst/>
          </a:prstGeom>
        </p:spPr>
        <p:txBody>
          <a:bodyPr>
            <a:noAutofit/>
          </a:bodyPr>
          <a:lstStyle>
            <a:lvl1pPr algn="l" defTabSz="14401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9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</a:t>
            </a:r>
            <a:r>
              <a:rPr lang="en-US" altLang="zh-CN" sz="9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!</a:t>
            </a:r>
            <a:endParaRPr lang="zh-CN" alt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85327745-3D42-4877-AA3C-DE8D03C807EC}"/>
              </a:ext>
            </a:extLst>
          </p:cNvPr>
          <p:cNvGrpSpPr/>
          <p:nvPr/>
        </p:nvGrpSpPr>
        <p:grpSpPr>
          <a:xfrm>
            <a:off x="1639821" y="775071"/>
            <a:ext cx="429295" cy="2611926"/>
            <a:chOff x="3378207" y="1563846"/>
            <a:chExt cx="232791" cy="1416352"/>
          </a:xfrm>
        </p:grpSpPr>
        <p:sp>
          <p:nvSpPr>
            <p:cNvPr id="5" name="圆角矩形 2">
              <a:extLst>
                <a:ext uri="{FF2B5EF4-FFF2-40B4-BE49-F238E27FC236}">
                  <a16:creationId xmlns:a16="http://schemas.microsoft.com/office/drawing/2014/main" id="{8805A47C-880D-4792-B8F8-ACEC0D1F3FAE}"/>
                </a:ext>
              </a:extLst>
            </p:cNvPr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AB9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C2D1D989-C4EE-4385-AC53-49B8006D7A12}"/>
                </a:ext>
              </a:extLst>
            </p:cNvPr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37AB9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74393E64-1C2B-4E49-AC78-26632CCC2A2F}"/>
              </a:ext>
            </a:extLst>
          </p:cNvPr>
          <p:cNvGrpSpPr/>
          <p:nvPr/>
        </p:nvGrpSpPr>
        <p:grpSpPr>
          <a:xfrm>
            <a:off x="2496867" y="1518246"/>
            <a:ext cx="229585" cy="1396846"/>
            <a:chOff x="3378207" y="1563846"/>
            <a:chExt cx="232791" cy="1416352"/>
          </a:xfrm>
          <a:solidFill>
            <a:srgbClr val="FF9409"/>
          </a:solidFill>
        </p:grpSpPr>
        <p:sp>
          <p:nvSpPr>
            <p:cNvPr id="8" name="圆角矩形 6">
              <a:extLst>
                <a:ext uri="{FF2B5EF4-FFF2-40B4-BE49-F238E27FC236}">
                  <a16:creationId xmlns:a16="http://schemas.microsoft.com/office/drawing/2014/main" id="{AB8B1EBC-D3CB-42F5-A04C-77B72EC8F508}"/>
                </a:ext>
              </a:extLst>
            </p:cNvPr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8667F2D9-4953-4F65-87D5-03038F4BE6B9}"/>
                </a:ext>
              </a:extLst>
            </p:cNvPr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38DEB9C-C4E6-4103-80DA-1572AD6D1253}"/>
              </a:ext>
            </a:extLst>
          </p:cNvPr>
          <p:cNvGrpSpPr/>
          <p:nvPr/>
        </p:nvGrpSpPr>
        <p:grpSpPr>
          <a:xfrm flipV="1">
            <a:off x="2077878" y="4222767"/>
            <a:ext cx="429295" cy="2611926"/>
            <a:chOff x="3378207" y="1563846"/>
            <a:chExt cx="232791" cy="1416352"/>
          </a:xfrm>
          <a:solidFill>
            <a:srgbClr val="37AB91"/>
          </a:solidFill>
        </p:grpSpPr>
        <p:sp>
          <p:nvSpPr>
            <p:cNvPr id="11" name="圆角矩形 9">
              <a:extLst>
                <a:ext uri="{FF2B5EF4-FFF2-40B4-BE49-F238E27FC236}">
                  <a16:creationId xmlns:a16="http://schemas.microsoft.com/office/drawing/2014/main" id="{34AFED15-4437-428B-9127-EE5AF9E99EC6}"/>
                </a:ext>
              </a:extLst>
            </p:cNvPr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AA1DFC42-5B07-4D39-A359-A39AD41D11B3}"/>
                </a:ext>
              </a:extLst>
            </p:cNvPr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46ED6E9-F07C-4C51-A64D-A8E1C97CFA28}"/>
              </a:ext>
            </a:extLst>
          </p:cNvPr>
          <p:cNvGrpSpPr/>
          <p:nvPr/>
        </p:nvGrpSpPr>
        <p:grpSpPr>
          <a:xfrm flipV="1">
            <a:off x="1044566" y="3070843"/>
            <a:ext cx="367284" cy="2234639"/>
            <a:chOff x="3378207" y="1563846"/>
            <a:chExt cx="232791" cy="1416352"/>
          </a:xfrm>
          <a:solidFill>
            <a:srgbClr val="FF9409"/>
          </a:solidFill>
        </p:grpSpPr>
        <p:sp>
          <p:nvSpPr>
            <p:cNvPr id="14" name="圆角矩形 12">
              <a:extLst>
                <a:ext uri="{FF2B5EF4-FFF2-40B4-BE49-F238E27FC236}">
                  <a16:creationId xmlns:a16="http://schemas.microsoft.com/office/drawing/2014/main" id="{428641C5-7257-4007-BD0B-E70E4EA2C408}"/>
                </a:ext>
              </a:extLst>
            </p:cNvPr>
            <p:cNvSpPr/>
            <p:nvPr/>
          </p:nvSpPr>
          <p:spPr>
            <a:xfrm rot="16200000" flipV="1">
              <a:off x="2960504" y="2329704"/>
              <a:ext cx="1068198" cy="23279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EADB33D-BFCF-45DD-A607-BC05392FC133}"/>
                </a:ext>
              </a:extLst>
            </p:cNvPr>
            <p:cNvSpPr/>
            <p:nvPr/>
          </p:nvSpPr>
          <p:spPr>
            <a:xfrm rot="16200000" flipV="1">
              <a:off x="3378713" y="1563340"/>
              <a:ext cx="231778" cy="23279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9A941554-24D3-415F-AF4B-BE8219FFECC6}"/>
              </a:ext>
            </a:extLst>
          </p:cNvPr>
          <p:cNvGrpSpPr/>
          <p:nvPr/>
        </p:nvGrpSpPr>
        <p:grpSpPr>
          <a:xfrm>
            <a:off x="5700828" y="1159799"/>
            <a:ext cx="3978632" cy="643840"/>
            <a:chOff x="1520468" y="3717644"/>
            <a:chExt cx="3978632" cy="643840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C7D93333-0109-4582-BBB1-648F9545853F}"/>
                </a:ext>
              </a:extLst>
            </p:cNvPr>
            <p:cNvSpPr txBox="1"/>
            <p:nvPr/>
          </p:nvSpPr>
          <p:spPr>
            <a:xfrm>
              <a:off x="1520469" y="3717644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2024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年总结概述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44521F2-2F2D-41FA-82DD-8A72B1FF4082}"/>
                </a:ext>
              </a:extLst>
            </p:cNvPr>
            <p:cNvSpPr txBox="1"/>
            <p:nvPr/>
          </p:nvSpPr>
          <p:spPr>
            <a:xfrm>
              <a:off x="1520468" y="4115263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sz="1000" b="0" i="0" dirty="0">
                  <a:solidFill>
                    <a:srgbClr val="3C4043"/>
                  </a:solidFill>
                  <a:effectLst/>
                  <a:latin typeface="等线" panose="02010600030101010101" pitchFamily="2" charset="-122"/>
                  <a:ea typeface="等线" panose="02010600030101010101" pitchFamily="2" charset="-122"/>
                </a:rPr>
                <a:t>2024 Summary Overview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92E56D6-30DC-4BAC-A75B-8ED62E3CACD4}"/>
              </a:ext>
            </a:extLst>
          </p:cNvPr>
          <p:cNvGrpSpPr/>
          <p:nvPr/>
        </p:nvGrpSpPr>
        <p:grpSpPr>
          <a:xfrm>
            <a:off x="5700828" y="2514686"/>
            <a:ext cx="3978632" cy="643840"/>
            <a:chOff x="1520468" y="3717644"/>
            <a:chExt cx="3978632" cy="643840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1B38A345-5226-4FE8-AE03-0163AF7E88D3}"/>
                </a:ext>
              </a:extLst>
            </p:cNvPr>
            <p:cNvSpPr txBox="1"/>
            <p:nvPr/>
          </p:nvSpPr>
          <p:spPr>
            <a:xfrm>
              <a:off x="1520469" y="3717644"/>
              <a:ext cx="2262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运营策略与结论分析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339F0F19-4897-409F-A9F5-86DF99CBD219}"/>
                </a:ext>
              </a:extLst>
            </p:cNvPr>
            <p:cNvSpPr txBox="1"/>
            <p:nvPr/>
          </p:nvSpPr>
          <p:spPr>
            <a:xfrm>
              <a:off x="1520468" y="4115263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Operation strategy and effect analysis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AA758B58-6541-4E0A-A72C-A1108C649659}"/>
              </a:ext>
            </a:extLst>
          </p:cNvPr>
          <p:cNvGrpSpPr/>
          <p:nvPr/>
        </p:nvGrpSpPr>
        <p:grpSpPr>
          <a:xfrm>
            <a:off x="5700828" y="4175773"/>
            <a:ext cx="3978632" cy="643840"/>
            <a:chOff x="1520468" y="3717644"/>
            <a:chExt cx="3978632" cy="643840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22DD408E-C5A6-423E-A8D8-C7BFF87E9F7C}"/>
                </a:ext>
              </a:extLst>
            </p:cNvPr>
            <p:cNvSpPr txBox="1"/>
            <p:nvPr/>
          </p:nvSpPr>
          <p:spPr>
            <a:xfrm>
              <a:off x="1520469" y="3717644"/>
              <a:ext cx="2544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2025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年目标与网站规划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5F872FC-3B1D-4291-9CCD-725DD17D4A97}"/>
                </a:ext>
              </a:extLst>
            </p:cNvPr>
            <p:cNvSpPr txBox="1"/>
            <p:nvPr/>
          </p:nvSpPr>
          <p:spPr>
            <a:xfrm>
              <a:off x="1520468" y="4115263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2025 website planning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3C77B4F-E68A-4886-B284-CE5054527F53}"/>
              </a:ext>
            </a:extLst>
          </p:cNvPr>
          <p:cNvGrpSpPr/>
          <p:nvPr/>
        </p:nvGrpSpPr>
        <p:grpSpPr>
          <a:xfrm>
            <a:off x="5700828" y="5914896"/>
            <a:ext cx="3978632" cy="643840"/>
            <a:chOff x="1520468" y="3717644"/>
            <a:chExt cx="3978632" cy="64384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7C43C982-10AB-4FE8-83AD-665BDC87C8BE}"/>
                </a:ext>
              </a:extLst>
            </p:cNvPr>
            <p:cNvSpPr txBox="1"/>
            <p:nvPr/>
          </p:nvSpPr>
          <p:spPr>
            <a:xfrm>
              <a:off x="1520469" y="371764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资源需求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32C1A92-BB4B-43EE-A1FA-1A459CC50D95}"/>
                </a:ext>
              </a:extLst>
            </p:cNvPr>
            <p:cNvSpPr txBox="1"/>
            <p:nvPr/>
          </p:nvSpPr>
          <p:spPr>
            <a:xfrm>
              <a:off x="1520468" y="4115263"/>
              <a:ext cx="397863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等线" panose="02010600030101010101" pitchFamily="2" charset="-122"/>
                  <a:ea typeface="等线" panose="02010600030101010101" pitchFamily="2" charset="-122"/>
                  <a:cs typeface="+mn-ea"/>
                  <a:sym typeface="+mn-lt"/>
                </a:rPr>
                <a:t>Resource requirements</a:t>
              </a:r>
            </a:p>
          </p:txBody>
        </p:sp>
      </p:grpSp>
      <p:sp>
        <p:nvSpPr>
          <p:cNvPr id="28" name="椭圆 27">
            <a:extLst>
              <a:ext uri="{FF2B5EF4-FFF2-40B4-BE49-F238E27FC236}">
                <a16:creationId xmlns:a16="http://schemas.microsoft.com/office/drawing/2014/main" id="{D4873C6E-E890-4B6C-A257-7D6F6D3676A6}"/>
              </a:ext>
            </a:extLst>
          </p:cNvPr>
          <p:cNvSpPr/>
          <p:nvPr/>
        </p:nvSpPr>
        <p:spPr>
          <a:xfrm>
            <a:off x="5223957" y="1159207"/>
            <a:ext cx="328336" cy="328336"/>
          </a:xfrm>
          <a:prstGeom prst="ellipse">
            <a:avLst/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1</a:t>
            </a:r>
            <a:endParaRPr lang="zh-CN" altLang="en-US" sz="2000" dirty="0"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6D9BD8B2-B127-41BC-8980-1BA2747754C9}"/>
              </a:ext>
            </a:extLst>
          </p:cNvPr>
          <p:cNvSpPr/>
          <p:nvPr/>
        </p:nvSpPr>
        <p:spPr>
          <a:xfrm>
            <a:off x="5223957" y="2540965"/>
            <a:ext cx="328336" cy="328336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2</a:t>
            </a:r>
            <a:endParaRPr lang="zh-CN" altLang="en-US" sz="2000" dirty="0"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C63CF6F-C510-4281-90EC-5AB9DF2D549A}"/>
              </a:ext>
            </a:extLst>
          </p:cNvPr>
          <p:cNvSpPr/>
          <p:nvPr/>
        </p:nvSpPr>
        <p:spPr>
          <a:xfrm>
            <a:off x="5223957" y="4218353"/>
            <a:ext cx="328336" cy="328336"/>
          </a:xfrm>
          <a:prstGeom prst="ellipse">
            <a:avLst/>
          </a:prstGeom>
          <a:solidFill>
            <a:srgbClr val="37AB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3</a:t>
            </a:r>
            <a:endParaRPr lang="zh-CN" altLang="en-US" sz="2000" dirty="0"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1" name="椭圆 30">
            <a:extLst>
              <a:ext uri="{FF2B5EF4-FFF2-40B4-BE49-F238E27FC236}">
                <a16:creationId xmlns:a16="http://schemas.microsoft.com/office/drawing/2014/main" id="{A9E8F087-AB38-49C0-925E-DA69733C0A50}"/>
              </a:ext>
            </a:extLst>
          </p:cNvPr>
          <p:cNvSpPr/>
          <p:nvPr/>
        </p:nvSpPr>
        <p:spPr>
          <a:xfrm>
            <a:off x="5223957" y="5914896"/>
            <a:ext cx="328336" cy="328336"/>
          </a:xfrm>
          <a:prstGeom prst="ellipse">
            <a:avLst/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4</a:t>
            </a:r>
            <a:endParaRPr lang="zh-CN" altLang="en-US" sz="2000" dirty="0"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D40E9B9-D32E-4716-93A9-66554F2F5613}"/>
              </a:ext>
            </a:extLst>
          </p:cNvPr>
          <p:cNvSpPr txBox="1"/>
          <p:nvPr/>
        </p:nvSpPr>
        <p:spPr>
          <a:xfrm>
            <a:off x="1712312" y="3406349"/>
            <a:ext cx="2789546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+mn-ea"/>
                <a:sym typeface="+mn-lt"/>
              </a:rPr>
              <a:t>CONTENTS</a:t>
            </a:r>
            <a:endParaRPr lang="zh-CN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1F863BDA-9E60-496E-808C-528D49A27EA3}"/>
              </a:ext>
            </a:extLst>
          </p:cNvPr>
          <p:cNvSpPr txBox="1"/>
          <p:nvPr/>
        </p:nvSpPr>
        <p:spPr>
          <a:xfrm>
            <a:off x="5677425" y="1859635"/>
            <a:ext cx="1550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目标完成情况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6161A1E-5B8F-4048-8CC5-77C10B79FC95}"/>
              </a:ext>
            </a:extLst>
          </p:cNvPr>
          <p:cNvSpPr txBox="1"/>
          <p:nvPr/>
        </p:nvSpPr>
        <p:spPr>
          <a:xfrm>
            <a:off x="5700827" y="3165670"/>
            <a:ext cx="16898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提升网站规模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SEO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和内容运营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手机端优化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数据漏斗跟踪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DA8B7BEF-CCEF-4B82-97A9-FCE971F9D3B0}"/>
              </a:ext>
            </a:extLst>
          </p:cNvPr>
          <p:cNvSpPr txBox="1"/>
          <p:nvPr/>
        </p:nvSpPr>
        <p:spPr>
          <a:xfrm>
            <a:off x="5700826" y="4875610"/>
            <a:ext cx="13708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用户增长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询盘转化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功能点规划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49540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年目标完成情况</a:t>
            </a:r>
            <a:endParaRPr lang="en-US" dirty="0"/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6338BCBF-870F-42C6-A677-8F4212B58A31}"/>
              </a:ext>
            </a:extLst>
          </p:cNvPr>
          <p:cNvGrpSpPr/>
          <p:nvPr/>
        </p:nvGrpSpPr>
        <p:grpSpPr>
          <a:xfrm>
            <a:off x="591143" y="2752073"/>
            <a:ext cx="3299082" cy="840423"/>
            <a:chOff x="3232965" y="2412339"/>
            <a:chExt cx="3299082" cy="840423"/>
          </a:xfrm>
        </p:grpSpPr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89203898-3AB7-44C3-BB29-49CE0ADE129B}"/>
                </a:ext>
              </a:extLst>
            </p:cNvPr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网站用户量</a:t>
              </a: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AF7BF8BA-14E2-4CAD-A0AE-13C5157494C8}"/>
                </a:ext>
              </a:extLst>
            </p:cNvPr>
            <p:cNvSpPr txBox="1"/>
            <p:nvPr/>
          </p:nvSpPr>
          <p:spPr>
            <a:xfrm>
              <a:off x="3232965" y="2750893"/>
              <a:ext cx="3299082" cy="5018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2024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年网站总用户量为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250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万，提升</a:t>
              </a: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31%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单月最高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27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同步去年提升了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</p:grpSp>
      <p:sp>
        <p:nvSpPr>
          <p:cNvPr id="128" name="文本框 127">
            <a:extLst>
              <a:ext uri="{FF2B5EF4-FFF2-40B4-BE49-F238E27FC236}">
                <a16:creationId xmlns:a16="http://schemas.microsoft.com/office/drawing/2014/main" id="{EC1CBA24-CA54-4513-ADAA-30C1820CB458}"/>
              </a:ext>
            </a:extLst>
          </p:cNvPr>
          <p:cNvSpPr txBox="1"/>
          <p:nvPr/>
        </p:nvSpPr>
        <p:spPr>
          <a:xfrm>
            <a:off x="4581432" y="860736"/>
            <a:ext cx="277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年目标：询盘提升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DC1E1D7-1F6E-4881-B596-4C472F106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164" y="4044086"/>
            <a:ext cx="3153452" cy="2314529"/>
          </a:xfrm>
          <a:prstGeom prst="rect">
            <a:avLst/>
          </a:prstGeom>
        </p:spPr>
      </p:pic>
      <p:graphicFrame>
        <p:nvGraphicFramePr>
          <p:cNvPr id="132" name="图表 131">
            <a:extLst>
              <a:ext uri="{FF2B5EF4-FFF2-40B4-BE49-F238E27FC236}">
                <a16:creationId xmlns:a16="http://schemas.microsoft.com/office/drawing/2014/main" id="{C3AC1CF4-FFCC-4355-B8DF-A794D94CB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410452"/>
              </p:ext>
            </p:extLst>
          </p:nvPr>
        </p:nvGraphicFramePr>
        <p:xfrm>
          <a:off x="4297312" y="3843146"/>
          <a:ext cx="3606739" cy="2515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37298421-0233-47FE-B0C2-91AF1055BD6B}"/>
              </a:ext>
            </a:extLst>
          </p:cNvPr>
          <p:cNvGrpSpPr/>
          <p:nvPr/>
        </p:nvGrpSpPr>
        <p:grpSpPr>
          <a:xfrm>
            <a:off x="4204869" y="2752073"/>
            <a:ext cx="3791627" cy="840423"/>
            <a:chOff x="3232965" y="2412339"/>
            <a:chExt cx="3299082" cy="840423"/>
          </a:xfrm>
        </p:grpSpPr>
        <p:sp>
          <p:nvSpPr>
            <p:cNvPr id="134" name="文本框 133">
              <a:extLst>
                <a:ext uri="{FF2B5EF4-FFF2-40B4-BE49-F238E27FC236}">
                  <a16:creationId xmlns:a16="http://schemas.microsoft.com/office/drawing/2014/main" id="{BF803955-0157-4EDA-B129-EDBC7C9BF37F}"/>
                </a:ext>
              </a:extLst>
            </p:cNvPr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总询盘量</a:t>
              </a:r>
            </a:p>
          </p:txBody>
        </p:sp>
        <p:sp>
          <p:nvSpPr>
            <p:cNvPr id="135" name="文本框 134">
              <a:extLst>
                <a:ext uri="{FF2B5EF4-FFF2-40B4-BE49-F238E27FC236}">
                  <a16:creationId xmlns:a16="http://schemas.microsoft.com/office/drawing/2014/main" id="{7CC16490-CB85-4D46-936E-FF9B192E3D8D}"/>
                </a:ext>
              </a:extLst>
            </p:cNvPr>
            <p:cNvSpPr txBox="1"/>
            <p:nvPr/>
          </p:nvSpPr>
          <p:spPr>
            <a:xfrm>
              <a:off x="3232965" y="2750893"/>
              <a:ext cx="3299082" cy="5018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2024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年网站总询盘为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25000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，同比去年提升</a:t>
              </a: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21.3%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小语种询盘提升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2600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条，是年度的亮点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0" name="组合 139">
            <a:extLst>
              <a:ext uri="{FF2B5EF4-FFF2-40B4-BE49-F238E27FC236}">
                <a16:creationId xmlns:a16="http://schemas.microsoft.com/office/drawing/2014/main" id="{A9F05C39-2B92-4FC3-BAC4-FD503390A631}"/>
              </a:ext>
            </a:extLst>
          </p:cNvPr>
          <p:cNvGrpSpPr/>
          <p:nvPr/>
        </p:nvGrpSpPr>
        <p:grpSpPr>
          <a:xfrm>
            <a:off x="8303787" y="2752073"/>
            <a:ext cx="3791627" cy="790601"/>
            <a:chOff x="3234714" y="2412339"/>
            <a:chExt cx="3299082" cy="790601"/>
          </a:xfrm>
        </p:grpSpPr>
        <p:sp>
          <p:nvSpPr>
            <p:cNvPr id="141" name="文本框 140">
              <a:extLst>
                <a:ext uri="{FF2B5EF4-FFF2-40B4-BE49-F238E27FC236}">
                  <a16:creationId xmlns:a16="http://schemas.microsoft.com/office/drawing/2014/main" id="{66314A83-CFCA-4A09-9559-9BEE5526D507}"/>
                </a:ext>
              </a:extLst>
            </p:cNvPr>
            <p:cNvSpPr txBox="1"/>
            <p:nvPr/>
          </p:nvSpPr>
          <p:spPr>
            <a:xfrm>
              <a:off x="3671288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K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级企业</a:t>
              </a:r>
            </a:p>
          </p:txBody>
        </p:sp>
        <p:sp>
          <p:nvSpPr>
            <p:cNvPr id="142" name="文本框 141">
              <a:extLst>
                <a:ext uri="{FF2B5EF4-FFF2-40B4-BE49-F238E27FC236}">
                  <a16:creationId xmlns:a16="http://schemas.microsoft.com/office/drawing/2014/main" id="{B52E3D6C-4AE5-4F52-B86C-9BBAEC6BB3E7}"/>
                </a:ext>
              </a:extLst>
            </p:cNvPr>
            <p:cNvSpPr txBox="1"/>
            <p:nvPr/>
          </p:nvSpPr>
          <p:spPr>
            <a:xfrm>
              <a:off x="3234714" y="2750893"/>
              <a:ext cx="3299082" cy="4520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级企业的询盘提升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32%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（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727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→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959(8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月起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)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）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 algn="ctr"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Q3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季度，有明显的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K+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询盘提升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143" name="图表 142">
            <a:extLst>
              <a:ext uri="{FF2B5EF4-FFF2-40B4-BE49-F238E27FC236}">
                <a16:creationId xmlns:a16="http://schemas.microsoft.com/office/drawing/2014/main" id="{35AC52D0-46E8-4E0A-9D02-3014140B1C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975948"/>
              </p:ext>
            </p:extLst>
          </p:nvPr>
        </p:nvGraphicFramePr>
        <p:xfrm>
          <a:off x="8389864" y="3787235"/>
          <a:ext cx="3316942" cy="262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4" name="文本框 143">
            <a:extLst>
              <a:ext uri="{FF2B5EF4-FFF2-40B4-BE49-F238E27FC236}">
                <a16:creationId xmlns:a16="http://schemas.microsoft.com/office/drawing/2014/main" id="{4D059A31-7983-4033-9DD5-C39798412B1D}"/>
              </a:ext>
            </a:extLst>
          </p:cNvPr>
          <p:cNvSpPr txBox="1"/>
          <p:nvPr/>
        </p:nvSpPr>
        <p:spPr>
          <a:xfrm>
            <a:off x="11087547" y="4248407"/>
            <a:ext cx="483974" cy="29136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1200" dirty="0">
                <a:solidFill>
                  <a:srgbClr val="ED7D31"/>
                </a:solidFill>
                <a:cs typeface="+mn-ea"/>
                <a:sym typeface="+mn-lt"/>
              </a:rPr>
              <a:t>K</a:t>
            </a:r>
            <a:r>
              <a:rPr lang="zh-CN" altLang="en-US" sz="1200" dirty="0">
                <a:solidFill>
                  <a:srgbClr val="ED7D31"/>
                </a:solidFill>
                <a:cs typeface="+mn-ea"/>
                <a:sym typeface="+mn-lt"/>
              </a:rPr>
              <a:t>级</a:t>
            </a:r>
            <a:endParaRPr lang="en-US" altLang="zh-CN" sz="1200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grpSp>
        <p:nvGrpSpPr>
          <p:cNvPr id="145" name="组合 144">
            <a:extLst>
              <a:ext uri="{FF2B5EF4-FFF2-40B4-BE49-F238E27FC236}">
                <a16:creationId xmlns:a16="http://schemas.microsoft.com/office/drawing/2014/main" id="{5040D811-2440-4F17-B603-B9FD1840BC8F}"/>
              </a:ext>
            </a:extLst>
          </p:cNvPr>
          <p:cNvGrpSpPr/>
          <p:nvPr/>
        </p:nvGrpSpPr>
        <p:grpSpPr>
          <a:xfrm>
            <a:off x="1537860" y="1528752"/>
            <a:ext cx="1164515" cy="1171482"/>
            <a:chOff x="2077903" y="1666875"/>
            <a:chExt cx="2862421" cy="2879546"/>
          </a:xfrm>
        </p:grpSpPr>
        <p:grpSp>
          <p:nvGrpSpPr>
            <p:cNvPr id="146" name="iṣľïḓe">
              <a:extLst>
                <a:ext uri="{FF2B5EF4-FFF2-40B4-BE49-F238E27FC236}">
                  <a16:creationId xmlns:a16="http://schemas.microsoft.com/office/drawing/2014/main" id="{B3747EFE-D70E-4B97-B315-7B66237D9ACB}"/>
                </a:ext>
              </a:extLst>
            </p:cNvPr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161" name="ïŝľïḑê">
                <a:extLst>
                  <a:ext uri="{FF2B5EF4-FFF2-40B4-BE49-F238E27FC236}">
                    <a16:creationId xmlns:a16="http://schemas.microsoft.com/office/drawing/2014/main" id="{AFEFC718-A89A-4341-AD3F-B5518FE6D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2" name="íślíḓe">
                <a:extLst>
                  <a:ext uri="{FF2B5EF4-FFF2-40B4-BE49-F238E27FC236}">
                    <a16:creationId xmlns:a16="http://schemas.microsoft.com/office/drawing/2014/main" id="{4CA82381-C529-4E49-AD82-48E21F1E8C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3" name="ï$ḷíďê">
                <a:extLst>
                  <a:ext uri="{FF2B5EF4-FFF2-40B4-BE49-F238E27FC236}">
                    <a16:creationId xmlns:a16="http://schemas.microsoft.com/office/drawing/2014/main" id="{D79D66FC-9080-4BAA-9DF3-085B447FA3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4" name="ïşlïḋé">
                <a:extLst>
                  <a:ext uri="{FF2B5EF4-FFF2-40B4-BE49-F238E27FC236}">
                    <a16:creationId xmlns:a16="http://schemas.microsoft.com/office/drawing/2014/main" id="{9ED09CF7-970E-4476-8612-B3A991F61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5" name="iṡḷiďê">
                <a:extLst>
                  <a:ext uri="{FF2B5EF4-FFF2-40B4-BE49-F238E27FC236}">
                    <a16:creationId xmlns:a16="http://schemas.microsoft.com/office/drawing/2014/main" id="{4B525BEC-22A9-4BE4-B443-7C8A064FC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6" name="ïslïďê">
                <a:extLst>
                  <a:ext uri="{FF2B5EF4-FFF2-40B4-BE49-F238E27FC236}">
                    <a16:creationId xmlns:a16="http://schemas.microsoft.com/office/drawing/2014/main" id="{C413CF63-1788-4DB4-8CF7-0AF5A0253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7" name="ïṡḻíḋe">
                <a:extLst>
                  <a:ext uri="{FF2B5EF4-FFF2-40B4-BE49-F238E27FC236}">
                    <a16:creationId xmlns:a16="http://schemas.microsoft.com/office/drawing/2014/main" id="{16A46628-C22F-4941-AA36-5572CF97E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8" name="iṣḷîďê">
                <a:extLst>
                  <a:ext uri="{FF2B5EF4-FFF2-40B4-BE49-F238E27FC236}">
                    <a16:creationId xmlns:a16="http://schemas.microsoft.com/office/drawing/2014/main" id="{F6E27D55-3B1B-4B61-9D0B-1F9876DD9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69" name="íS1íḋe">
                <a:extLst>
                  <a:ext uri="{FF2B5EF4-FFF2-40B4-BE49-F238E27FC236}">
                    <a16:creationId xmlns:a16="http://schemas.microsoft.com/office/drawing/2014/main" id="{CE57A27B-6507-47D1-A4D4-A525EDE5A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0" name="ïšľïḓe">
                <a:extLst>
                  <a:ext uri="{FF2B5EF4-FFF2-40B4-BE49-F238E27FC236}">
                    <a16:creationId xmlns:a16="http://schemas.microsoft.com/office/drawing/2014/main" id="{E85457A9-00FF-45B8-BAA9-ADE47BD78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1" name="ïśľíḍé">
                <a:extLst>
                  <a:ext uri="{FF2B5EF4-FFF2-40B4-BE49-F238E27FC236}">
                    <a16:creationId xmlns:a16="http://schemas.microsoft.com/office/drawing/2014/main" id="{24710E08-3043-458C-B670-31841AF31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380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2" name="ïSlïḍé">
                <a:extLst>
                  <a:ext uri="{FF2B5EF4-FFF2-40B4-BE49-F238E27FC236}">
                    <a16:creationId xmlns:a16="http://schemas.microsoft.com/office/drawing/2014/main" id="{81E556B4-ED3A-4CAB-91BD-0753F3496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3" name="iṩḷiḓé">
                <a:extLst>
                  <a:ext uri="{FF2B5EF4-FFF2-40B4-BE49-F238E27FC236}">
                    <a16:creationId xmlns:a16="http://schemas.microsoft.com/office/drawing/2014/main" id="{DC0094C6-D6CF-4273-80B3-0FAAF7A3C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4" name="ïṩľiḓê">
                <a:extLst>
                  <a:ext uri="{FF2B5EF4-FFF2-40B4-BE49-F238E27FC236}">
                    <a16:creationId xmlns:a16="http://schemas.microsoft.com/office/drawing/2014/main" id="{6433DC82-3A79-445D-98F8-CB612B6EC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5" name="ïṣḻïde">
                <a:extLst>
                  <a:ext uri="{FF2B5EF4-FFF2-40B4-BE49-F238E27FC236}">
                    <a16:creationId xmlns:a16="http://schemas.microsoft.com/office/drawing/2014/main" id="{B21AE804-82C8-452E-BFAD-BB4673113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6" name="íşļîḍe">
                <a:extLst>
                  <a:ext uri="{FF2B5EF4-FFF2-40B4-BE49-F238E27FC236}">
                    <a16:creationId xmlns:a16="http://schemas.microsoft.com/office/drawing/2014/main" id="{C046DCB5-BAA9-453C-B45A-C550DF140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7" name="îšliḓê">
                <a:extLst>
                  <a:ext uri="{FF2B5EF4-FFF2-40B4-BE49-F238E27FC236}">
                    <a16:creationId xmlns:a16="http://schemas.microsoft.com/office/drawing/2014/main" id="{5DEE01C3-AED7-428D-A587-C6C9D4695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8" name="îśļíḋê">
                <a:extLst>
                  <a:ext uri="{FF2B5EF4-FFF2-40B4-BE49-F238E27FC236}">
                    <a16:creationId xmlns:a16="http://schemas.microsoft.com/office/drawing/2014/main" id="{96AC215D-9B1E-4F37-BB1D-A41F662F3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79" name="îṥ1ïdè">
                <a:extLst>
                  <a:ext uri="{FF2B5EF4-FFF2-40B4-BE49-F238E27FC236}">
                    <a16:creationId xmlns:a16="http://schemas.microsoft.com/office/drawing/2014/main" id="{E70CCBD2-33FB-4F90-A5ED-2C8CA8289B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80" name="îşļíḍê">
                <a:extLst>
                  <a:ext uri="{FF2B5EF4-FFF2-40B4-BE49-F238E27FC236}">
                    <a16:creationId xmlns:a16="http://schemas.microsoft.com/office/drawing/2014/main" id="{471A8B62-3895-449F-ADB3-14F799D796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47" name="ïslïďé">
              <a:extLst>
                <a:ext uri="{FF2B5EF4-FFF2-40B4-BE49-F238E27FC236}">
                  <a16:creationId xmlns:a16="http://schemas.microsoft.com/office/drawing/2014/main" id="{373EB978-3F07-4945-8081-CADDB996DC4C}"/>
                </a:ext>
              </a:extLst>
            </p:cNvPr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151" name="Straight Connector 24">
                <a:extLst>
                  <a:ext uri="{FF2B5EF4-FFF2-40B4-BE49-F238E27FC236}">
                    <a16:creationId xmlns:a16="http://schemas.microsoft.com/office/drawing/2014/main" id="{56A6CD1B-5303-4E8C-B723-30BACB2DF956}"/>
                  </a:ext>
                </a:extLst>
              </p:cNvPr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25">
                <a:extLst>
                  <a:ext uri="{FF2B5EF4-FFF2-40B4-BE49-F238E27FC236}">
                    <a16:creationId xmlns:a16="http://schemas.microsoft.com/office/drawing/2014/main" id="{B053166E-3F88-401F-9E36-849C6D4C53D2}"/>
                  </a:ext>
                </a:extLst>
              </p:cNvPr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26">
                <a:extLst>
                  <a:ext uri="{FF2B5EF4-FFF2-40B4-BE49-F238E27FC236}">
                    <a16:creationId xmlns:a16="http://schemas.microsoft.com/office/drawing/2014/main" id="{07E5DBD5-421A-4413-A0F3-73DD22F7C00E}"/>
                  </a:ext>
                </a:extLst>
              </p:cNvPr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27">
                <a:extLst>
                  <a:ext uri="{FF2B5EF4-FFF2-40B4-BE49-F238E27FC236}">
                    <a16:creationId xmlns:a16="http://schemas.microsoft.com/office/drawing/2014/main" id="{B009C05F-B606-4FE4-987D-73621C2A3031}"/>
                  </a:ext>
                </a:extLst>
              </p:cNvPr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28">
                <a:extLst>
                  <a:ext uri="{FF2B5EF4-FFF2-40B4-BE49-F238E27FC236}">
                    <a16:creationId xmlns:a16="http://schemas.microsoft.com/office/drawing/2014/main" id="{C8A63AD9-65EF-4F78-B032-3DE4005716F0}"/>
                  </a:ext>
                </a:extLst>
              </p:cNvPr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29">
                <a:extLst>
                  <a:ext uri="{FF2B5EF4-FFF2-40B4-BE49-F238E27FC236}">
                    <a16:creationId xmlns:a16="http://schemas.microsoft.com/office/drawing/2014/main" id="{36AB90CB-A6D0-4CFE-8852-D33CBECF818A}"/>
                  </a:ext>
                </a:extLst>
              </p:cNvPr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30">
                <a:extLst>
                  <a:ext uri="{FF2B5EF4-FFF2-40B4-BE49-F238E27FC236}">
                    <a16:creationId xmlns:a16="http://schemas.microsoft.com/office/drawing/2014/main" id="{4C46425C-58CC-4B7D-B9CB-17512304D3C9}"/>
                  </a:ext>
                </a:extLst>
              </p:cNvPr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31">
                <a:extLst>
                  <a:ext uri="{FF2B5EF4-FFF2-40B4-BE49-F238E27FC236}">
                    <a16:creationId xmlns:a16="http://schemas.microsoft.com/office/drawing/2014/main" id="{698F19F0-5A45-491A-B651-A551E6C79687}"/>
                  </a:ext>
                </a:extLst>
              </p:cNvPr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32">
                <a:extLst>
                  <a:ext uri="{FF2B5EF4-FFF2-40B4-BE49-F238E27FC236}">
                    <a16:creationId xmlns:a16="http://schemas.microsoft.com/office/drawing/2014/main" id="{F9AAED1C-B4A9-4C6E-9D2E-D4535841B9F1}"/>
                  </a:ext>
                </a:extLst>
              </p:cNvPr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33">
                <a:extLst>
                  <a:ext uri="{FF2B5EF4-FFF2-40B4-BE49-F238E27FC236}">
                    <a16:creationId xmlns:a16="http://schemas.microsoft.com/office/drawing/2014/main" id="{3BDEBAC3-D5D9-4F65-A30C-62D9907E4188}"/>
                  </a:ext>
                </a:extLst>
              </p:cNvPr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8" name="ïṡ1îḑê">
              <a:extLst>
                <a:ext uri="{FF2B5EF4-FFF2-40B4-BE49-F238E27FC236}">
                  <a16:creationId xmlns:a16="http://schemas.microsoft.com/office/drawing/2014/main" id="{2FC7A8B8-E94C-4542-90B8-7BB693866C39}"/>
                </a:ext>
              </a:extLst>
            </p:cNvPr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49" name="íšḷîḍè">
              <a:extLst>
                <a:ext uri="{FF2B5EF4-FFF2-40B4-BE49-F238E27FC236}">
                  <a16:creationId xmlns:a16="http://schemas.microsoft.com/office/drawing/2014/main" id="{1EAFB018-0F7B-48FB-A62A-0B40307DE884}"/>
                </a:ext>
              </a:extLst>
            </p:cNvPr>
            <p:cNvSpPr txBox="1">
              <a:spLocks/>
            </p:cNvSpPr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14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31%</a:t>
              </a:r>
            </a:p>
          </p:txBody>
        </p:sp>
        <p:sp>
          <p:nvSpPr>
            <p:cNvPr id="150" name="iṩḻídè">
              <a:extLst>
                <a:ext uri="{FF2B5EF4-FFF2-40B4-BE49-F238E27FC236}">
                  <a16:creationId xmlns:a16="http://schemas.microsoft.com/office/drawing/2014/main" id="{B74FFE8A-DACA-443D-A73C-79B4DDD1E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877" y="2524062"/>
              <a:ext cx="573884" cy="5738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81" name="组合 180">
            <a:extLst>
              <a:ext uri="{FF2B5EF4-FFF2-40B4-BE49-F238E27FC236}">
                <a16:creationId xmlns:a16="http://schemas.microsoft.com/office/drawing/2014/main" id="{3C5A62E2-DE34-493E-8A71-07B57FC47EC0}"/>
              </a:ext>
            </a:extLst>
          </p:cNvPr>
          <p:cNvGrpSpPr/>
          <p:nvPr/>
        </p:nvGrpSpPr>
        <p:grpSpPr>
          <a:xfrm>
            <a:off x="5393265" y="1626862"/>
            <a:ext cx="1164515" cy="1171482"/>
            <a:chOff x="2077903" y="1666875"/>
            <a:chExt cx="2862421" cy="2879546"/>
          </a:xfrm>
        </p:grpSpPr>
        <p:grpSp>
          <p:nvGrpSpPr>
            <p:cNvPr id="182" name="iṣľïḓe">
              <a:extLst>
                <a:ext uri="{FF2B5EF4-FFF2-40B4-BE49-F238E27FC236}">
                  <a16:creationId xmlns:a16="http://schemas.microsoft.com/office/drawing/2014/main" id="{0C8922E0-F300-45BD-839B-27FD4A6FA6AE}"/>
                </a:ext>
              </a:extLst>
            </p:cNvPr>
            <p:cNvGrpSpPr/>
            <p:nvPr/>
          </p:nvGrpSpPr>
          <p:grpSpPr>
            <a:xfrm>
              <a:off x="2323479" y="1926172"/>
              <a:ext cx="2328749" cy="2393983"/>
              <a:chOff x="1833521" y="2498961"/>
              <a:chExt cx="2768919" cy="2846478"/>
            </a:xfrm>
          </p:grpSpPr>
          <p:sp>
            <p:nvSpPr>
              <p:cNvPr id="197" name="ïŝľïḑê">
                <a:extLst>
                  <a:ext uri="{FF2B5EF4-FFF2-40B4-BE49-F238E27FC236}">
                    <a16:creationId xmlns:a16="http://schemas.microsoft.com/office/drawing/2014/main" id="{1D9913E1-840B-4749-B228-C67802C6D1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98" name="íślíḓe">
                <a:extLst>
                  <a:ext uri="{FF2B5EF4-FFF2-40B4-BE49-F238E27FC236}">
                    <a16:creationId xmlns:a16="http://schemas.microsoft.com/office/drawing/2014/main" id="{A45B56D2-C4CD-4A41-8A38-69A9B2094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highlight>
                    <a:srgbClr val="0000FF"/>
                  </a:highlight>
                  <a:cs typeface="+mn-ea"/>
                  <a:sym typeface="+mn-lt"/>
                </a:endParaRPr>
              </a:p>
            </p:txBody>
          </p:sp>
          <p:sp>
            <p:nvSpPr>
              <p:cNvPr id="199" name="ï$ḷíďê">
                <a:extLst>
                  <a:ext uri="{FF2B5EF4-FFF2-40B4-BE49-F238E27FC236}">
                    <a16:creationId xmlns:a16="http://schemas.microsoft.com/office/drawing/2014/main" id="{987919E2-0491-4B49-AC21-CC47E5D46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highlight>
                    <a:srgbClr val="0000FF"/>
                  </a:highlight>
                  <a:cs typeface="+mn-ea"/>
                  <a:sym typeface="+mn-lt"/>
                </a:endParaRPr>
              </a:p>
            </p:txBody>
          </p:sp>
          <p:sp>
            <p:nvSpPr>
              <p:cNvPr id="201" name="iṡḷiďê">
                <a:extLst>
                  <a:ext uri="{FF2B5EF4-FFF2-40B4-BE49-F238E27FC236}">
                    <a16:creationId xmlns:a16="http://schemas.microsoft.com/office/drawing/2014/main" id="{2CEF84B7-8051-45C8-B12E-74811C4E6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2" name="ïslïďê">
                <a:extLst>
                  <a:ext uri="{FF2B5EF4-FFF2-40B4-BE49-F238E27FC236}">
                    <a16:creationId xmlns:a16="http://schemas.microsoft.com/office/drawing/2014/main" id="{D56E4A88-2CB6-48C8-9459-F2D0D4F30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highlight>
                    <a:srgbClr val="0000FF"/>
                  </a:highlight>
                  <a:cs typeface="+mn-ea"/>
                  <a:sym typeface="+mn-lt"/>
                </a:endParaRPr>
              </a:p>
            </p:txBody>
          </p:sp>
          <p:sp>
            <p:nvSpPr>
              <p:cNvPr id="203" name="ïṡḻíḋe">
                <a:extLst>
                  <a:ext uri="{FF2B5EF4-FFF2-40B4-BE49-F238E27FC236}">
                    <a16:creationId xmlns:a16="http://schemas.microsoft.com/office/drawing/2014/main" id="{150AC97A-67F6-4DE5-A7FC-12A95C1CD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6" name="ïšľïḓe">
                <a:extLst>
                  <a:ext uri="{FF2B5EF4-FFF2-40B4-BE49-F238E27FC236}">
                    <a16:creationId xmlns:a16="http://schemas.microsoft.com/office/drawing/2014/main" id="{4C62672E-D780-43BF-9430-C234F162E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8" name="ïSlïḍé">
                <a:extLst>
                  <a:ext uri="{FF2B5EF4-FFF2-40B4-BE49-F238E27FC236}">
                    <a16:creationId xmlns:a16="http://schemas.microsoft.com/office/drawing/2014/main" id="{5ED9A731-95AC-4920-B6E6-1231E69CC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09" name="iṩḷiḓé">
                <a:extLst>
                  <a:ext uri="{FF2B5EF4-FFF2-40B4-BE49-F238E27FC236}">
                    <a16:creationId xmlns:a16="http://schemas.microsoft.com/office/drawing/2014/main" id="{BFAE0D1D-93FA-4709-B975-981315472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0" name="ïṩľiḓê">
                <a:extLst>
                  <a:ext uri="{FF2B5EF4-FFF2-40B4-BE49-F238E27FC236}">
                    <a16:creationId xmlns:a16="http://schemas.microsoft.com/office/drawing/2014/main" id="{CD227878-5516-43B6-8182-D21203B9F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1" name="ïṣḻïde">
                <a:extLst>
                  <a:ext uri="{FF2B5EF4-FFF2-40B4-BE49-F238E27FC236}">
                    <a16:creationId xmlns:a16="http://schemas.microsoft.com/office/drawing/2014/main" id="{5C24B852-8F6F-4A88-A0D3-A74C27373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2" name="íşļîḍe">
                <a:extLst>
                  <a:ext uri="{FF2B5EF4-FFF2-40B4-BE49-F238E27FC236}">
                    <a16:creationId xmlns:a16="http://schemas.microsoft.com/office/drawing/2014/main" id="{9C272EC3-E3A1-4731-B600-2797D4EFA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3" name="îšliḓê">
                <a:extLst>
                  <a:ext uri="{FF2B5EF4-FFF2-40B4-BE49-F238E27FC236}">
                    <a16:creationId xmlns:a16="http://schemas.microsoft.com/office/drawing/2014/main" id="{E17519E5-687F-4431-823D-A40E8A25B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4" name="îśļíḋê">
                <a:extLst>
                  <a:ext uri="{FF2B5EF4-FFF2-40B4-BE49-F238E27FC236}">
                    <a16:creationId xmlns:a16="http://schemas.microsoft.com/office/drawing/2014/main" id="{31E7EB24-621C-4AC8-8D4C-B8365FA49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5" name="îṥ1ïdè">
                <a:extLst>
                  <a:ext uri="{FF2B5EF4-FFF2-40B4-BE49-F238E27FC236}">
                    <a16:creationId xmlns:a16="http://schemas.microsoft.com/office/drawing/2014/main" id="{AB256F79-D1F2-4132-A97D-1292E3CD5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6" name="îşļíḍê">
                <a:extLst>
                  <a:ext uri="{FF2B5EF4-FFF2-40B4-BE49-F238E27FC236}">
                    <a16:creationId xmlns:a16="http://schemas.microsoft.com/office/drawing/2014/main" id="{93F19319-BDA5-46B3-8963-69197CD7D1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83" name="ïslïďé">
              <a:extLst>
                <a:ext uri="{FF2B5EF4-FFF2-40B4-BE49-F238E27FC236}">
                  <a16:creationId xmlns:a16="http://schemas.microsoft.com/office/drawing/2014/main" id="{8C6A0AB4-4F95-41DC-83AF-1607C6FA65C8}"/>
                </a:ext>
              </a:extLst>
            </p:cNvPr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187" name="Straight Connector 24">
                <a:extLst>
                  <a:ext uri="{FF2B5EF4-FFF2-40B4-BE49-F238E27FC236}">
                    <a16:creationId xmlns:a16="http://schemas.microsoft.com/office/drawing/2014/main" id="{818FB203-7C41-4B6B-A280-ABFE82AAAE96}"/>
                  </a:ext>
                </a:extLst>
              </p:cNvPr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25">
                <a:extLst>
                  <a:ext uri="{FF2B5EF4-FFF2-40B4-BE49-F238E27FC236}">
                    <a16:creationId xmlns:a16="http://schemas.microsoft.com/office/drawing/2014/main" id="{8A849E74-7D6A-4D9B-9ABD-D4ECE5132210}"/>
                  </a:ext>
                </a:extLst>
              </p:cNvPr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26">
                <a:extLst>
                  <a:ext uri="{FF2B5EF4-FFF2-40B4-BE49-F238E27FC236}">
                    <a16:creationId xmlns:a16="http://schemas.microsoft.com/office/drawing/2014/main" id="{2C37CCCE-3547-4950-9CD6-8B45334F539B}"/>
                  </a:ext>
                </a:extLst>
              </p:cNvPr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27">
                <a:extLst>
                  <a:ext uri="{FF2B5EF4-FFF2-40B4-BE49-F238E27FC236}">
                    <a16:creationId xmlns:a16="http://schemas.microsoft.com/office/drawing/2014/main" id="{8E151ED0-2C61-4DAF-90C5-9742C8F715D2}"/>
                  </a:ext>
                </a:extLst>
              </p:cNvPr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28">
                <a:extLst>
                  <a:ext uri="{FF2B5EF4-FFF2-40B4-BE49-F238E27FC236}">
                    <a16:creationId xmlns:a16="http://schemas.microsoft.com/office/drawing/2014/main" id="{EA699910-59DC-40D0-BDF6-71FF6FD2F33F}"/>
                  </a:ext>
                </a:extLst>
              </p:cNvPr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29">
                <a:extLst>
                  <a:ext uri="{FF2B5EF4-FFF2-40B4-BE49-F238E27FC236}">
                    <a16:creationId xmlns:a16="http://schemas.microsoft.com/office/drawing/2014/main" id="{7FB9C485-976C-4B19-B764-8B3408B65AF9}"/>
                  </a:ext>
                </a:extLst>
              </p:cNvPr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30">
                <a:extLst>
                  <a:ext uri="{FF2B5EF4-FFF2-40B4-BE49-F238E27FC236}">
                    <a16:creationId xmlns:a16="http://schemas.microsoft.com/office/drawing/2014/main" id="{E636D1DC-B0AF-40BF-81A7-9C60E763235B}"/>
                  </a:ext>
                </a:extLst>
              </p:cNvPr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31">
                <a:extLst>
                  <a:ext uri="{FF2B5EF4-FFF2-40B4-BE49-F238E27FC236}">
                    <a16:creationId xmlns:a16="http://schemas.microsoft.com/office/drawing/2014/main" id="{CD0850FA-C6BB-4C4F-AB18-6E6E40D9246B}"/>
                  </a:ext>
                </a:extLst>
              </p:cNvPr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32">
                <a:extLst>
                  <a:ext uri="{FF2B5EF4-FFF2-40B4-BE49-F238E27FC236}">
                    <a16:creationId xmlns:a16="http://schemas.microsoft.com/office/drawing/2014/main" id="{95884B5A-CF5D-40A0-B90B-AF409219E979}"/>
                  </a:ext>
                </a:extLst>
              </p:cNvPr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33">
                <a:extLst>
                  <a:ext uri="{FF2B5EF4-FFF2-40B4-BE49-F238E27FC236}">
                    <a16:creationId xmlns:a16="http://schemas.microsoft.com/office/drawing/2014/main" id="{7585802C-D3D9-4713-AA8A-67CEAFA42DCA}"/>
                  </a:ext>
                </a:extLst>
              </p:cNvPr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4" name="ïṡ1îḑê">
              <a:extLst>
                <a:ext uri="{FF2B5EF4-FFF2-40B4-BE49-F238E27FC236}">
                  <a16:creationId xmlns:a16="http://schemas.microsoft.com/office/drawing/2014/main" id="{187F7698-227B-461A-83D8-BFBA2E6E7358}"/>
                </a:ext>
              </a:extLst>
            </p:cNvPr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5" name="íšḷîḍè">
              <a:extLst>
                <a:ext uri="{FF2B5EF4-FFF2-40B4-BE49-F238E27FC236}">
                  <a16:creationId xmlns:a16="http://schemas.microsoft.com/office/drawing/2014/main" id="{B75860FD-E787-4A3F-BE58-E905EF1AE0D0}"/>
                </a:ext>
              </a:extLst>
            </p:cNvPr>
            <p:cNvSpPr txBox="1">
              <a:spLocks/>
            </p:cNvSpPr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14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21.3%</a:t>
              </a:r>
            </a:p>
          </p:txBody>
        </p:sp>
        <p:sp>
          <p:nvSpPr>
            <p:cNvPr id="186" name="iṩḻídè">
              <a:extLst>
                <a:ext uri="{FF2B5EF4-FFF2-40B4-BE49-F238E27FC236}">
                  <a16:creationId xmlns:a16="http://schemas.microsoft.com/office/drawing/2014/main" id="{09BD5820-3082-458E-8B61-2EBF76642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877" y="2524062"/>
              <a:ext cx="573884" cy="5738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highlight>
                  <a:srgbClr val="0000FF"/>
                </a:highlight>
                <a:cs typeface="+mn-ea"/>
                <a:sym typeface="+mn-lt"/>
              </a:endParaRPr>
            </a:p>
          </p:txBody>
        </p:sp>
      </p:grpSp>
      <p:grpSp>
        <p:nvGrpSpPr>
          <p:cNvPr id="218" name="组合 217">
            <a:extLst>
              <a:ext uri="{FF2B5EF4-FFF2-40B4-BE49-F238E27FC236}">
                <a16:creationId xmlns:a16="http://schemas.microsoft.com/office/drawing/2014/main" id="{6A251D40-C33D-4898-B5E7-7C88F799781E}"/>
              </a:ext>
            </a:extLst>
          </p:cNvPr>
          <p:cNvGrpSpPr/>
          <p:nvPr/>
        </p:nvGrpSpPr>
        <p:grpSpPr>
          <a:xfrm>
            <a:off x="9471807" y="1626862"/>
            <a:ext cx="1164515" cy="1171482"/>
            <a:chOff x="2077903" y="1666875"/>
            <a:chExt cx="2862421" cy="2879546"/>
          </a:xfrm>
        </p:grpSpPr>
        <p:grpSp>
          <p:nvGrpSpPr>
            <p:cNvPr id="219" name="iṣľïḓe">
              <a:extLst>
                <a:ext uri="{FF2B5EF4-FFF2-40B4-BE49-F238E27FC236}">
                  <a16:creationId xmlns:a16="http://schemas.microsoft.com/office/drawing/2014/main" id="{23B95F4F-9521-4997-95EB-8C84034DC243}"/>
                </a:ext>
              </a:extLst>
            </p:cNvPr>
            <p:cNvGrpSpPr/>
            <p:nvPr/>
          </p:nvGrpSpPr>
          <p:grpSpPr>
            <a:xfrm>
              <a:off x="2323479" y="1926172"/>
              <a:ext cx="1881265" cy="2393983"/>
              <a:chOff x="1833521" y="2498961"/>
              <a:chExt cx="2236853" cy="2846478"/>
            </a:xfrm>
          </p:grpSpPr>
          <p:sp>
            <p:nvSpPr>
              <p:cNvPr id="237" name="iṡḷiďê">
                <a:extLst>
                  <a:ext uri="{FF2B5EF4-FFF2-40B4-BE49-F238E27FC236}">
                    <a16:creationId xmlns:a16="http://schemas.microsoft.com/office/drawing/2014/main" id="{0DA2197E-CED8-4169-B3A4-2B34EE91C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9" name="ïṡḻíḋe">
                <a:extLst>
                  <a:ext uri="{FF2B5EF4-FFF2-40B4-BE49-F238E27FC236}">
                    <a16:creationId xmlns:a16="http://schemas.microsoft.com/office/drawing/2014/main" id="{A3E95F97-D805-4B5D-96DD-F7AFB0382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0" name="ïšľïḓe">
                <a:extLst>
                  <a:ext uri="{FF2B5EF4-FFF2-40B4-BE49-F238E27FC236}">
                    <a16:creationId xmlns:a16="http://schemas.microsoft.com/office/drawing/2014/main" id="{7FBCD56A-038A-40F0-A2AF-A6522A0AE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1" name="ïSlïḍé">
                <a:extLst>
                  <a:ext uri="{FF2B5EF4-FFF2-40B4-BE49-F238E27FC236}">
                    <a16:creationId xmlns:a16="http://schemas.microsoft.com/office/drawing/2014/main" id="{375E1D2B-B054-4CBD-9B70-987BE87E9F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2" name="iṩḷiḓé">
                <a:extLst>
                  <a:ext uri="{FF2B5EF4-FFF2-40B4-BE49-F238E27FC236}">
                    <a16:creationId xmlns:a16="http://schemas.microsoft.com/office/drawing/2014/main" id="{8F195842-F101-48CC-AA62-695AE57B3C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3" name="ïṩľiḓê">
                <a:extLst>
                  <a:ext uri="{FF2B5EF4-FFF2-40B4-BE49-F238E27FC236}">
                    <a16:creationId xmlns:a16="http://schemas.microsoft.com/office/drawing/2014/main" id="{4EBCDEA8-AA04-496C-B951-B4C4A0794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4" name="ïṣḻïde">
                <a:extLst>
                  <a:ext uri="{FF2B5EF4-FFF2-40B4-BE49-F238E27FC236}">
                    <a16:creationId xmlns:a16="http://schemas.microsoft.com/office/drawing/2014/main" id="{8FF5C671-C4CC-43ED-B18A-3F1A540F8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5" name="íşļîḍe">
                <a:extLst>
                  <a:ext uri="{FF2B5EF4-FFF2-40B4-BE49-F238E27FC236}">
                    <a16:creationId xmlns:a16="http://schemas.microsoft.com/office/drawing/2014/main" id="{C827D39E-4B56-4CF8-A241-11F346821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6" name="îšliḓê">
                <a:extLst>
                  <a:ext uri="{FF2B5EF4-FFF2-40B4-BE49-F238E27FC236}">
                    <a16:creationId xmlns:a16="http://schemas.microsoft.com/office/drawing/2014/main" id="{0F7F1238-6FC9-4CDC-8CBA-6592E406D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7" name="îśļíḋê">
                <a:extLst>
                  <a:ext uri="{FF2B5EF4-FFF2-40B4-BE49-F238E27FC236}">
                    <a16:creationId xmlns:a16="http://schemas.microsoft.com/office/drawing/2014/main" id="{C4B68A42-2123-4747-A3EA-8403FED8E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8" name="îṥ1ïdè">
                <a:extLst>
                  <a:ext uri="{FF2B5EF4-FFF2-40B4-BE49-F238E27FC236}">
                    <a16:creationId xmlns:a16="http://schemas.microsoft.com/office/drawing/2014/main" id="{4F4749FD-A34E-4BBD-8F61-605BE90E2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9" name="îşļíḍê">
                <a:extLst>
                  <a:ext uri="{FF2B5EF4-FFF2-40B4-BE49-F238E27FC236}">
                    <a16:creationId xmlns:a16="http://schemas.microsoft.com/office/drawing/2014/main" id="{4EB7A172-DA6D-45FA-9F30-902C4FBA7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220" name="ïslïďé">
              <a:extLst>
                <a:ext uri="{FF2B5EF4-FFF2-40B4-BE49-F238E27FC236}">
                  <a16:creationId xmlns:a16="http://schemas.microsoft.com/office/drawing/2014/main" id="{D246C521-7548-40CC-BD55-B1665EE06EB6}"/>
                </a:ext>
              </a:extLst>
            </p:cNvPr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224" name="Straight Connector 24">
                <a:extLst>
                  <a:ext uri="{FF2B5EF4-FFF2-40B4-BE49-F238E27FC236}">
                    <a16:creationId xmlns:a16="http://schemas.microsoft.com/office/drawing/2014/main" id="{88BCEB7A-D5E6-40AC-832F-60B191802E15}"/>
                  </a:ext>
                </a:extLst>
              </p:cNvPr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5">
                <a:extLst>
                  <a:ext uri="{FF2B5EF4-FFF2-40B4-BE49-F238E27FC236}">
                    <a16:creationId xmlns:a16="http://schemas.microsoft.com/office/drawing/2014/main" id="{866A4E83-1556-4412-B1FE-A132548AA1C5}"/>
                  </a:ext>
                </a:extLst>
              </p:cNvPr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6">
                <a:extLst>
                  <a:ext uri="{FF2B5EF4-FFF2-40B4-BE49-F238E27FC236}">
                    <a16:creationId xmlns:a16="http://schemas.microsoft.com/office/drawing/2014/main" id="{7F9A11E6-7C43-4954-8D80-B4F2DCCD93A5}"/>
                  </a:ext>
                </a:extLst>
              </p:cNvPr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7">
                <a:extLst>
                  <a:ext uri="{FF2B5EF4-FFF2-40B4-BE49-F238E27FC236}">
                    <a16:creationId xmlns:a16="http://schemas.microsoft.com/office/drawing/2014/main" id="{2B793634-6FAA-452A-A656-555DF3F52155}"/>
                  </a:ext>
                </a:extLst>
              </p:cNvPr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8">
                <a:extLst>
                  <a:ext uri="{FF2B5EF4-FFF2-40B4-BE49-F238E27FC236}">
                    <a16:creationId xmlns:a16="http://schemas.microsoft.com/office/drawing/2014/main" id="{5181735F-F73E-44E0-A220-DBC892A1CF13}"/>
                  </a:ext>
                </a:extLst>
              </p:cNvPr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9">
                <a:extLst>
                  <a:ext uri="{FF2B5EF4-FFF2-40B4-BE49-F238E27FC236}">
                    <a16:creationId xmlns:a16="http://schemas.microsoft.com/office/drawing/2014/main" id="{FA9785FE-A9E7-47A2-A26D-C7CFE32C7D31}"/>
                  </a:ext>
                </a:extLst>
              </p:cNvPr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30">
                <a:extLst>
                  <a:ext uri="{FF2B5EF4-FFF2-40B4-BE49-F238E27FC236}">
                    <a16:creationId xmlns:a16="http://schemas.microsoft.com/office/drawing/2014/main" id="{1CB20FA3-071D-4CC8-8101-B59D5F369C2E}"/>
                  </a:ext>
                </a:extLst>
              </p:cNvPr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31">
                <a:extLst>
                  <a:ext uri="{FF2B5EF4-FFF2-40B4-BE49-F238E27FC236}">
                    <a16:creationId xmlns:a16="http://schemas.microsoft.com/office/drawing/2014/main" id="{58073383-8973-4AC7-8D82-3CB050077E96}"/>
                  </a:ext>
                </a:extLst>
              </p:cNvPr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32">
                <a:extLst>
                  <a:ext uri="{FF2B5EF4-FFF2-40B4-BE49-F238E27FC236}">
                    <a16:creationId xmlns:a16="http://schemas.microsoft.com/office/drawing/2014/main" id="{771800AA-3385-4B92-A027-B5F858F9FF09}"/>
                  </a:ext>
                </a:extLst>
              </p:cNvPr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33">
                <a:extLst>
                  <a:ext uri="{FF2B5EF4-FFF2-40B4-BE49-F238E27FC236}">
                    <a16:creationId xmlns:a16="http://schemas.microsoft.com/office/drawing/2014/main" id="{F9F6184D-C575-485B-8C2D-D754EF002F7C}"/>
                  </a:ext>
                </a:extLst>
              </p:cNvPr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7" name="íšḷîḍè">
            <a:extLst>
              <a:ext uri="{FF2B5EF4-FFF2-40B4-BE49-F238E27FC236}">
                <a16:creationId xmlns:a16="http://schemas.microsoft.com/office/drawing/2014/main" id="{E8C43159-FA14-451B-A8C4-93AC3FE175AC}"/>
              </a:ext>
            </a:extLst>
          </p:cNvPr>
          <p:cNvSpPr txBox="1">
            <a:spLocks/>
          </p:cNvSpPr>
          <p:nvPr/>
        </p:nvSpPr>
        <p:spPr>
          <a:xfrm>
            <a:off x="9626410" y="2064531"/>
            <a:ext cx="907413" cy="386273"/>
          </a:xfrm>
          <a:prstGeom prst="rect">
            <a:avLst/>
          </a:prstGeom>
        </p:spPr>
        <p:txBody>
          <a:bodyPr wrap="none" lIns="0" tIns="0" rIns="0" bIns="0">
            <a:noAutofit/>
            <a:scene3d>
              <a:camera prst="orthographicFront"/>
              <a:lightRig rig="threePt" dir="t"/>
            </a:scene3d>
            <a:sp3d contourW="12700">
              <a:bevelT w="0" h="0"/>
            </a:sp3d>
          </a:bodyPr>
          <a:lstStyle/>
          <a:p>
            <a:pPr algn="ctr">
              <a:spcBef>
                <a:spcPct val="0"/>
              </a:spcBef>
              <a:tabLst>
                <a:tab pos="180975" algn="l"/>
              </a:tabLst>
            </a:pPr>
            <a:r>
              <a:rPr lang="en-US" altLang="ko-KR" sz="2400" b="1" spc="0" dirty="0">
                <a:solidFill>
                  <a:srgbClr val="00B050"/>
                </a:solidFill>
                <a:cs typeface="+mn-ea"/>
                <a:sym typeface="+mn-lt"/>
              </a:rPr>
              <a:t>+32%</a:t>
            </a:r>
          </a:p>
        </p:txBody>
      </p:sp>
    </p:spTree>
    <p:extLst>
      <p:ext uri="{BB962C8B-B14F-4D97-AF65-F5344CB8AC3E}">
        <p14:creationId xmlns:p14="http://schemas.microsoft.com/office/powerpoint/2010/main" val="4038964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EBC2B022-1F31-4E24-93AD-87D329C96594}"/>
              </a:ext>
            </a:extLst>
          </p:cNvPr>
          <p:cNvGrpSpPr/>
          <p:nvPr/>
        </p:nvGrpSpPr>
        <p:grpSpPr>
          <a:xfrm>
            <a:off x="440401" y="852495"/>
            <a:ext cx="1079676" cy="338554"/>
            <a:chOff x="440401" y="1156149"/>
            <a:chExt cx="1079676" cy="33855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7A56E7A-A758-45F3-8991-8D546AD9FE8A}"/>
                </a:ext>
              </a:extLst>
            </p:cNvPr>
            <p:cNvSpPr txBox="1"/>
            <p:nvPr/>
          </p:nvSpPr>
          <p:spPr>
            <a:xfrm>
              <a:off x="514674" y="115614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整体规划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2F4E20E7-67FF-4BF8-90F3-F7B8CF65F160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26" name="矩形 25">
            <a:extLst>
              <a:ext uri="{FF2B5EF4-FFF2-40B4-BE49-F238E27FC236}">
                <a16:creationId xmlns:a16="http://schemas.microsoft.com/office/drawing/2014/main" id="{0890CD12-B34C-4D43-8AE8-6661EA783793}"/>
              </a:ext>
            </a:extLst>
          </p:cNvPr>
          <p:cNvSpPr/>
          <p:nvPr/>
        </p:nvSpPr>
        <p:spPr>
          <a:xfrm>
            <a:off x="99617" y="168625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2025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年规划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9" name="Group 2">
            <a:extLst>
              <a:ext uri="{FF2B5EF4-FFF2-40B4-BE49-F238E27FC236}">
                <a16:creationId xmlns:a16="http://schemas.microsoft.com/office/drawing/2014/main" id="{B8636554-4D1A-4428-99D0-1DD5816D2935}"/>
              </a:ext>
            </a:extLst>
          </p:cNvPr>
          <p:cNvGrpSpPr/>
          <p:nvPr/>
        </p:nvGrpSpPr>
        <p:grpSpPr>
          <a:xfrm>
            <a:off x="1520077" y="2286594"/>
            <a:ext cx="3419365" cy="2379935"/>
            <a:chOff x="1808367" y="2201918"/>
            <a:chExt cx="5091112" cy="3665537"/>
          </a:xfrm>
        </p:grpSpPr>
        <p:sp>
          <p:nvSpPr>
            <p:cNvPr id="30" name="Freeform 5">
              <a:extLst>
                <a:ext uri="{FF2B5EF4-FFF2-40B4-BE49-F238E27FC236}">
                  <a16:creationId xmlns:a16="http://schemas.microsoft.com/office/drawing/2014/main" id="{6CCB545A-1573-4201-AE39-FFF331498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354" y="2201918"/>
              <a:ext cx="4533900" cy="3665537"/>
            </a:xfrm>
            <a:custGeom>
              <a:avLst/>
              <a:gdLst>
                <a:gd name="T0" fmla="*/ 1115 w 1723"/>
                <a:gd name="T1" fmla="*/ 925 h 1392"/>
                <a:gd name="T2" fmla="*/ 1537 w 1723"/>
                <a:gd name="T3" fmla="*/ 269 h 1392"/>
                <a:gd name="T4" fmla="*/ 1723 w 1723"/>
                <a:gd name="T5" fmla="*/ 0 h 1392"/>
                <a:gd name="T6" fmla="*/ 0 w 1723"/>
                <a:gd name="T7" fmla="*/ 0 h 1392"/>
                <a:gd name="T8" fmla="*/ 183 w 1723"/>
                <a:gd name="T9" fmla="*/ 269 h 1392"/>
                <a:gd name="T10" fmla="*/ 615 w 1723"/>
                <a:gd name="T11" fmla="*/ 929 h 1392"/>
                <a:gd name="T12" fmla="*/ 616 w 1723"/>
                <a:gd name="T13" fmla="*/ 1385 h 1392"/>
                <a:gd name="T14" fmla="*/ 616 w 1723"/>
                <a:gd name="T15" fmla="*/ 1392 h 1392"/>
                <a:gd name="T16" fmla="*/ 1114 w 1723"/>
                <a:gd name="T17" fmla="*/ 1392 h 1392"/>
                <a:gd name="T18" fmla="*/ 1115 w 1723"/>
                <a:gd name="T19" fmla="*/ 1385 h 1392"/>
                <a:gd name="T20" fmla="*/ 1115 w 1723"/>
                <a:gd name="T21" fmla="*/ 925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3" h="1392">
                  <a:moveTo>
                    <a:pt x="1115" y="925"/>
                  </a:moveTo>
                  <a:cubicBezTo>
                    <a:pt x="1164" y="834"/>
                    <a:pt x="1366" y="523"/>
                    <a:pt x="1537" y="269"/>
                  </a:cubicBezTo>
                  <a:cubicBezTo>
                    <a:pt x="1609" y="163"/>
                    <a:pt x="1675" y="66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64"/>
                    <a:pt x="111" y="162"/>
                    <a:pt x="183" y="269"/>
                  </a:cubicBezTo>
                  <a:cubicBezTo>
                    <a:pt x="377" y="560"/>
                    <a:pt x="614" y="929"/>
                    <a:pt x="615" y="929"/>
                  </a:cubicBezTo>
                  <a:cubicBezTo>
                    <a:pt x="615" y="929"/>
                    <a:pt x="616" y="1385"/>
                    <a:pt x="616" y="1385"/>
                  </a:cubicBezTo>
                  <a:cubicBezTo>
                    <a:pt x="616" y="1387"/>
                    <a:pt x="616" y="1390"/>
                    <a:pt x="616" y="1392"/>
                  </a:cubicBezTo>
                  <a:cubicBezTo>
                    <a:pt x="1114" y="1392"/>
                    <a:pt x="1114" y="1392"/>
                    <a:pt x="1114" y="1392"/>
                  </a:cubicBezTo>
                  <a:cubicBezTo>
                    <a:pt x="1115" y="1390"/>
                    <a:pt x="1115" y="1387"/>
                    <a:pt x="1115" y="1385"/>
                  </a:cubicBezTo>
                  <a:lnTo>
                    <a:pt x="1115" y="92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31" name="Freeform 6">
              <a:extLst>
                <a:ext uri="{FF2B5EF4-FFF2-40B4-BE49-F238E27FC236}">
                  <a16:creationId xmlns:a16="http://schemas.microsoft.com/office/drawing/2014/main" id="{1222F4DF-B47C-4588-8DE9-D1FB9D28C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67" y="2201918"/>
              <a:ext cx="1878012" cy="3665537"/>
            </a:xfrm>
            <a:custGeom>
              <a:avLst/>
              <a:gdLst>
                <a:gd name="T0" fmla="*/ 423 w 714"/>
                <a:gd name="T1" fmla="*/ 269 h 1392"/>
                <a:gd name="T2" fmla="*/ 1 w 714"/>
                <a:gd name="T3" fmla="*/ 925 h 1392"/>
                <a:gd name="T4" fmla="*/ 1 w 714"/>
                <a:gd name="T5" fmla="*/ 1385 h 1392"/>
                <a:gd name="T6" fmla="*/ 0 w 714"/>
                <a:gd name="T7" fmla="*/ 1392 h 1392"/>
                <a:gd name="T8" fmla="*/ 68 w 714"/>
                <a:gd name="T9" fmla="*/ 1392 h 1392"/>
                <a:gd name="T10" fmla="*/ 68 w 714"/>
                <a:gd name="T11" fmla="*/ 995 h 1392"/>
                <a:gd name="T12" fmla="*/ 428 w 714"/>
                <a:gd name="T13" fmla="*/ 425 h 1392"/>
                <a:gd name="T14" fmla="*/ 714 w 714"/>
                <a:gd name="T15" fmla="*/ 0 h 1392"/>
                <a:gd name="T16" fmla="*/ 609 w 714"/>
                <a:gd name="T17" fmla="*/ 0 h 1392"/>
                <a:gd name="T18" fmla="*/ 423 w 714"/>
                <a:gd name="T19" fmla="*/ 269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1392">
                  <a:moveTo>
                    <a:pt x="423" y="269"/>
                  </a:moveTo>
                  <a:cubicBezTo>
                    <a:pt x="252" y="523"/>
                    <a:pt x="50" y="834"/>
                    <a:pt x="1" y="925"/>
                  </a:cubicBezTo>
                  <a:cubicBezTo>
                    <a:pt x="1" y="1385"/>
                    <a:pt x="1" y="1385"/>
                    <a:pt x="1" y="1385"/>
                  </a:cubicBezTo>
                  <a:cubicBezTo>
                    <a:pt x="1" y="1387"/>
                    <a:pt x="1" y="1390"/>
                    <a:pt x="0" y="1392"/>
                  </a:cubicBezTo>
                  <a:cubicBezTo>
                    <a:pt x="68" y="1392"/>
                    <a:pt x="68" y="1392"/>
                    <a:pt x="68" y="1392"/>
                  </a:cubicBezTo>
                  <a:cubicBezTo>
                    <a:pt x="68" y="995"/>
                    <a:pt x="68" y="995"/>
                    <a:pt x="68" y="995"/>
                  </a:cubicBezTo>
                  <a:cubicBezTo>
                    <a:pt x="114" y="910"/>
                    <a:pt x="265" y="673"/>
                    <a:pt x="428" y="425"/>
                  </a:cubicBezTo>
                  <a:cubicBezTo>
                    <a:pt x="526" y="277"/>
                    <a:pt x="628" y="126"/>
                    <a:pt x="714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561" y="66"/>
                    <a:pt x="495" y="163"/>
                    <a:pt x="423" y="269"/>
                  </a:cubicBezTo>
                  <a:close/>
                </a:path>
              </a:pathLst>
            </a:custGeom>
            <a:solidFill>
              <a:srgbClr val="2980B9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6835D60F-BE22-4D75-BDA4-8EC80D90D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367" y="2201918"/>
              <a:ext cx="1901825" cy="3665537"/>
            </a:xfrm>
            <a:custGeom>
              <a:avLst/>
              <a:gdLst>
                <a:gd name="T0" fmla="*/ 722 w 723"/>
                <a:gd name="T1" fmla="*/ 929 h 1392"/>
                <a:gd name="T2" fmla="*/ 290 w 723"/>
                <a:gd name="T3" fmla="*/ 269 h 1392"/>
                <a:gd name="T4" fmla="*/ 107 w 723"/>
                <a:gd name="T5" fmla="*/ 0 h 1392"/>
                <a:gd name="T6" fmla="*/ 0 w 723"/>
                <a:gd name="T7" fmla="*/ 0 h 1392"/>
                <a:gd name="T8" fmla="*/ 179 w 723"/>
                <a:gd name="T9" fmla="*/ 269 h 1392"/>
                <a:gd name="T10" fmla="*/ 656 w 723"/>
                <a:gd name="T11" fmla="*/ 999 h 1392"/>
                <a:gd name="T12" fmla="*/ 657 w 723"/>
                <a:gd name="T13" fmla="*/ 1392 h 1392"/>
                <a:gd name="T14" fmla="*/ 723 w 723"/>
                <a:gd name="T15" fmla="*/ 1392 h 1392"/>
                <a:gd name="T16" fmla="*/ 723 w 723"/>
                <a:gd name="T17" fmla="*/ 1385 h 1392"/>
                <a:gd name="T18" fmla="*/ 722 w 723"/>
                <a:gd name="T19" fmla="*/ 929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3" h="1392">
                  <a:moveTo>
                    <a:pt x="722" y="929"/>
                  </a:moveTo>
                  <a:cubicBezTo>
                    <a:pt x="721" y="929"/>
                    <a:pt x="484" y="560"/>
                    <a:pt x="290" y="269"/>
                  </a:cubicBezTo>
                  <a:cubicBezTo>
                    <a:pt x="218" y="162"/>
                    <a:pt x="153" y="64"/>
                    <a:pt x="1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81"/>
                    <a:pt x="116" y="174"/>
                    <a:pt x="179" y="269"/>
                  </a:cubicBezTo>
                  <a:cubicBezTo>
                    <a:pt x="409" y="616"/>
                    <a:pt x="656" y="999"/>
                    <a:pt x="656" y="999"/>
                  </a:cubicBezTo>
                  <a:cubicBezTo>
                    <a:pt x="656" y="1000"/>
                    <a:pt x="657" y="1223"/>
                    <a:pt x="657" y="1392"/>
                  </a:cubicBezTo>
                  <a:cubicBezTo>
                    <a:pt x="723" y="1392"/>
                    <a:pt x="723" y="1392"/>
                    <a:pt x="723" y="1392"/>
                  </a:cubicBezTo>
                  <a:cubicBezTo>
                    <a:pt x="723" y="1390"/>
                    <a:pt x="723" y="1387"/>
                    <a:pt x="723" y="1385"/>
                  </a:cubicBezTo>
                  <a:cubicBezTo>
                    <a:pt x="723" y="1385"/>
                    <a:pt x="722" y="929"/>
                    <a:pt x="722" y="929"/>
                  </a:cubicBezTo>
                  <a:close/>
                </a:path>
              </a:pathLst>
            </a:custGeom>
            <a:solidFill>
              <a:srgbClr val="2980B9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sp>
        <p:nvSpPr>
          <p:cNvPr id="33" name="Freeform 10">
            <a:extLst>
              <a:ext uri="{FF2B5EF4-FFF2-40B4-BE49-F238E27FC236}">
                <a16:creationId xmlns:a16="http://schemas.microsoft.com/office/drawing/2014/main" id="{CB9005FC-8A5F-4289-B2FC-D9844707B1EA}"/>
              </a:ext>
            </a:extLst>
          </p:cNvPr>
          <p:cNvSpPr>
            <a:spLocks/>
          </p:cNvSpPr>
          <p:nvPr/>
        </p:nvSpPr>
        <p:spPr bwMode="auto">
          <a:xfrm>
            <a:off x="2253081" y="1647975"/>
            <a:ext cx="1978949" cy="341382"/>
          </a:xfrm>
          <a:custGeom>
            <a:avLst/>
            <a:gdLst>
              <a:gd name="T0" fmla="*/ 427 w 470"/>
              <a:gd name="T1" fmla="*/ 0 h 81"/>
              <a:gd name="T2" fmla="*/ 237 w 470"/>
              <a:gd name="T3" fmla="*/ 0 h 81"/>
              <a:gd name="T4" fmla="*/ 233 w 470"/>
              <a:gd name="T5" fmla="*/ 0 h 81"/>
              <a:gd name="T6" fmla="*/ 43 w 470"/>
              <a:gd name="T7" fmla="*/ 0 h 81"/>
              <a:gd name="T8" fmla="*/ 0 w 470"/>
              <a:gd name="T9" fmla="*/ 40 h 81"/>
              <a:gd name="T10" fmla="*/ 43 w 470"/>
              <a:gd name="T11" fmla="*/ 81 h 81"/>
              <a:gd name="T12" fmla="*/ 233 w 470"/>
              <a:gd name="T13" fmla="*/ 81 h 81"/>
              <a:gd name="T14" fmla="*/ 237 w 470"/>
              <a:gd name="T15" fmla="*/ 81 h 81"/>
              <a:gd name="T16" fmla="*/ 427 w 470"/>
              <a:gd name="T17" fmla="*/ 81 h 81"/>
              <a:gd name="T18" fmla="*/ 470 w 470"/>
              <a:gd name="T19" fmla="*/ 40 h 81"/>
              <a:gd name="T20" fmla="*/ 427 w 470"/>
              <a:gd name="T2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0" h="81">
                <a:moveTo>
                  <a:pt x="42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63"/>
                  <a:pt x="19" y="81"/>
                  <a:pt x="43" y="81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50" y="81"/>
                  <a:pt x="470" y="63"/>
                  <a:pt x="470" y="40"/>
                </a:cubicBezTo>
                <a:cubicBezTo>
                  <a:pt x="470" y="18"/>
                  <a:pt x="450" y="0"/>
                  <a:pt x="427" y="0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34" name="Rectangle 110">
            <a:extLst>
              <a:ext uri="{FF2B5EF4-FFF2-40B4-BE49-F238E27FC236}">
                <a16:creationId xmlns:a16="http://schemas.microsoft.com/office/drawing/2014/main" id="{8B5FC83B-FA3B-4C3A-8613-A534D6FFC1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998" y="1736387"/>
            <a:ext cx="11151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FFFFFF"/>
                </a:solidFill>
                <a:latin typeface="Poppins"/>
              </a:rPr>
              <a:t>关键词排名</a:t>
            </a:r>
            <a:endParaRPr lang="id-ID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35" name="Freeform 10">
            <a:extLst>
              <a:ext uri="{FF2B5EF4-FFF2-40B4-BE49-F238E27FC236}">
                <a16:creationId xmlns:a16="http://schemas.microsoft.com/office/drawing/2014/main" id="{B46204E5-449A-435C-9A37-2898CAC60076}"/>
              </a:ext>
            </a:extLst>
          </p:cNvPr>
          <p:cNvSpPr>
            <a:spLocks/>
          </p:cNvSpPr>
          <p:nvPr/>
        </p:nvSpPr>
        <p:spPr bwMode="auto">
          <a:xfrm>
            <a:off x="2253081" y="2017156"/>
            <a:ext cx="1978949" cy="341382"/>
          </a:xfrm>
          <a:custGeom>
            <a:avLst/>
            <a:gdLst>
              <a:gd name="T0" fmla="*/ 427 w 470"/>
              <a:gd name="T1" fmla="*/ 0 h 81"/>
              <a:gd name="T2" fmla="*/ 237 w 470"/>
              <a:gd name="T3" fmla="*/ 0 h 81"/>
              <a:gd name="T4" fmla="*/ 233 w 470"/>
              <a:gd name="T5" fmla="*/ 0 h 81"/>
              <a:gd name="T6" fmla="*/ 43 w 470"/>
              <a:gd name="T7" fmla="*/ 0 h 81"/>
              <a:gd name="T8" fmla="*/ 0 w 470"/>
              <a:gd name="T9" fmla="*/ 40 h 81"/>
              <a:gd name="T10" fmla="*/ 43 w 470"/>
              <a:gd name="T11" fmla="*/ 81 h 81"/>
              <a:gd name="T12" fmla="*/ 233 w 470"/>
              <a:gd name="T13" fmla="*/ 81 h 81"/>
              <a:gd name="T14" fmla="*/ 237 w 470"/>
              <a:gd name="T15" fmla="*/ 81 h 81"/>
              <a:gd name="T16" fmla="*/ 427 w 470"/>
              <a:gd name="T17" fmla="*/ 81 h 81"/>
              <a:gd name="T18" fmla="*/ 470 w 470"/>
              <a:gd name="T19" fmla="*/ 40 h 81"/>
              <a:gd name="T20" fmla="*/ 427 w 470"/>
              <a:gd name="T2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0" h="81">
                <a:moveTo>
                  <a:pt x="42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63"/>
                  <a:pt x="19" y="81"/>
                  <a:pt x="43" y="81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50" y="81"/>
                  <a:pt x="470" y="63"/>
                  <a:pt x="470" y="40"/>
                </a:cubicBezTo>
                <a:cubicBezTo>
                  <a:pt x="470" y="18"/>
                  <a:pt x="450" y="0"/>
                  <a:pt x="427" y="0"/>
                </a:cubicBezTo>
                <a:close/>
              </a:path>
            </a:pathLst>
          </a:custGeom>
          <a:solidFill>
            <a:srgbClr val="41B1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36" name="Rectangle 110">
            <a:extLst>
              <a:ext uri="{FF2B5EF4-FFF2-40B4-BE49-F238E27FC236}">
                <a16:creationId xmlns:a16="http://schemas.microsoft.com/office/drawing/2014/main" id="{6C02ADBF-35BC-4359-BE24-83DE88789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8755" y="2105568"/>
            <a:ext cx="13704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FFFF"/>
                </a:solidFill>
                <a:latin typeface="Poppins"/>
                <a:ea typeface="+mn-ea"/>
              </a:rPr>
              <a:t>G</a:t>
            </a:r>
            <a:r>
              <a:rPr lang="en-US" altLang="zh-CN" sz="1200" b="1" dirty="0">
                <a:solidFill>
                  <a:srgbClr val="FFFFFF"/>
                </a:solidFill>
                <a:latin typeface="Poppins"/>
                <a:ea typeface="+mn-ea"/>
              </a:rPr>
              <a:t>oogle</a:t>
            </a:r>
            <a:r>
              <a:rPr lang="zh-CN" altLang="en-US" sz="1200" b="1" dirty="0">
                <a:solidFill>
                  <a:srgbClr val="FFFFFF"/>
                </a:solidFill>
                <a:latin typeface="Poppins"/>
              </a:rPr>
              <a:t>搜索样式</a:t>
            </a:r>
            <a:endParaRPr lang="id-ID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74006AD1-6805-419C-A16E-062AF6B6FBD6}"/>
              </a:ext>
            </a:extLst>
          </p:cNvPr>
          <p:cNvSpPr>
            <a:spLocks/>
          </p:cNvSpPr>
          <p:nvPr/>
        </p:nvSpPr>
        <p:spPr bwMode="auto">
          <a:xfrm>
            <a:off x="2253081" y="2386848"/>
            <a:ext cx="1978949" cy="341382"/>
          </a:xfrm>
          <a:custGeom>
            <a:avLst/>
            <a:gdLst>
              <a:gd name="T0" fmla="*/ 427 w 470"/>
              <a:gd name="T1" fmla="*/ 0 h 81"/>
              <a:gd name="T2" fmla="*/ 237 w 470"/>
              <a:gd name="T3" fmla="*/ 0 h 81"/>
              <a:gd name="T4" fmla="*/ 233 w 470"/>
              <a:gd name="T5" fmla="*/ 0 h 81"/>
              <a:gd name="T6" fmla="*/ 43 w 470"/>
              <a:gd name="T7" fmla="*/ 0 h 81"/>
              <a:gd name="T8" fmla="*/ 0 w 470"/>
              <a:gd name="T9" fmla="*/ 40 h 81"/>
              <a:gd name="T10" fmla="*/ 43 w 470"/>
              <a:gd name="T11" fmla="*/ 81 h 81"/>
              <a:gd name="T12" fmla="*/ 233 w 470"/>
              <a:gd name="T13" fmla="*/ 81 h 81"/>
              <a:gd name="T14" fmla="*/ 237 w 470"/>
              <a:gd name="T15" fmla="*/ 81 h 81"/>
              <a:gd name="T16" fmla="*/ 427 w 470"/>
              <a:gd name="T17" fmla="*/ 81 h 81"/>
              <a:gd name="T18" fmla="*/ 470 w 470"/>
              <a:gd name="T19" fmla="*/ 40 h 81"/>
              <a:gd name="T20" fmla="*/ 427 w 470"/>
              <a:gd name="T2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0" h="81">
                <a:moveTo>
                  <a:pt x="42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63"/>
                  <a:pt x="19" y="81"/>
                  <a:pt x="43" y="81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50" y="81"/>
                  <a:pt x="470" y="63"/>
                  <a:pt x="470" y="40"/>
                </a:cubicBezTo>
                <a:cubicBezTo>
                  <a:pt x="470" y="18"/>
                  <a:pt x="450" y="0"/>
                  <a:pt x="427" y="0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38" name="Rectangle 110">
            <a:extLst>
              <a:ext uri="{FF2B5EF4-FFF2-40B4-BE49-F238E27FC236}">
                <a16:creationId xmlns:a16="http://schemas.microsoft.com/office/drawing/2014/main" id="{1C8EFD68-5C72-4B41-A8F9-70EF50947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998" y="2475259"/>
            <a:ext cx="11151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FFFFFF"/>
                </a:solidFill>
                <a:latin typeface="Poppins"/>
                <a:ea typeface="+mn-ea"/>
              </a:rPr>
              <a:t>手机端搜索</a:t>
            </a:r>
            <a:endParaRPr lang="id-ID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39" name="Oval 8">
            <a:extLst>
              <a:ext uri="{FF2B5EF4-FFF2-40B4-BE49-F238E27FC236}">
                <a16:creationId xmlns:a16="http://schemas.microsoft.com/office/drawing/2014/main" id="{86960C9B-88D0-41E8-9FE2-5F63797DB0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2369" y="3172579"/>
            <a:ext cx="360372" cy="353957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0" name="TextBox 52">
            <a:extLst>
              <a:ext uri="{FF2B5EF4-FFF2-40B4-BE49-F238E27FC236}">
                <a16:creationId xmlns:a16="http://schemas.microsoft.com/office/drawing/2014/main" id="{1AF521D4-6780-4E94-B0C4-704F6DFABDCC}"/>
              </a:ext>
            </a:extLst>
          </p:cNvPr>
          <p:cNvSpPr txBox="1"/>
          <p:nvPr/>
        </p:nvSpPr>
        <p:spPr>
          <a:xfrm>
            <a:off x="3131449" y="3151503"/>
            <a:ext cx="222211" cy="310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dirty="0">
                <a:solidFill>
                  <a:srgbClr val="FFFFFF"/>
                </a:solidFill>
                <a:latin typeface="Open Sans"/>
                <a:ea typeface="+mn-ea"/>
              </a:rPr>
              <a:t>1</a:t>
            </a:r>
          </a:p>
        </p:txBody>
      </p:sp>
      <p:grpSp>
        <p:nvGrpSpPr>
          <p:cNvPr id="41" name="Group 95">
            <a:extLst>
              <a:ext uri="{FF2B5EF4-FFF2-40B4-BE49-F238E27FC236}">
                <a16:creationId xmlns:a16="http://schemas.microsoft.com/office/drawing/2014/main" id="{41AE5E94-F0B3-408D-AE76-649B3B711A92}"/>
              </a:ext>
            </a:extLst>
          </p:cNvPr>
          <p:cNvGrpSpPr/>
          <p:nvPr/>
        </p:nvGrpSpPr>
        <p:grpSpPr>
          <a:xfrm>
            <a:off x="4480898" y="3145149"/>
            <a:ext cx="3419366" cy="2379935"/>
            <a:chOff x="1808367" y="2201918"/>
            <a:chExt cx="5091112" cy="3665537"/>
          </a:xfrm>
        </p:grpSpPr>
        <p:sp>
          <p:nvSpPr>
            <p:cNvPr id="42" name="Freeform 5">
              <a:extLst>
                <a:ext uri="{FF2B5EF4-FFF2-40B4-BE49-F238E27FC236}">
                  <a16:creationId xmlns:a16="http://schemas.microsoft.com/office/drawing/2014/main" id="{8E4D8737-8917-4912-B950-5829101C4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354" y="2201918"/>
              <a:ext cx="4533900" cy="3665537"/>
            </a:xfrm>
            <a:custGeom>
              <a:avLst/>
              <a:gdLst>
                <a:gd name="T0" fmla="*/ 1115 w 1723"/>
                <a:gd name="T1" fmla="*/ 925 h 1392"/>
                <a:gd name="T2" fmla="*/ 1537 w 1723"/>
                <a:gd name="T3" fmla="*/ 269 h 1392"/>
                <a:gd name="T4" fmla="*/ 1723 w 1723"/>
                <a:gd name="T5" fmla="*/ 0 h 1392"/>
                <a:gd name="T6" fmla="*/ 0 w 1723"/>
                <a:gd name="T7" fmla="*/ 0 h 1392"/>
                <a:gd name="T8" fmla="*/ 183 w 1723"/>
                <a:gd name="T9" fmla="*/ 269 h 1392"/>
                <a:gd name="T10" fmla="*/ 615 w 1723"/>
                <a:gd name="T11" fmla="*/ 929 h 1392"/>
                <a:gd name="T12" fmla="*/ 616 w 1723"/>
                <a:gd name="T13" fmla="*/ 1385 h 1392"/>
                <a:gd name="T14" fmla="*/ 616 w 1723"/>
                <a:gd name="T15" fmla="*/ 1392 h 1392"/>
                <a:gd name="T16" fmla="*/ 1114 w 1723"/>
                <a:gd name="T17" fmla="*/ 1392 h 1392"/>
                <a:gd name="T18" fmla="*/ 1115 w 1723"/>
                <a:gd name="T19" fmla="*/ 1385 h 1392"/>
                <a:gd name="T20" fmla="*/ 1115 w 1723"/>
                <a:gd name="T21" fmla="*/ 925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3" h="1392">
                  <a:moveTo>
                    <a:pt x="1115" y="925"/>
                  </a:moveTo>
                  <a:cubicBezTo>
                    <a:pt x="1164" y="834"/>
                    <a:pt x="1366" y="523"/>
                    <a:pt x="1537" y="269"/>
                  </a:cubicBezTo>
                  <a:cubicBezTo>
                    <a:pt x="1609" y="163"/>
                    <a:pt x="1675" y="66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64"/>
                    <a:pt x="111" y="162"/>
                    <a:pt x="183" y="269"/>
                  </a:cubicBezTo>
                  <a:cubicBezTo>
                    <a:pt x="377" y="560"/>
                    <a:pt x="614" y="929"/>
                    <a:pt x="615" y="929"/>
                  </a:cubicBezTo>
                  <a:cubicBezTo>
                    <a:pt x="615" y="929"/>
                    <a:pt x="616" y="1385"/>
                    <a:pt x="616" y="1385"/>
                  </a:cubicBezTo>
                  <a:cubicBezTo>
                    <a:pt x="616" y="1387"/>
                    <a:pt x="616" y="1390"/>
                    <a:pt x="616" y="1392"/>
                  </a:cubicBezTo>
                  <a:cubicBezTo>
                    <a:pt x="1114" y="1392"/>
                    <a:pt x="1114" y="1392"/>
                    <a:pt x="1114" y="1392"/>
                  </a:cubicBezTo>
                  <a:cubicBezTo>
                    <a:pt x="1115" y="1390"/>
                    <a:pt x="1115" y="1387"/>
                    <a:pt x="1115" y="1385"/>
                  </a:cubicBezTo>
                  <a:lnTo>
                    <a:pt x="1115" y="92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43" name="Freeform 6">
              <a:extLst>
                <a:ext uri="{FF2B5EF4-FFF2-40B4-BE49-F238E27FC236}">
                  <a16:creationId xmlns:a16="http://schemas.microsoft.com/office/drawing/2014/main" id="{951875D3-285D-4196-B1D5-26352D991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467" y="2201918"/>
              <a:ext cx="1878012" cy="3665537"/>
            </a:xfrm>
            <a:custGeom>
              <a:avLst/>
              <a:gdLst>
                <a:gd name="T0" fmla="*/ 423 w 714"/>
                <a:gd name="T1" fmla="*/ 269 h 1392"/>
                <a:gd name="T2" fmla="*/ 1 w 714"/>
                <a:gd name="T3" fmla="*/ 925 h 1392"/>
                <a:gd name="T4" fmla="*/ 1 w 714"/>
                <a:gd name="T5" fmla="*/ 1385 h 1392"/>
                <a:gd name="T6" fmla="*/ 0 w 714"/>
                <a:gd name="T7" fmla="*/ 1392 h 1392"/>
                <a:gd name="T8" fmla="*/ 68 w 714"/>
                <a:gd name="T9" fmla="*/ 1392 h 1392"/>
                <a:gd name="T10" fmla="*/ 68 w 714"/>
                <a:gd name="T11" fmla="*/ 995 h 1392"/>
                <a:gd name="T12" fmla="*/ 428 w 714"/>
                <a:gd name="T13" fmla="*/ 425 h 1392"/>
                <a:gd name="T14" fmla="*/ 714 w 714"/>
                <a:gd name="T15" fmla="*/ 0 h 1392"/>
                <a:gd name="T16" fmla="*/ 609 w 714"/>
                <a:gd name="T17" fmla="*/ 0 h 1392"/>
                <a:gd name="T18" fmla="*/ 423 w 714"/>
                <a:gd name="T19" fmla="*/ 269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1392">
                  <a:moveTo>
                    <a:pt x="423" y="269"/>
                  </a:moveTo>
                  <a:cubicBezTo>
                    <a:pt x="252" y="523"/>
                    <a:pt x="50" y="834"/>
                    <a:pt x="1" y="925"/>
                  </a:cubicBezTo>
                  <a:cubicBezTo>
                    <a:pt x="1" y="1385"/>
                    <a:pt x="1" y="1385"/>
                    <a:pt x="1" y="1385"/>
                  </a:cubicBezTo>
                  <a:cubicBezTo>
                    <a:pt x="1" y="1387"/>
                    <a:pt x="1" y="1390"/>
                    <a:pt x="0" y="1392"/>
                  </a:cubicBezTo>
                  <a:cubicBezTo>
                    <a:pt x="68" y="1392"/>
                    <a:pt x="68" y="1392"/>
                    <a:pt x="68" y="1392"/>
                  </a:cubicBezTo>
                  <a:cubicBezTo>
                    <a:pt x="68" y="995"/>
                    <a:pt x="68" y="995"/>
                    <a:pt x="68" y="995"/>
                  </a:cubicBezTo>
                  <a:cubicBezTo>
                    <a:pt x="114" y="910"/>
                    <a:pt x="265" y="673"/>
                    <a:pt x="428" y="425"/>
                  </a:cubicBezTo>
                  <a:cubicBezTo>
                    <a:pt x="526" y="277"/>
                    <a:pt x="628" y="126"/>
                    <a:pt x="714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561" y="66"/>
                    <a:pt x="495" y="163"/>
                    <a:pt x="423" y="269"/>
                  </a:cubicBezTo>
                  <a:close/>
                </a:path>
              </a:pathLst>
            </a:custGeom>
            <a:solidFill>
              <a:srgbClr val="2980B9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44" name="Freeform 7">
              <a:extLst>
                <a:ext uri="{FF2B5EF4-FFF2-40B4-BE49-F238E27FC236}">
                  <a16:creationId xmlns:a16="http://schemas.microsoft.com/office/drawing/2014/main" id="{3E3C0A0D-8271-4651-AC6A-71A103C9E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8367" y="2201918"/>
              <a:ext cx="1901825" cy="3665537"/>
            </a:xfrm>
            <a:custGeom>
              <a:avLst/>
              <a:gdLst>
                <a:gd name="T0" fmla="*/ 722 w 723"/>
                <a:gd name="T1" fmla="*/ 929 h 1392"/>
                <a:gd name="T2" fmla="*/ 290 w 723"/>
                <a:gd name="T3" fmla="*/ 269 h 1392"/>
                <a:gd name="T4" fmla="*/ 107 w 723"/>
                <a:gd name="T5" fmla="*/ 0 h 1392"/>
                <a:gd name="T6" fmla="*/ 0 w 723"/>
                <a:gd name="T7" fmla="*/ 0 h 1392"/>
                <a:gd name="T8" fmla="*/ 179 w 723"/>
                <a:gd name="T9" fmla="*/ 269 h 1392"/>
                <a:gd name="T10" fmla="*/ 656 w 723"/>
                <a:gd name="T11" fmla="*/ 999 h 1392"/>
                <a:gd name="T12" fmla="*/ 657 w 723"/>
                <a:gd name="T13" fmla="*/ 1392 h 1392"/>
                <a:gd name="T14" fmla="*/ 723 w 723"/>
                <a:gd name="T15" fmla="*/ 1392 h 1392"/>
                <a:gd name="T16" fmla="*/ 723 w 723"/>
                <a:gd name="T17" fmla="*/ 1385 h 1392"/>
                <a:gd name="T18" fmla="*/ 722 w 723"/>
                <a:gd name="T19" fmla="*/ 929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3" h="1392">
                  <a:moveTo>
                    <a:pt x="722" y="929"/>
                  </a:moveTo>
                  <a:cubicBezTo>
                    <a:pt x="721" y="929"/>
                    <a:pt x="484" y="560"/>
                    <a:pt x="290" y="269"/>
                  </a:cubicBezTo>
                  <a:cubicBezTo>
                    <a:pt x="218" y="162"/>
                    <a:pt x="153" y="64"/>
                    <a:pt x="1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81"/>
                    <a:pt x="116" y="174"/>
                    <a:pt x="179" y="269"/>
                  </a:cubicBezTo>
                  <a:cubicBezTo>
                    <a:pt x="409" y="616"/>
                    <a:pt x="656" y="999"/>
                    <a:pt x="656" y="999"/>
                  </a:cubicBezTo>
                  <a:cubicBezTo>
                    <a:pt x="656" y="1000"/>
                    <a:pt x="657" y="1223"/>
                    <a:pt x="657" y="1392"/>
                  </a:cubicBezTo>
                  <a:cubicBezTo>
                    <a:pt x="723" y="1392"/>
                    <a:pt x="723" y="1392"/>
                    <a:pt x="723" y="1392"/>
                  </a:cubicBezTo>
                  <a:cubicBezTo>
                    <a:pt x="723" y="1390"/>
                    <a:pt x="723" y="1387"/>
                    <a:pt x="723" y="1385"/>
                  </a:cubicBezTo>
                  <a:cubicBezTo>
                    <a:pt x="723" y="1385"/>
                    <a:pt x="722" y="929"/>
                    <a:pt x="722" y="929"/>
                  </a:cubicBezTo>
                  <a:close/>
                </a:path>
              </a:pathLst>
            </a:custGeom>
            <a:solidFill>
              <a:srgbClr val="2980B9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sp>
        <p:nvSpPr>
          <p:cNvPr id="45" name="Freeform 10">
            <a:extLst>
              <a:ext uri="{FF2B5EF4-FFF2-40B4-BE49-F238E27FC236}">
                <a16:creationId xmlns:a16="http://schemas.microsoft.com/office/drawing/2014/main" id="{EA8BAC70-7F9A-46C4-B08A-501FD105278D}"/>
              </a:ext>
            </a:extLst>
          </p:cNvPr>
          <p:cNvSpPr>
            <a:spLocks/>
          </p:cNvSpPr>
          <p:nvPr/>
        </p:nvSpPr>
        <p:spPr bwMode="auto">
          <a:xfrm>
            <a:off x="5203451" y="2781945"/>
            <a:ext cx="1978949" cy="341382"/>
          </a:xfrm>
          <a:custGeom>
            <a:avLst/>
            <a:gdLst>
              <a:gd name="T0" fmla="*/ 427 w 470"/>
              <a:gd name="T1" fmla="*/ 0 h 81"/>
              <a:gd name="T2" fmla="*/ 237 w 470"/>
              <a:gd name="T3" fmla="*/ 0 h 81"/>
              <a:gd name="T4" fmla="*/ 233 w 470"/>
              <a:gd name="T5" fmla="*/ 0 h 81"/>
              <a:gd name="T6" fmla="*/ 43 w 470"/>
              <a:gd name="T7" fmla="*/ 0 h 81"/>
              <a:gd name="T8" fmla="*/ 0 w 470"/>
              <a:gd name="T9" fmla="*/ 40 h 81"/>
              <a:gd name="T10" fmla="*/ 43 w 470"/>
              <a:gd name="T11" fmla="*/ 81 h 81"/>
              <a:gd name="T12" fmla="*/ 233 w 470"/>
              <a:gd name="T13" fmla="*/ 81 h 81"/>
              <a:gd name="T14" fmla="*/ 237 w 470"/>
              <a:gd name="T15" fmla="*/ 81 h 81"/>
              <a:gd name="T16" fmla="*/ 427 w 470"/>
              <a:gd name="T17" fmla="*/ 81 h 81"/>
              <a:gd name="T18" fmla="*/ 470 w 470"/>
              <a:gd name="T19" fmla="*/ 40 h 81"/>
              <a:gd name="T20" fmla="*/ 427 w 470"/>
              <a:gd name="T2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0" h="81">
                <a:moveTo>
                  <a:pt x="42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63"/>
                  <a:pt x="19" y="81"/>
                  <a:pt x="43" y="81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50" y="81"/>
                  <a:pt x="470" y="63"/>
                  <a:pt x="470" y="40"/>
                </a:cubicBezTo>
                <a:cubicBezTo>
                  <a:pt x="470" y="18"/>
                  <a:pt x="450" y="0"/>
                  <a:pt x="427" y="0"/>
                </a:cubicBezTo>
                <a:close/>
              </a:path>
            </a:pathLst>
          </a:custGeom>
          <a:solidFill>
            <a:srgbClr val="9BBB5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6" name="Rectangle 110">
            <a:extLst>
              <a:ext uri="{FF2B5EF4-FFF2-40B4-BE49-F238E27FC236}">
                <a16:creationId xmlns:a16="http://schemas.microsoft.com/office/drawing/2014/main" id="{2AA367FB-5592-4DBF-82EA-270ACA9F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0128" y="2870357"/>
            <a:ext cx="131773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FFFFFF"/>
                </a:solidFill>
                <a:latin typeface="Poppins"/>
              </a:rPr>
              <a:t>产品页面转化提升</a:t>
            </a:r>
            <a:endParaRPr lang="id-ID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47" name="Freeform 10">
            <a:extLst>
              <a:ext uri="{FF2B5EF4-FFF2-40B4-BE49-F238E27FC236}">
                <a16:creationId xmlns:a16="http://schemas.microsoft.com/office/drawing/2014/main" id="{CFF96E9B-BF77-4F2F-8E37-CD848EA94DEC}"/>
              </a:ext>
            </a:extLst>
          </p:cNvPr>
          <p:cNvSpPr>
            <a:spLocks/>
          </p:cNvSpPr>
          <p:nvPr/>
        </p:nvSpPr>
        <p:spPr bwMode="auto">
          <a:xfrm>
            <a:off x="5203451" y="3151126"/>
            <a:ext cx="1978949" cy="341382"/>
          </a:xfrm>
          <a:custGeom>
            <a:avLst/>
            <a:gdLst>
              <a:gd name="T0" fmla="*/ 427 w 470"/>
              <a:gd name="T1" fmla="*/ 0 h 81"/>
              <a:gd name="T2" fmla="*/ 237 w 470"/>
              <a:gd name="T3" fmla="*/ 0 h 81"/>
              <a:gd name="T4" fmla="*/ 233 w 470"/>
              <a:gd name="T5" fmla="*/ 0 h 81"/>
              <a:gd name="T6" fmla="*/ 43 w 470"/>
              <a:gd name="T7" fmla="*/ 0 h 81"/>
              <a:gd name="T8" fmla="*/ 0 w 470"/>
              <a:gd name="T9" fmla="*/ 40 h 81"/>
              <a:gd name="T10" fmla="*/ 43 w 470"/>
              <a:gd name="T11" fmla="*/ 81 h 81"/>
              <a:gd name="T12" fmla="*/ 233 w 470"/>
              <a:gd name="T13" fmla="*/ 81 h 81"/>
              <a:gd name="T14" fmla="*/ 237 w 470"/>
              <a:gd name="T15" fmla="*/ 81 h 81"/>
              <a:gd name="T16" fmla="*/ 427 w 470"/>
              <a:gd name="T17" fmla="*/ 81 h 81"/>
              <a:gd name="T18" fmla="*/ 470 w 470"/>
              <a:gd name="T19" fmla="*/ 40 h 81"/>
              <a:gd name="T20" fmla="*/ 427 w 470"/>
              <a:gd name="T2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0" h="81">
                <a:moveTo>
                  <a:pt x="42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63"/>
                  <a:pt x="19" y="81"/>
                  <a:pt x="43" y="81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50" y="81"/>
                  <a:pt x="470" y="63"/>
                  <a:pt x="470" y="40"/>
                </a:cubicBezTo>
                <a:cubicBezTo>
                  <a:pt x="470" y="18"/>
                  <a:pt x="450" y="0"/>
                  <a:pt x="427" y="0"/>
                </a:cubicBezTo>
                <a:close/>
              </a:path>
            </a:pathLst>
          </a:custGeom>
          <a:solidFill>
            <a:srgbClr val="F39C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48" name="Rectangle 110">
            <a:extLst>
              <a:ext uri="{FF2B5EF4-FFF2-40B4-BE49-F238E27FC236}">
                <a16:creationId xmlns:a16="http://schemas.microsoft.com/office/drawing/2014/main" id="{CCA926CD-966E-451C-8825-F7A46267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061" y="3239538"/>
            <a:ext cx="1053730" cy="17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FFFF"/>
                </a:solidFill>
                <a:latin typeface="Poppins"/>
                <a:ea typeface="+mn-ea"/>
              </a:rPr>
              <a:t>Description</a:t>
            </a:r>
            <a:endParaRPr lang="id-ID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90A56DAC-25E9-4697-9D79-959B8F395161}"/>
              </a:ext>
            </a:extLst>
          </p:cNvPr>
          <p:cNvSpPr>
            <a:spLocks/>
          </p:cNvSpPr>
          <p:nvPr/>
        </p:nvSpPr>
        <p:spPr bwMode="auto">
          <a:xfrm>
            <a:off x="5203451" y="3520818"/>
            <a:ext cx="1978949" cy="341382"/>
          </a:xfrm>
          <a:custGeom>
            <a:avLst/>
            <a:gdLst>
              <a:gd name="T0" fmla="*/ 427 w 470"/>
              <a:gd name="T1" fmla="*/ 0 h 81"/>
              <a:gd name="T2" fmla="*/ 237 w 470"/>
              <a:gd name="T3" fmla="*/ 0 h 81"/>
              <a:gd name="T4" fmla="*/ 233 w 470"/>
              <a:gd name="T5" fmla="*/ 0 h 81"/>
              <a:gd name="T6" fmla="*/ 43 w 470"/>
              <a:gd name="T7" fmla="*/ 0 h 81"/>
              <a:gd name="T8" fmla="*/ 0 w 470"/>
              <a:gd name="T9" fmla="*/ 40 h 81"/>
              <a:gd name="T10" fmla="*/ 43 w 470"/>
              <a:gd name="T11" fmla="*/ 81 h 81"/>
              <a:gd name="T12" fmla="*/ 233 w 470"/>
              <a:gd name="T13" fmla="*/ 81 h 81"/>
              <a:gd name="T14" fmla="*/ 237 w 470"/>
              <a:gd name="T15" fmla="*/ 81 h 81"/>
              <a:gd name="T16" fmla="*/ 427 w 470"/>
              <a:gd name="T17" fmla="*/ 81 h 81"/>
              <a:gd name="T18" fmla="*/ 470 w 470"/>
              <a:gd name="T19" fmla="*/ 40 h 81"/>
              <a:gd name="T20" fmla="*/ 427 w 470"/>
              <a:gd name="T2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0" h="81">
                <a:moveTo>
                  <a:pt x="42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63"/>
                  <a:pt x="19" y="81"/>
                  <a:pt x="43" y="81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50" y="81"/>
                  <a:pt x="470" y="63"/>
                  <a:pt x="470" y="40"/>
                </a:cubicBezTo>
                <a:cubicBezTo>
                  <a:pt x="470" y="18"/>
                  <a:pt x="450" y="0"/>
                  <a:pt x="427" y="0"/>
                </a:cubicBezTo>
                <a:close/>
              </a:path>
            </a:pathLst>
          </a:custGeom>
          <a:solidFill>
            <a:srgbClr val="C039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50" name="Rectangle 110">
            <a:extLst>
              <a:ext uri="{FF2B5EF4-FFF2-40B4-BE49-F238E27FC236}">
                <a16:creationId xmlns:a16="http://schemas.microsoft.com/office/drawing/2014/main" id="{44BC484E-C647-49C9-9CE5-6DA017310F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6061" y="3609229"/>
            <a:ext cx="1053730" cy="17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FFFF"/>
                </a:solidFill>
                <a:latin typeface="Poppins"/>
                <a:ea typeface="+mn-ea"/>
              </a:rPr>
              <a:t>Description</a:t>
            </a:r>
            <a:endParaRPr lang="id-ID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51" name="Oval 8">
            <a:extLst>
              <a:ext uri="{FF2B5EF4-FFF2-40B4-BE49-F238E27FC236}">
                <a16:creationId xmlns:a16="http://schemas.microsoft.com/office/drawing/2014/main" id="{04A47AE3-D9EE-4115-BA1D-2837BE173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2740" y="4031134"/>
            <a:ext cx="360372" cy="353957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52" name="TextBox 103">
            <a:extLst>
              <a:ext uri="{FF2B5EF4-FFF2-40B4-BE49-F238E27FC236}">
                <a16:creationId xmlns:a16="http://schemas.microsoft.com/office/drawing/2014/main" id="{B848DDD4-CE89-49B2-AD9B-EA4BE722131C}"/>
              </a:ext>
            </a:extLst>
          </p:cNvPr>
          <p:cNvSpPr txBox="1"/>
          <p:nvPr/>
        </p:nvSpPr>
        <p:spPr>
          <a:xfrm>
            <a:off x="6081820" y="4010058"/>
            <a:ext cx="222211" cy="387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dirty="0">
                <a:solidFill>
                  <a:srgbClr val="FFFFFF"/>
                </a:solidFill>
                <a:latin typeface="Open Sans"/>
                <a:ea typeface="+mn-ea"/>
              </a:rPr>
              <a:t>2</a:t>
            </a:r>
          </a:p>
        </p:txBody>
      </p:sp>
      <p:grpSp>
        <p:nvGrpSpPr>
          <p:cNvPr id="53" name="Group 9">
            <a:extLst>
              <a:ext uri="{FF2B5EF4-FFF2-40B4-BE49-F238E27FC236}">
                <a16:creationId xmlns:a16="http://schemas.microsoft.com/office/drawing/2014/main" id="{87B94CEB-55BE-49FD-AF03-6C1F4AAE10A1}"/>
              </a:ext>
            </a:extLst>
          </p:cNvPr>
          <p:cNvGrpSpPr/>
          <p:nvPr/>
        </p:nvGrpSpPr>
        <p:grpSpPr>
          <a:xfrm>
            <a:off x="7519543" y="3943759"/>
            <a:ext cx="3419365" cy="2379935"/>
            <a:chOff x="6646156" y="3614757"/>
            <a:chExt cx="3528245" cy="2455717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87355CD0-7BC0-43A0-B629-9197578D4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40886" y="3614757"/>
              <a:ext cx="3142086" cy="2455717"/>
            </a:xfrm>
            <a:custGeom>
              <a:avLst/>
              <a:gdLst>
                <a:gd name="T0" fmla="*/ 1115 w 1723"/>
                <a:gd name="T1" fmla="*/ 925 h 1392"/>
                <a:gd name="T2" fmla="*/ 1537 w 1723"/>
                <a:gd name="T3" fmla="*/ 269 h 1392"/>
                <a:gd name="T4" fmla="*/ 1723 w 1723"/>
                <a:gd name="T5" fmla="*/ 0 h 1392"/>
                <a:gd name="T6" fmla="*/ 0 w 1723"/>
                <a:gd name="T7" fmla="*/ 0 h 1392"/>
                <a:gd name="T8" fmla="*/ 183 w 1723"/>
                <a:gd name="T9" fmla="*/ 269 h 1392"/>
                <a:gd name="T10" fmla="*/ 615 w 1723"/>
                <a:gd name="T11" fmla="*/ 929 h 1392"/>
                <a:gd name="T12" fmla="*/ 616 w 1723"/>
                <a:gd name="T13" fmla="*/ 1385 h 1392"/>
                <a:gd name="T14" fmla="*/ 616 w 1723"/>
                <a:gd name="T15" fmla="*/ 1392 h 1392"/>
                <a:gd name="T16" fmla="*/ 1114 w 1723"/>
                <a:gd name="T17" fmla="*/ 1392 h 1392"/>
                <a:gd name="T18" fmla="*/ 1115 w 1723"/>
                <a:gd name="T19" fmla="*/ 1385 h 1392"/>
                <a:gd name="T20" fmla="*/ 1115 w 1723"/>
                <a:gd name="T21" fmla="*/ 925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3" h="1392">
                  <a:moveTo>
                    <a:pt x="1115" y="925"/>
                  </a:moveTo>
                  <a:cubicBezTo>
                    <a:pt x="1164" y="834"/>
                    <a:pt x="1366" y="523"/>
                    <a:pt x="1537" y="269"/>
                  </a:cubicBezTo>
                  <a:cubicBezTo>
                    <a:pt x="1609" y="163"/>
                    <a:pt x="1675" y="66"/>
                    <a:pt x="172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64"/>
                    <a:pt x="111" y="162"/>
                    <a:pt x="183" y="269"/>
                  </a:cubicBezTo>
                  <a:cubicBezTo>
                    <a:pt x="377" y="560"/>
                    <a:pt x="614" y="929"/>
                    <a:pt x="615" y="929"/>
                  </a:cubicBezTo>
                  <a:cubicBezTo>
                    <a:pt x="615" y="929"/>
                    <a:pt x="616" y="1385"/>
                    <a:pt x="616" y="1385"/>
                  </a:cubicBezTo>
                  <a:cubicBezTo>
                    <a:pt x="616" y="1387"/>
                    <a:pt x="616" y="1390"/>
                    <a:pt x="616" y="1392"/>
                  </a:cubicBezTo>
                  <a:cubicBezTo>
                    <a:pt x="1114" y="1392"/>
                    <a:pt x="1114" y="1392"/>
                    <a:pt x="1114" y="1392"/>
                  </a:cubicBezTo>
                  <a:cubicBezTo>
                    <a:pt x="1115" y="1390"/>
                    <a:pt x="1115" y="1387"/>
                    <a:pt x="1115" y="1385"/>
                  </a:cubicBezTo>
                  <a:lnTo>
                    <a:pt x="1115" y="925"/>
                  </a:ln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F059980B-9E64-45AF-8900-8BF4336D9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2900" y="3614757"/>
              <a:ext cx="1301501" cy="2455717"/>
            </a:xfrm>
            <a:custGeom>
              <a:avLst/>
              <a:gdLst>
                <a:gd name="T0" fmla="*/ 423 w 714"/>
                <a:gd name="T1" fmla="*/ 269 h 1392"/>
                <a:gd name="T2" fmla="*/ 1 w 714"/>
                <a:gd name="T3" fmla="*/ 925 h 1392"/>
                <a:gd name="T4" fmla="*/ 1 w 714"/>
                <a:gd name="T5" fmla="*/ 1385 h 1392"/>
                <a:gd name="T6" fmla="*/ 0 w 714"/>
                <a:gd name="T7" fmla="*/ 1392 h 1392"/>
                <a:gd name="T8" fmla="*/ 68 w 714"/>
                <a:gd name="T9" fmla="*/ 1392 h 1392"/>
                <a:gd name="T10" fmla="*/ 68 w 714"/>
                <a:gd name="T11" fmla="*/ 995 h 1392"/>
                <a:gd name="T12" fmla="*/ 428 w 714"/>
                <a:gd name="T13" fmla="*/ 425 h 1392"/>
                <a:gd name="T14" fmla="*/ 714 w 714"/>
                <a:gd name="T15" fmla="*/ 0 h 1392"/>
                <a:gd name="T16" fmla="*/ 609 w 714"/>
                <a:gd name="T17" fmla="*/ 0 h 1392"/>
                <a:gd name="T18" fmla="*/ 423 w 714"/>
                <a:gd name="T19" fmla="*/ 269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4" h="1392">
                  <a:moveTo>
                    <a:pt x="423" y="269"/>
                  </a:moveTo>
                  <a:cubicBezTo>
                    <a:pt x="252" y="523"/>
                    <a:pt x="50" y="834"/>
                    <a:pt x="1" y="925"/>
                  </a:cubicBezTo>
                  <a:cubicBezTo>
                    <a:pt x="1" y="1385"/>
                    <a:pt x="1" y="1385"/>
                    <a:pt x="1" y="1385"/>
                  </a:cubicBezTo>
                  <a:cubicBezTo>
                    <a:pt x="1" y="1387"/>
                    <a:pt x="1" y="1390"/>
                    <a:pt x="0" y="1392"/>
                  </a:cubicBezTo>
                  <a:cubicBezTo>
                    <a:pt x="68" y="1392"/>
                    <a:pt x="68" y="1392"/>
                    <a:pt x="68" y="1392"/>
                  </a:cubicBezTo>
                  <a:cubicBezTo>
                    <a:pt x="68" y="995"/>
                    <a:pt x="68" y="995"/>
                    <a:pt x="68" y="995"/>
                  </a:cubicBezTo>
                  <a:cubicBezTo>
                    <a:pt x="114" y="910"/>
                    <a:pt x="265" y="673"/>
                    <a:pt x="428" y="425"/>
                  </a:cubicBezTo>
                  <a:cubicBezTo>
                    <a:pt x="526" y="277"/>
                    <a:pt x="628" y="126"/>
                    <a:pt x="714" y="0"/>
                  </a:cubicBezTo>
                  <a:cubicBezTo>
                    <a:pt x="609" y="0"/>
                    <a:pt x="609" y="0"/>
                    <a:pt x="609" y="0"/>
                  </a:cubicBezTo>
                  <a:cubicBezTo>
                    <a:pt x="561" y="66"/>
                    <a:pt x="495" y="163"/>
                    <a:pt x="423" y="269"/>
                  </a:cubicBezTo>
                  <a:close/>
                </a:path>
              </a:pathLst>
            </a:custGeom>
            <a:solidFill>
              <a:srgbClr val="2980B9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B793D248-F63B-4AEA-A71D-CEA2F1B14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6156" y="3614757"/>
              <a:ext cx="1318004" cy="2455717"/>
            </a:xfrm>
            <a:custGeom>
              <a:avLst/>
              <a:gdLst>
                <a:gd name="T0" fmla="*/ 722 w 723"/>
                <a:gd name="T1" fmla="*/ 929 h 1392"/>
                <a:gd name="T2" fmla="*/ 290 w 723"/>
                <a:gd name="T3" fmla="*/ 269 h 1392"/>
                <a:gd name="T4" fmla="*/ 107 w 723"/>
                <a:gd name="T5" fmla="*/ 0 h 1392"/>
                <a:gd name="T6" fmla="*/ 0 w 723"/>
                <a:gd name="T7" fmla="*/ 0 h 1392"/>
                <a:gd name="T8" fmla="*/ 179 w 723"/>
                <a:gd name="T9" fmla="*/ 269 h 1392"/>
                <a:gd name="T10" fmla="*/ 656 w 723"/>
                <a:gd name="T11" fmla="*/ 999 h 1392"/>
                <a:gd name="T12" fmla="*/ 657 w 723"/>
                <a:gd name="T13" fmla="*/ 1392 h 1392"/>
                <a:gd name="T14" fmla="*/ 723 w 723"/>
                <a:gd name="T15" fmla="*/ 1392 h 1392"/>
                <a:gd name="T16" fmla="*/ 723 w 723"/>
                <a:gd name="T17" fmla="*/ 1385 h 1392"/>
                <a:gd name="T18" fmla="*/ 722 w 723"/>
                <a:gd name="T19" fmla="*/ 929 h 1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3" h="1392">
                  <a:moveTo>
                    <a:pt x="722" y="929"/>
                  </a:moveTo>
                  <a:cubicBezTo>
                    <a:pt x="721" y="929"/>
                    <a:pt x="484" y="560"/>
                    <a:pt x="290" y="269"/>
                  </a:cubicBezTo>
                  <a:cubicBezTo>
                    <a:pt x="218" y="162"/>
                    <a:pt x="153" y="64"/>
                    <a:pt x="10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81"/>
                    <a:pt x="116" y="174"/>
                    <a:pt x="179" y="269"/>
                  </a:cubicBezTo>
                  <a:cubicBezTo>
                    <a:pt x="409" y="616"/>
                    <a:pt x="656" y="999"/>
                    <a:pt x="656" y="999"/>
                  </a:cubicBezTo>
                  <a:cubicBezTo>
                    <a:pt x="656" y="1000"/>
                    <a:pt x="657" y="1223"/>
                    <a:pt x="657" y="1392"/>
                  </a:cubicBezTo>
                  <a:cubicBezTo>
                    <a:pt x="723" y="1392"/>
                    <a:pt x="723" y="1392"/>
                    <a:pt x="723" y="1392"/>
                  </a:cubicBezTo>
                  <a:cubicBezTo>
                    <a:pt x="723" y="1390"/>
                    <a:pt x="723" y="1387"/>
                    <a:pt x="723" y="1385"/>
                  </a:cubicBezTo>
                  <a:cubicBezTo>
                    <a:pt x="723" y="1385"/>
                    <a:pt x="722" y="929"/>
                    <a:pt x="722" y="929"/>
                  </a:cubicBezTo>
                  <a:close/>
                </a:path>
              </a:pathLst>
            </a:custGeom>
            <a:solidFill>
              <a:srgbClr val="2980B9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sp>
        <p:nvSpPr>
          <p:cNvPr id="57" name="Freeform 10">
            <a:extLst>
              <a:ext uri="{FF2B5EF4-FFF2-40B4-BE49-F238E27FC236}">
                <a16:creationId xmlns:a16="http://schemas.microsoft.com/office/drawing/2014/main" id="{6EDD7155-B214-4554-911A-54001594E3B5}"/>
              </a:ext>
            </a:extLst>
          </p:cNvPr>
          <p:cNvSpPr>
            <a:spLocks/>
          </p:cNvSpPr>
          <p:nvPr/>
        </p:nvSpPr>
        <p:spPr bwMode="auto">
          <a:xfrm>
            <a:off x="8249481" y="3846410"/>
            <a:ext cx="1978949" cy="341382"/>
          </a:xfrm>
          <a:custGeom>
            <a:avLst/>
            <a:gdLst>
              <a:gd name="T0" fmla="*/ 427 w 470"/>
              <a:gd name="T1" fmla="*/ 0 h 81"/>
              <a:gd name="T2" fmla="*/ 237 w 470"/>
              <a:gd name="T3" fmla="*/ 0 h 81"/>
              <a:gd name="T4" fmla="*/ 233 w 470"/>
              <a:gd name="T5" fmla="*/ 0 h 81"/>
              <a:gd name="T6" fmla="*/ 43 w 470"/>
              <a:gd name="T7" fmla="*/ 0 h 81"/>
              <a:gd name="T8" fmla="*/ 0 w 470"/>
              <a:gd name="T9" fmla="*/ 40 h 81"/>
              <a:gd name="T10" fmla="*/ 43 w 470"/>
              <a:gd name="T11" fmla="*/ 81 h 81"/>
              <a:gd name="T12" fmla="*/ 233 w 470"/>
              <a:gd name="T13" fmla="*/ 81 h 81"/>
              <a:gd name="T14" fmla="*/ 237 w 470"/>
              <a:gd name="T15" fmla="*/ 81 h 81"/>
              <a:gd name="T16" fmla="*/ 427 w 470"/>
              <a:gd name="T17" fmla="*/ 81 h 81"/>
              <a:gd name="T18" fmla="*/ 470 w 470"/>
              <a:gd name="T19" fmla="*/ 40 h 81"/>
              <a:gd name="T20" fmla="*/ 427 w 470"/>
              <a:gd name="T2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0" h="81">
                <a:moveTo>
                  <a:pt x="42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63"/>
                  <a:pt x="19" y="81"/>
                  <a:pt x="43" y="81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50" y="81"/>
                  <a:pt x="470" y="63"/>
                  <a:pt x="470" y="40"/>
                </a:cubicBezTo>
                <a:cubicBezTo>
                  <a:pt x="470" y="18"/>
                  <a:pt x="450" y="0"/>
                  <a:pt x="427" y="0"/>
                </a:cubicBezTo>
                <a:close/>
              </a:path>
            </a:pathLst>
          </a:custGeom>
          <a:solidFill>
            <a:srgbClr val="C0392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58" name="Rectangle 110">
            <a:extLst>
              <a:ext uri="{FF2B5EF4-FFF2-40B4-BE49-F238E27FC236}">
                <a16:creationId xmlns:a16="http://schemas.microsoft.com/office/drawing/2014/main" id="{61CCD273-76CE-476D-BEE2-D71E62354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889" y="3934822"/>
            <a:ext cx="1082133" cy="17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FFFF"/>
                </a:solidFill>
                <a:latin typeface="Poppins"/>
                <a:ea typeface="+mn-ea"/>
              </a:rPr>
              <a:t>Description</a:t>
            </a:r>
            <a:endParaRPr lang="id-ID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59" name="Freeform 10">
            <a:extLst>
              <a:ext uri="{FF2B5EF4-FFF2-40B4-BE49-F238E27FC236}">
                <a16:creationId xmlns:a16="http://schemas.microsoft.com/office/drawing/2014/main" id="{17D6298D-C45B-4451-B42C-B3EA04195095}"/>
              </a:ext>
            </a:extLst>
          </p:cNvPr>
          <p:cNvSpPr>
            <a:spLocks/>
          </p:cNvSpPr>
          <p:nvPr/>
        </p:nvSpPr>
        <p:spPr bwMode="auto">
          <a:xfrm>
            <a:off x="8249481" y="4215591"/>
            <a:ext cx="1978949" cy="341382"/>
          </a:xfrm>
          <a:custGeom>
            <a:avLst/>
            <a:gdLst>
              <a:gd name="T0" fmla="*/ 427 w 470"/>
              <a:gd name="T1" fmla="*/ 0 h 81"/>
              <a:gd name="T2" fmla="*/ 237 w 470"/>
              <a:gd name="T3" fmla="*/ 0 h 81"/>
              <a:gd name="T4" fmla="*/ 233 w 470"/>
              <a:gd name="T5" fmla="*/ 0 h 81"/>
              <a:gd name="T6" fmla="*/ 43 w 470"/>
              <a:gd name="T7" fmla="*/ 0 h 81"/>
              <a:gd name="T8" fmla="*/ 0 w 470"/>
              <a:gd name="T9" fmla="*/ 40 h 81"/>
              <a:gd name="T10" fmla="*/ 43 w 470"/>
              <a:gd name="T11" fmla="*/ 81 h 81"/>
              <a:gd name="T12" fmla="*/ 233 w 470"/>
              <a:gd name="T13" fmla="*/ 81 h 81"/>
              <a:gd name="T14" fmla="*/ 237 w 470"/>
              <a:gd name="T15" fmla="*/ 81 h 81"/>
              <a:gd name="T16" fmla="*/ 427 w 470"/>
              <a:gd name="T17" fmla="*/ 81 h 81"/>
              <a:gd name="T18" fmla="*/ 470 w 470"/>
              <a:gd name="T19" fmla="*/ 40 h 81"/>
              <a:gd name="T20" fmla="*/ 427 w 470"/>
              <a:gd name="T2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0" h="81">
                <a:moveTo>
                  <a:pt x="42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63"/>
                  <a:pt x="19" y="81"/>
                  <a:pt x="43" y="81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50" y="81"/>
                  <a:pt x="470" y="63"/>
                  <a:pt x="470" y="40"/>
                </a:cubicBezTo>
                <a:cubicBezTo>
                  <a:pt x="470" y="18"/>
                  <a:pt x="450" y="0"/>
                  <a:pt x="427" y="0"/>
                </a:cubicBezTo>
                <a:close/>
              </a:path>
            </a:pathLst>
          </a:custGeom>
          <a:solidFill>
            <a:srgbClr val="954F7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60" name="Rectangle 110">
            <a:extLst>
              <a:ext uri="{FF2B5EF4-FFF2-40B4-BE49-F238E27FC236}">
                <a16:creationId xmlns:a16="http://schemas.microsoft.com/office/drawing/2014/main" id="{8EED48D2-20CC-4D0D-9DE0-D6766AC2D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7889" y="4304003"/>
            <a:ext cx="1082133" cy="17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FFFF"/>
                </a:solidFill>
                <a:latin typeface="Poppins"/>
                <a:ea typeface="+mn-ea"/>
              </a:rPr>
              <a:t>Description</a:t>
            </a:r>
            <a:endParaRPr lang="id-ID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61" name="Oval 8">
            <a:extLst>
              <a:ext uri="{FF2B5EF4-FFF2-40B4-BE49-F238E27FC236}">
                <a16:creationId xmlns:a16="http://schemas.microsoft.com/office/drawing/2014/main" id="{AC8C8A21-C300-41F3-9869-47DA9D492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990" y="4770666"/>
            <a:ext cx="360372" cy="353957"/>
          </a:xfrm>
          <a:prstGeom prst="ellipse">
            <a:avLst/>
          </a:prstGeom>
          <a:solidFill>
            <a:srgbClr val="3F3F3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62" name="TextBox 117">
            <a:extLst>
              <a:ext uri="{FF2B5EF4-FFF2-40B4-BE49-F238E27FC236}">
                <a16:creationId xmlns:a16="http://schemas.microsoft.com/office/drawing/2014/main" id="{D3869CE6-8FA6-447D-BAFA-9333E1272C69}"/>
              </a:ext>
            </a:extLst>
          </p:cNvPr>
          <p:cNvSpPr txBox="1"/>
          <p:nvPr/>
        </p:nvSpPr>
        <p:spPr>
          <a:xfrm>
            <a:off x="9118607" y="4754304"/>
            <a:ext cx="222211" cy="387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id-ID" sz="2000" b="1" dirty="0">
                <a:solidFill>
                  <a:srgbClr val="FFFFFF"/>
                </a:solidFill>
                <a:latin typeface="Open Sans"/>
                <a:ea typeface="+mn-ea"/>
              </a:rPr>
              <a:t>3</a:t>
            </a:r>
          </a:p>
        </p:txBody>
      </p:sp>
      <p:sp>
        <p:nvSpPr>
          <p:cNvPr id="63" name="TextBox 45">
            <a:extLst>
              <a:ext uri="{FF2B5EF4-FFF2-40B4-BE49-F238E27FC236}">
                <a16:creationId xmlns:a16="http://schemas.microsoft.com/office/drawing/2014/main" id="{556EC8A1-177D-471C-B24D-A89AD0DDA753}"/>
              </a:ext>
            </a:extLst>
          </p:cNvPr>
          <p:cNvSpPr txBox="1"/>
          <p:nvPr/>
        </p:nvSpPr>
        <p:spPr>
          <a:xfrm>
            <a:off x="3247613" y="4987197"/>
            <a:ext cx="2143620" cy="3071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rgbClr val="3F3F3F"/>
                </a:solidFill>
                <a:latin typeface="Poppins"/>
              </a:rPr>
              <a:t>用户量提升</a:t>
            </a:r>
            <a:endParaRPr lang="en-US" sz="1400" b="1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64" name="Freeform 10">
            <a:extLst>
              <a:ext uri="{FF2B5EF4-FFF2-40B4-BE49-F238E27FC236}">
                <a16:creationId xmlns:a16="http://schemas.microsoft.com/office/drawing/2014/main" id="{D751D735-B389-43E6-BA38-3183E53B3A01}"/>
              </a:ext>
            </a:extLst>
          </p:cNvPr>
          <p:cNvSpPr>
            <a:spLocks/>
          </p:cNvSpPr>
          <p:nvPr/>
        </p:nvSpPr>
        <p:spPr bwMode="auto">
          <a:xfrm>
            <a:off x="2253081" y="2760473"/>
            <a:ext cx="1978949" cy="341382"/>
          </a:xfrm>
          <a:custGeom>
            <a:avLst/>
            <a:gdLst>
              <a:gd name="T0" fmla="*/ 427 w 470"/>
              <a:gd name="T1" fmla="*/ 0 h 81"/>
              <a:gd name="T2" fmla="*/ 237 w 470"/>
              <a:gd name="T3" fmla="*/ 0 h 81"/>
              <a:gd name="T4" fmla="*/ 233 w 470"/>
              <a:gd name="T5" fmla="*/ 0 h 81"/>
              <a:gd name="T6" fmla="*/ 43 w 470"/>
              <a:gd name="T7" fmla="*/ 0 h 81"/>
              <a:gd name="T8" fmla="*/ 0 w 470"/>
              <a:gd name="T9" fmla="*/ 40 h 81"/>
              <a:gd name="T10" fmla="*/ 43 w 470"/>
              <a:gd name="T11" fmla="*/ 81 h 81"/>
              <a:gd name="T12" fmla="*/ 233 w 470"/>
              <a:gd name="T13" fmla="*/ 81 h 81"/>
              <a:gd name="T14" fmla="*/ 237 w 470"/>
              <a:gd name="T15" fmla="*/ 81 h 81"/>
              <a:gd name="T16" fmla="*/ 427 w 470"/>
              <a:gd name="T17" fmla="*/ 81 h 81"/>
              <a:gd name="T18" fmla="*/ 470 w 470"/>
              <a:gd name="T19" fmla="*/ 40 h 81"/>
              <a:gd name="T20" fmla="*/ 427 w 470"/>
              <a:gd name="T2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0" h="81">
                <a:moveTo>
                  <a:pt x="42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63"/>
                  <a:pt x="19" y="81"/>
                  <a:pt x="43" y="81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50" y="81"/>
                  <a:pt x="470" y="63"/>
                  <a:pt x="470" y="40"/>
                </a:cubicBezTo>
                <a:cubicBezTo>
                  <a:pt x="470" y="18"/>
                  <a:pt x="450" y="0"/>
                  <a:pt x="427" y="0"/>
                </a:cubicBezTo>
                <a:close/>
              </a:path>
            </a:pathLst>
          </a:custGeom>
          <a:solidFill>
            <a:srgbClr val="F39C1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65" name="Rectangle 110">
            <a:extLst>
              <a:ext uri="{FF2B5EF4-FFF2-40B4-BE49-F238E27FC236}">
                <a16:creationId xmlns:a16="http://schemas.microsoft.com/office/drawing/2014/main" id="{6D94FBE0-C5C4-4123-9443-8EEADC42B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4998" y="2848884"/>
            <a:ext cx="1115112" cy="178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200" b="1" dirty="0">
                <a:solidFill>
                  <a:srgbClr val="FFFFFF"/>
                </a:solidFill>
                <a:latin typeface="Poppins"/>
                <a:ea typeface="+mn-ea"/>
              </a:rPr>
              <a:t>Description</a:t>
            </a:r>
            <a:endParaRPr lang="id-ID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cxnSp>
        <p:nvCxnSpPr>
          <p:cNvPr id="66" name="Straight Connector 4">
            <a:extLst>
              <a:ext uri="{FF2B5EF4-FFF2-40B4-BE49-F238E27FC236}">
                <a16:creationId xmlns:a16="http://schemas.microsoft.com/office/drawing/2014/main" id="{57D16496-F8E5-4F90-B410-6C89DB274751}"/>
              </a:ext>
            </a:extLst>
          </p:cNvPr>
          <p:cNvCxnSpPr>
            <a:cxnSpLocks/>
          </p:cNvCxnSpPr>
          <p:nvPr/>
        </p:nvCxnSpPr>
        <p:spPr>
          <a:xfrm>
            <a:off x="3242555" y="3534019"/>
            <a:ext cx="0" cy="1395562"/>
          </a:xfrm>
          <a:prstGeom prst="line">
            <a:avLst/>
          </a:prstGeom>
          <a:noFill/>
          <a:ln w="28575" cap="flat" cmpd="sng" algn="ctr">
            <a:solidFill>
              <a:srgbClr val="3F3F3F"/>
            </a:solidFill>
            <a:prstDash val="solid"/>
            <a:miter lim="800000"/>
          </a:ln>
          <a:effectLst/>
        </p:spPr>
      </p:cxnSp>
      <p:cxnSp>
        <p:nvCxnSpPr>
          <p:cNvPr id="67" name="Straight Connector 53">
            <a:extLst>
              <a:ext uri="{FF2B5EF4-FFF2-40B4-BE49-F238E27FC236}">
                <a16:creationId xmlns:a16="http://schemas.microsoft.com/office/drawing/2014/main" id="{BEBB3E86-1A73-4E9E-AD5E-EF1FE15F372D}"/>
              </a:ext>
            </a:extLst>
          </p:cNvPr>
          <p:cNvCxnSpPr>
            <a:cxnSpLocks/>
          </p:cNvCxnSpPr>
          <p:nvPr/>
        </p:nvCxnSpPr>
        <p:spPr>
          <a:xfrm>
            <a:off x="3227785" y="4942596"/>
            <a:ext cx="2163452" cy="0"/>
          </a:xfrm>
          <a:prstGeom prst="line">
            <a:avLst/>
          </a:prstGeom>
          <a:noFill/>
          <a:ln w="28575" cap="flat" cmpd="sng" algn="ctr">
            <a:solidFill>
              <a:srgbClr val="3F3F3F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8" name="TextBox 54">
            <a:extLst>
              <a:ext uri="{FF2B5EF4-FFF2-40B4-BE49-F238E27FC236}">
                <a16:creationId xmlns:a16="http://schemas.microsoft.com/office/drawing/2014/main" id="{F80B471B-A1CA-4C0F-A157-F21D9D603497}"/>
              </a:ext>
            </a:extLst>
          </p:cNvPr>
          <p:cNvSpPr txBox="1"/>
          <p:nvPr/>
        </p:nvSpPr>
        <p:spPr>
          <a:xfrm>
            <a:off x="6194057" y="5852359"/>
            <a:ext cx="2143620" cy="30712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00" b="1" dirty="0">
                <a:solidFill>
                  <a:srgbClr val="3F3F3F"/>
                </a:solidFill>
                <a:latin typeface="Poppins"/>
                <a:ea typeface="+mn-ea"/>
              </a:rPr>
              <a:t>线索量提升</a:t>
            </a:r>
            <a:endParaRPr lang="en-US" sz="1400" b="1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cxnSp>
        <p:nvCxnSpPr>
          <p:cNvPr id="69" name="Straight Connector 55">
            <a:extLst>
              <a:ext uri="{FF2B5EF4-FFF2-40B4-BE49-F238E27FC236}">
                <a16:creationId xmlns:a16="http://schemas.microsoft.com/office/drawing/2014/main" id="{B367B6B4-B058-43D3-AD52-A1001859D095}"/>
              </a:ext>
            </a:extLst>
          </p:cNvPr>
          <p:cNvCxnSpPr>
            <a:cxnSpLocks/>
          </p:cNvCxnSpPr>
          <p:nvPr/>
        </p:nvCxnSpPr>
        <p:spPr>
          <a:xfrm>
            <a:off x="6188998" y="4399181"/>
            <a:ext cx="0" cy="1395562"/>
          </a:xfrm>
          <a:prstGeom prst="line">
            <a:avLst/>
          </a:prstGeom>
          <a:noFill/>
          <a:ln w="28575" cap="flat" cmpd="sng" algn="ctr">
            <a:solidFill>
              <a:srgbClr val="3F3F3F"/>
            </a:solidFill>
            <a:prstDash val="solid"/>
            <a:miter lim="800000"/>
          </a:ln>
          <a:effectLst/>
        </p:spPr>
      </p:cxnSp>
      <p:cxnSp>
        <p:nvCxnSpPr>
          <p:cNvPr id="70" name="Straight Connector 56">
            <a:extLst>
              <a:ext uri="{FF2B5EF4-FFF2-40B4-BE49-F238E27FC236}">
                <a16:creationId xmlns:a16="http://schemas.microsoft.com/office/drawing/2014/main" id="{11BE3BC6-4EE2-4759-A30C-08D3ABC2CCB6}"/>
              </a:ext>
            </a:extLst>
          </p:cNvPr>
          <p:cNvCxnSpPr>
            <a:cxnSpLocks/>
          </p:cNvCxnSpPr>
          <p:nvPr/>
        </p:nvCxnSpPr>
        <p:spPr>
          <a:xfrm>
            <a:off x="6174229" y="5807758"/>
            <a:ext cx="2163452" cy="0"/>
          </a:xfrm>
          <a:prstGeom prst="line">
            <a:avLst/>
          </a:prstGeom>
          <a:noFill/>
          <a:ln w="28575" cap="flat" cmpd="sng" algn="ctr">
            <a:solidFill>
              <a:srgbClr val="3F3F3F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71" name="Straight Connector 58">
            <a:extLst>
              <a:ext uri="{FF2B5EF4-FFF2-40B4-BE49-F238E27FC236}">
                <a16:creationId xmlns:a16="http://schemas.microsoft.com/office/drawing/2014/main" id="{55979B42-A6CC-45E1-9D3C-79E47033CDF5}"/>
              </a:ext>
            </a:extLst>
          </p:cNvPr>
          <p:cNvCxnSpPr>
            <a:cxnSpLocks/>
          </p:cNvCxnSpPr>
          <p:nvPr/>
        </p:nvCxnSpPr>
        <p:spPr>
          <a:xfrm>
            <a:off x="9239053" y="5137234"/>
            <a:ext cx="0" cy="1395562"/>
          </a:xfrm>
          <a:prstGeom prst="line">
            <a:avLst/>
          </a:prstGeom>
          <a:noFill/>
          <a:ln w="28575" cap="flat" cmpd="sng" algn="ctr">
            <a:solidFill>
              <a:srgbClr val="3F3F3F"/>
            </a:solidFill>
            <a:prstDash val="solid"/>
            <a:miter lim="800000"/>
          </a:ln>
          <a:effectLst/>
        </p:spPr>
      </p:cxnSp>
      <p:cxnSp>
        <p:nvCxnSpPr>
          <p:cNvPr id="72" name="Straight Connector 59">
            <a:extLst>
              <a:ext uri="{FF2B5EF4-FFF2-40B4-BE49-F238E27FC236}">
                <a16:creationId xmlns:a16="http://schemas.microsoft.com/office/drawing/2014/main" id="{A32C22DB-BAEE-4E5B-B560-47662BF94416}"/>
              </a:ext>
            </a:extLst>
          </p:cNvPr>
          <p:cNvCxnSpPr>
            <a:cxnSpLocks/>
          </p:cNvCxnSpPr>
          <p:nvPr/>
        </p:nvCxnSpPr>
        <p:spPr>
          <a:xfrm>
            <a:off x="9234130" y="6545811"/>
            <a:ext cx="1529103" cy="0"/>
          </a:xfrm>
          <a:prstGeom prst="line">
            <a:avLst/>
          </a:prstGeom>
          <a:noFill/>
          <a:ln w="28575" cap="flat" cmpd="sng" algn="ctr">
            <a:solidFill>
              <a:srgbClr val="3F3F3F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98B5FD7A-DA5E-4909-A25F-C2D4555BF55B}"/>
              </a:ext>
            </a:extLst>
          </p:cNvPr>
          <p:cNvGrpSpPr/>
          <p:nvPr/>
        </p:nvGrpSpPr>
        <p:grpSpPr>
          <a:xfrm>
            <a:off x="2678695" y="1259800"/>
            <a:ext cx="1079676" cy="338554"/>
            <a:chOff x="440401" y="1156149"/>
            <a:chExt cx="1079676" cy="338554"/>
          </a:xfrm>
        </p:grpSpPr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041A096E-2634-4C56-A786-7372EA815D7A}"/>
                </a:ext>
              </a:extLst>
            </p:cNvPr>
            <p:cNvSpPr txBox="1"/>
            <p:nvPr/>
          </p:nvSpPr>
          <p:spPr>
            <a:xfrm>
              <a:off x="514674" y="115614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用户增长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020493A8-FA9D-4ED5-B72B-B65E0AF3A4D7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02C2E22B-1224-420E-8E48-EC1996EED8B2}"/>
              </a:ext>
            </a:extLst>
          </p:cNvPr>
          <p:cNvGrpSpPr/>
          <p:nvPr/>
        </p:nvGrpSpPr>
        <p:grpSpPr>
          <a:xfrm>
            <a:off x="5634391" y="1547819"/>
            <a:ext cx="1079676" cy="338554"/>
            <a:chOff x="440401" y="1156149"/>
            <a:chExt cx="1079676" cy="338554"/>
          </a:xfrm>
        </p:grpSpPr>
        <p:sp>
          <p:nvSpPr>
            <p:cNvPr id="83" name="文本框 82">
              <a:extLst>
                <a:ext uri="{FF2B5EF4-FFF2-40B4-BE49-F238E27FC236}">
                  <a16:creationId xmlns:a16="http://schemas.microsoft.com/office/drawing/2014/main" id="{9FC24299-5CB3-4309-8ED1-24B23C22DD69}"/>
                </a:ext>
              </a:extLst>
            </p:cNvPr>
            <p:cNvSpPr txBox="1"/>
            <p:nvPr/>
          </p:nvSpPr>
          <p:spPr>
            <a:xfrm>
              <a:off x="514674" y="1156149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线索转化</a:t>
              </a:r>
              <a:endPara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65D40CFD-20C2-4DFC-BA21-AD7BE653452F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noFill/>
              </a:endParaRPr>
            </a:p>
          </p:txBody>
        </p:sp>
      </p:grpSp>
      <p:sp>
        <p:nvSpPr>
          <p:cNvPr id="87" name="Freeform 10">
            <a:extLst>
              <a:ext uri="{FF2B5EF4-FFF2-40B4-BE49-F238E27FC236}">
                <a16:creationId xmlns:a16="http://schemas.microsoft.com/office/drawing/2014/main" id="{0F07C309-829E-4789-B436-259A534F4F1F}"/>
              </a:ext>
            </a:extLst>
          </p:cNvPr>
          <p:cNvSpPr>
            <a:spLocks/>
          </p:cNvSpPr>
          <p:nvPr/>
        </p:nvSpPr>
        <p:spPr bwMode="auto">
          <a:xfrm>
            <a:off x="5229241" y="2022856"/>
            <a:ext cx="1978949" cy="341382"/>
          </a:xfrm>
          <a:custGeom>
            <a:avLst/>
            <a:gdLst>
              <a:gd name="T0" fmla="*/ 427 w 470"/>
              <a:gd name="T1" fmla="*/ 0 h 81"/>
              <a:gd name="T2" fmla="*/ 237 w 470"/>
              <a:gd name="T3" fmla="*/ 0 h 81"/>
              <a:gd name="T4" fmla="*/ 233 w 470"/>
              <a:gd name="T5" fmla="*/ 0 h 81"/>
              <a:gd name="T6" fmla="*/ 43 w 470"/>
              <a:gd name="T7" fmla="*/ 0 h 81"/>
              <a:gd name="T8" fmla="*/ 0 w 470"/>
              <a:gd name="T9" fmla="*/ 40 h 81"/>
              <a:gd name="T10" fmla="*/ 43 w 470"/>
              <a:gd name="T11" fmla="*/ 81 h 81"/>
              <a:gd name="T12" fmla="*/ 233 w 470"/>
              <a:gd name="T13" fmla="*/ 81 h 81"/>
              <a:gd name="T14" fmla="*/ 237 w 470"/>
              <a:gd name="T15" fmla="*/ 81 h 81"/>
              <a:gd name="T16" fmla="*/ 427 w 470"/>
              <a:gd name="T17" fmla="*/ 81 h 81"/>
              <a:gd name="T18" fmla="*/ 470 w 470"/>
              <a:gd name="T19" fmla="*/ 40 h 81"/>
              <a:gd name="T20" fmla="*/ 427 w 470"/>
              <a:gd name="T2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0" h="81">
                <a:moveTo>
                  <a:pt x="42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63"/>
                  <a:pt x="19" y="81"/>
                  <a:pt x="43" y="81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50" y="81"/>
                  <a:pt x="470" y="63"/>
                  <a:pt x="470" y="40"/>
                </a:cubicBezTo>
                <a:cubicBezTo>
                  <a:pt x="470" y="18"/>
                  <a:pt x="450" y="0"/>
                  <a:pt x="427" y="0"/>
                </a:cubicBezTo>
                <a:close/>
              </a:path>
            </a:pathLst>
          </a:custGeom>
          <a:solidFill>
            <a:srgbClr val="2980B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88" name="Rectangle 110">
            <a:extLst>
              <a:ext uri="{FF2B5EF4-FFF2-40B4-BE49-F238E27FC236}">
                <a16:creationId xmlns:a16="http://schemas.microsoft.com/office/drawing/2014/main" id="{3A3F1E29-22D3-4ADA-9514-14539B0D8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1158" y="2111268"/>
            <a:ext cx="11151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FFFFFF"/>
                </a:solidFill>
                <a:latin typeface="Poppins"/>
                <a:ea typeface="+mn-ea"/>
              </a:rPr>
              <a:t>首页访问提升</a:t>
            </a:r>
            <a:endParaRPr lang="id-ID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89" name="Freeform 10">
            <a:extLst>
              <a:ext uri="{FF2B5EF4-FFF2-40B4-BE49-F238E27FC236}">
                <a16:creationId xmlns:a16="http://schemas.microsoft.com/office/drawing/2014/main" id="{D30D04EF-845B-4A86-856B-AF00A0353720}"/>
              </a:ext>
            </a:extLst>
          </p:cNvPr>
          <p:cNvSpPr>
            <a:spLocks/>
          </p:cNvSpPr>
          <p:nvPr/>
        </p:nvSpPr>
        <p:spPr bwMode="auto">
          <a:xfrm>
            <a:off x="5229241" y="2392037"/>
            <a:ext cx="1978949" cy="341382"/>
          </a:xfrm>
          <a:custGeom>
            <a:avLst/>
            <a:gdLst>
              <a:gd name="T0" fmla="*/ 427 w 470"/>
              <a:gd name="T1" fmla="*/ 0 h 81"/>
              <a:gd name="T2" fmla="*/ 237 w 470"/>
              <a:gd name="T3" fmla="*/ 0 h 81"/>
              <a:gd name="T4" fmla="*/ 233 w 470"/>
              <a:gd name="T5" fmla="*/ 0 h 81"/>
              <a:gd name="T6" fmla="*/ 43 w 470"/>
              <a:gd name="T7" fmla="*/ 0 h 81"/>
              <a:gd name="T8" fmla="*/ 0 w 470"/>
              <a:gd name="T9" fmla="*/ 40 h 81"/>
              <a:gd name="T10" fmla="*/ 43 w 470"/>
              <a:gd name="T11" fmla="*/ 81 h 81"/>
              <a:gd name="T12" fmla="*/ 233 w 470"/>
              <a:gd name="T13" fmla="*/ 81 h 81"/>
              <a:gd name="T14" fmla="*/ 237 w 470"/>
              <a:gd name="T15" fmla="*/ 81 h 81"/>
              <a:gd name="T16" fmla="*/ 427 w 470"/>
              <a:gd name="T17" fmla="*/ 81 h 81"/>
              <a:gd name="T18" fmla="*/ 470 w 470"/>
              <a:gd name="T19" fmla="*/ 40 h 81"/>
              <a:gd name="T20" fmla="*/ 427 w 470"/>
              <a:gd name="T21" fmla="*/ 0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70" h="81">
                <a:moveTo>
                  <a:pt x="427" y="0"/>
                </a:moveTo>
                <a:cubicBezTo>
                  <a:pt x="237" y="0"/>
                  <a:pt x="237" y="0"/>
                  <a:pt x="237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18"/>
                  <a:pt x="0" y="40"/>
                </a:cubicBezTo>
                <a:cubicBezTo>
                  <a:pt x="0" y="63"/>
                  <a:pt x="19" y="81"/>
                  <a:pt x="43" y="81"/>
                </a:cubicBezTo>
                <a:cubicBezTo>
                  <a:pt x="233" y="81"/>
                  <a:pt x="233" y="81"/>
                  <a:pt x="233" y="81"/>
                </a:cubicBezTo>
                <a:cubicBezTo>
                  <a:pt x="237" y="81"/>
                  <a:pt x="237" y="81"/>
                  <a:pt x="237" y="81"/>
                </a:cubicBezTo>
                <a:cubicBezTo>
                  <a:pt x="427" y="81"/>
                  <a:pt x="427" y="81"/>
                  <a:pt x="427" y="81"/>
                </a:cubicBezTo>
                <a:cubicBezTo>
                  <a:pt x="450" y="81"/>
                  <a:pt x="470" y="63"/>
                  <a:pt x="470" y="40"/>
                </a:cubicBezTo>
                <a:cubicBezTo>
                  <a:pt x="470" y="18"/>
                  <a:pt x="450" y="0"/>
                  <a:pt x="427" y="0"/>
                </a:cubicBezTo>
                <a:close/>
              </a:path>
            </a:pathLst>
          </a:custGeom>
          <a:solidFill>
            <a:srgbClr val="41B1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Open Sans"/>
              <a:ea typeface="+mn-ea"/>
            </a:endParaRPr>
          </a:p>
        </p:txBody>
      </p:sp>
      <p:sp>
        <p:nvSpPr>
          <p:cNvPr id="90" name="Rectangle 110">
            <a:extLst>
              <a:ext uri="{FF2B5EF4-FFF2-40B4-BE49-F238E27FC236}">
                <a16:creationId xmlns:a16="http://schemas.microsoft.com/office/drawing/2014/main" id="{E8461C9C-0892-4BB6-9030-2FD9D8C34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915" y="2480449"/>
            <a:ext cx="137047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200" b="1" dirty="0">
                <a:solidFill>
                  <a:srgbClr val="FFFFFF"/>
                </a:solidFill>
                <a:latin typeface="Poppins"/>
              </a:rPr>
              <a:t>列表页访问提升</a:t>
            </a:r>
            <a:endParaRPr lang="id-ID" dirty="0">
              <a:solidFill>
                <a:srgbClr val="3F3F3F"/>
              </a:solidFill>
              <a:latin typeface="Poppins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3803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SEO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优化和内容</a:t>
            </a:r>
            <a:endParaRPr 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4933265-1C74-46E6-A294-578316441415}"/>
              </a:ext>
            </a:extLst>
          </p:cNvPr>
          <p:cNvSpPr txBox="1"/>
          <p:nvPr/>
        </p:nvSpPr>
        <p:spPr>
          <a:xfrm>
            <a:off x="679281" y="1857445"/>
            <a:ext cx="1827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compare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8588A6-BB65-4E74-BA6D-3BBB117844C7}"/>
              </a:ext>
            </a:extLst>
          </p:cNvPr>
          <p:cNvSpPr txBox="1"/>
          <p:nvPr/>
        </p:nvSpPr>
        <p:spPr>
          <a:xfrm>
            <a:off x="1013430" y="2195999"/>
            <a:ext cx="38250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页面收录效果：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实际排名支持：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对关键词的表现：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其中英语区（</a:t>
            </a:r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US19.7%,UK14.3%,CA17.2%）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24C23B7-7765-421C-92F0-D707E5F48985}"/>
              </a:ext>
            </a:extLst>
          </p:cNvPr>
          <p:cNvSpPr txBox="1"/>
          <p:nvPr/>
        </p:nvSpPr>
        <p:spPr>
          <a:xfrm>
            <a:off x="679281" y="3335306"/>
            <a:ext cx="236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、房间配置器的静态化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DE48D9-508A-419C-BC48-5DC720E96A66}"/>
              </a:ext>
            </a:extLst>
          </p:cNvPr>
          <p:cNvSpPr txBox="1"/>
          <p:nvPr/>
        </p:nvSpPr>
        <p:spPr>
          <a:xfrm>
            <a:off x="552337" y="134571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网页静态化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4152C84-8763-4013-BAEF-2A97017F38B6}"/>
              </a:ext>
            </a:extLst>
          </p:cNvPr>
          <p:cNvSpPr txBox="1"/>
          <p:nvPr/>
        </p:nvSpPr>
        <p:spPr>
          <a:xfrm>
            <a:off x="6275028" y="1345717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1B6D2B2-5409-4D9E-9D0A-4EB3CEEE2A60}"/>
              </a:ext>
            </a:extLst>
          </p:cNvPr>
          <p:cNvSpPr txBox="1"/>
          <p:nvPr/>
        </p:nvSpPr>
        <p:spPr>
          <a:xfrm>
            <a:off x="6435430" y="1831539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、关键词字典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902B082-F6BA-4AB2-9A83-41F843B8B1A2}"/>
              </a:ext>
            </a:extLst>
          </p:cNvPr>
          <p:cNvSpPr txBox="1"/>
          <p:nvPr/>
        </p:nvSpPr>
        <p:spPr>
          <a:xfrm>
            <a:off x="7977840" y="1831539"/>
            <a:ext cx="38002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onepage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为基础的定向关键词的布局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D38FEF2-35C2-45DA-B533-E818901E56E1}"/>
              </a:ext>
            </a:extLst>
          </p:cNvPr>
          <p:cNvSpPr txBox="1"/>
          <p:nvPr/>
        </p:nvSpPr>
        <p:spPr>
          <a:xfrm>
            <a:off x="6435430" y="2442063"/>
            <a:ext cx="989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Blog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2239A5E-37D1-4A0A-868B-D81C25AC42F2}"/>
              </a:ext>
            </a:extLst>
          </p:cNvPr>
          <p:cNvSpPr txBox="1"/>
          <p:nvPr/>
        </p:nvSpPr>
        <p:spPr>
          <a:xfrm>
            <a:off x="7953439" y="2439750"/>
            <a:ext cx="273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+GPT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生成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领英素材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7BC3FE4-1AE8-4F77-AB29-9BA50F2DE396}"/>
              </a:ext>
            </a:extLst>
          </p:cNvPr>
          <p:cNvSpPr txBox="1"/>
          <p:nvPr/>
        </p:nvSpPr>
        <p:spPr>
          <a:xfrm>
            <a:off x="6435430" y="2955618"/>
            <a:ext cx="2356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、重点关键词排名突破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0ED7BF77-10BA-42BC-B8CE-64E27184CFEA}"/>
              </a:ext>
            </a:extLst>
          </p:cNvPr>
          <p:cNvSpPr txBox="1"/>
          <p:nvPr/>
        </p:nvSpPr>
        <p:spPr>
          <a:xfrm>
            <a:off x="9081764" y="2943817"/>
            <a:ext cx="1782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品宣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制作网页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1F9AA47-6088-4020-99B9-F4FEDB88E5FB}"/>
              </a:ext>
            </a:extLst>
          </p:cNvPr>
          <p:cNvSpPr txBox="1"/>
          <p:nvPr/>
        </p:nvSpPr>
        <p:spPr>
          <a:xfrm>
            <a:off x="650266" y="4415780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核心网页优化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186312B-7E6D-4ABB-ABBE-7409D66177A7}"/>
              </a:ext>
            </a:extLst>
          </p:cNvPr>
          <p:cNvSpPr txBox="1"/>
          <p:nvPr/>
        </p:nvSpPr>
        <p:spPr>
          <a:xfrm>
            <a:off x="699140" y="4927507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oogle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评分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095F930-591E-44E2-A265-2F08EE009392}"/>
              </a:ext>
            </a:extLst>
          </p:cNvPr>
          <p:cNvSpPr txBox="1"/>
          <p:nvPr/>
        </p:nvSpPr>
        <p:spPr>
          <a:xfrm>
            <a:off x="699140" y="5369887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关键词布局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DD26734C-6DD5-4E4B-8CB3-B4ED08B621FD}"/>
              </a:ext>
            </a:extLst>
          </p:cNvPr>
          <p:cNvSpPr txBox="1"/>
          <p:nvPr/>
        </p:nvSpPr>
        <p:spPr>
          <a:xfrm>
            <a:off x="703954" y="5769871"/>
            <a:ext cx="22220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yealink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助手 生成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FAQ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884A558C-EE16-42E6-8EF4-15E7CEA8CA51}"/>
              </a:ext>
            </a:extLst>
          </p:cNvPr>
          <p:cNvSpPr txBox="1"/>
          <p:nvPr/>
        </p:nvSpPr>
        <p:spPr>
          <a:xfrm>
            <a:off x="6572545" y="5022634"/>
            <a:ext cx="35682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400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个重点关键词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重点关键词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Top10,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个突破至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top20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词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个提升至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个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8" name="图表 27">
            <a:extLst>
              <a:ext uri="{FF2B5EF4-FFF2-40B4-BE49-F238E27FC236}">
                <a16:creationId xmlns:a16="http://schemas.microsoft.com/office/drawing/2014/main" id="{C132139E-EF24-4C8E-8FB4-307235453D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558714"/>
              </p:ext>
            </p:extLst>
          </p:nvPr>
        </p:nvGraphicFramePr>
        <p:xfrm>
          <a:off x="2886544" y="4265148"/>
          <a:ext cx="3209456" cy="2152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9" name="文本框 28">
            <a:extLst>
              <a:ext uri="{FF2B5EF4-FFF2-40B4-BE49-F238E27FC236}">
                <a16:creationId xmlns:a16="http://schemas.microsoft.com/office/drawing/2014/main" id="{6745617A-6092-4A65-A6E9-C8395B80B0E8}"/>
              </a:ext>
            </a:extLst>
          </p:cNvPr>
          <p:cNvSpPr txBox="1"/>
          <p:nvPr/>
        </p:nvSpPr>
        <p:spPr>
          <a:xfrm>
            <a:off x="6435430" y="3563829"/>
            <a:ext cx="9204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、视频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C9C25B36-FE9A-451C-BE65-EFC6725EC337}"/>
              </a:ext>
            </a:extLst>
          </p:cNvPr>
          <p:cNvSpPr txBox="1"/>
          <p:nvPr/>
        </p:nvSpPr>
        <p:spPr>
          <a:xfrm>
            <a:off x="7614246" y="3563829"/>
            <a:ext cx="2072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Youtube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的历史视频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A098384-6370-4CFF-A122-D5C63D797E22}"/>
              </a:ext>
            </a:extLst>
          </p:cNvPr>
          <p:cNvGrpSpPr/>
          <p:nvPr/>
        </p:nvGrpSpPr>
        <p:grpSpPr>
          <a:xfrm>
            <a:off x="7022833" y="1429269"/>
            <a:ext cx="4587847" cy="4155867"/>
            <a:chOff x="6644283" y="1704444"/>
            <a:chExt cx="4587847" cy="4155867"/>
          </a:xfrm>
        </p:grpSpPr>
        <p:grpSp>
          <p:nvGrpSpPr>
            <p:cNvPr id="32" name="02b829cf-a0ea-4939-bd97-f36fe4c547c0">
              <a:extLst>
                <a:ext uri="{FF2B5EF4-FFF2-40B4-BE49-F238E27FC236}">
                  <a16:creationId xmlns:a16="http://schemas.microsoft.com/office/drawing/2014/main" id="{FF6F8559-066A-4BD6-A24B-D46EE2CC6F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44283" y="2022480"/>
              <a:ext cx="3502680" cy="3525660"/>
              <a:chOff x="3526069" y="784146"/>
              <a:chExt cx="5255233" cy="5289708"/>
            </a:xfrm>
          </p:grpSpPr>
          <p:sp>
            <p:nvSpPr>
              <p:cNvPr id="44" name="Freeform: Shape 2">
                <a:extLst>
                  <a:ext uri="{FF2B5EF4-FFF2-40B4-BE49-F238E27FC236}">
                    <a16:creationId xmlns:a16="http://schemas.microsoft.com/office/drawing/2014/main" id="{366E61CB-C84E-4B79-AC54-A296C33147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069" y="3209826"/>
                <a:ext cx="1262093" cy="1262093"/>
              </a:xfrm>
              <a:custGeom>
                <a:avLst/>
                <a:gdLst>
                  <a:gd name="T0" fmla="*/ 28 w 434"/>
                  <a:gd name="T1" fmla="*/ 166 h 434"/>
                  <a:gd name="T2" fmla="*/ 268 w 434"/>
                  <a:gd name="T3" fmla="*/ 28 h 434"/>
                  <a:gd name="T4" fmla="*/ 406 w 434"/>
                  <a:gd name="T5" fmla="*/ 268 h 434"/>
                  <a:gd name="T6" fmla="*/ 166 w 434"/>
                  <a:gd name="T7" fmla="*/ 406 h 434"/>
                  <a:gd name="T8" fmla="*/ 28 w 434"/>
                  <a:gd name="T9" fmla="*/ 16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4">
                    <a:moveTo>
                      <a:pt x="28" y="166"/>
                    </a:moveTo>
                    <a:cubicBezTo>
                      <a:pt x="56" y="62"/>
                      <a:pt x="164" y="0"/>
                      <a:pt x="268" y="28"/>
                    </a:cubicBezTo>
                    <a:cubicBezTo>
                      <a:pt x="372" y="56"/>
                      <a:pt x="434" y="164"/>
                      <a:pt x="406" y="268"/>
                    </a:cubicBezTo>
                    <a:cubicBezTo>
                      <a:pt x="378" y="372"/>
                      <a:pt x="270" y="434"/>
                      <a:pt x="166" y="406"/>
                    </a:cubicBezTo>
                    <a:cubicBezTo>
                      <a:pt x="62" y="378"/>
                      <a:pt x="0" y="270"/>
                      <a:pt x="28" y="166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5" name="Freeform: Shape 4">
                <a:extLst>
                  <a:ext uri="{FF2B5EF4-FFF2-40B4-BE49-F238E27FC236}">
                    <a16:creationId xmlns:a16="http://schemas.microsoft.com/office/drawing/2014/main" id="{27D36A7C-223B-4684-97AC-42FB9BC43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03114" y="3043599"/>
                <a:ext cx="1073703" cy="1215303"/>
              </a:xfrm>
              <a:custGeom>
                <a:avLst/>
                <a:gdLst>
                  <a:gd name="T0" fmla="*/ 0 w 369"/>
                  <a:gd name="T1" fmla="*/ 40 h 418"/>
                  <a:gd name="T2" fmla="*/ 309 w 369"/>
                  <a:gd name="T3" fmla="*/ 0 h 418"/>
                  <a:gd name="T4" fmla="*/ 369 w 369"/>
                  <a:gd name="T5" fmla="*/ 353 h 418"/>
                  <a:gd name="T6" fmla="*/ 64 w 369"/>
                  <a:gd name="T7" fmla="*/ 418 h 418"/>
                  <a:gd name="T8" fmla="*/ 0 w 369"/>
                  <a:gd name="T9" fmla="*/ 4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9" h="418">
                    <a:moveTo>
                      <a:pt x="0" y="40"/>
                    </a:moveTo>
                    <a:cubicBezTo>
                      <a:pt x="97" y="124"/>
                      <a:pt x="219" y="108"/>
                      <a:pt x="309" y="0"/>
                    </a:cubicBezTo>
                    <a:cubicBezTo>
                      <a:pt x="369" y="353"/>
                      <a:pt x="369" y="353"/>
                      <a:pt x="369" y="353"/>
                    </a:cubicBezTo>
                    <a:cubicBezTo>
                      <a:pt x="248" y="281"/>
                      <a:pt x="128" y="307"/>
                      <a:pt x="64" y="418"/>
                    </a:cubicBezTo>
                    <a:lnTo>
                      <a:pt x="0" y="40"/>
                    </a:ln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6" name="Freeform: Shape 5">
                <a:extLst>
                  <a:ext uri="{FF2B5EF4-FFF2-40B4-BE49-F238E27FC236}">
                    <a16:creationId xmlns:a16="http://schemas.microsoft.com/office/drawing/2014/main" id="{6AB5E72A-D616-4ABF-89B7-DA4FEE2F14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7352" y="2206309"/>
                <a:ext cx="1257168" cy="1168513"/>
              </a:xfrm>
              <a:custGeom>
                <a:avLst/>
                <a:gdLst>
                  <a:gd name="T0" fmla="*/ 0 w 432"/>
                  <a:gd name="T1" fmla="*/ 271 h 402"/>
                  <a:gd name="T2" fmla="*/ 131 w 432"/>
                  <a:gd name="T3" fmla="*/ 0 h 402"/>
                  <a:gd name="T4" fmla="*/ 432 w 432"/>
                  <a:gd name="T5" fmla="*/ 111 h 402"/>
                  <a:gd name="T6" fmla="*/ 356 w 432"/>
                  <a:gd name="T7" fmla="*/ 402 h 402"/>
                  <a:gd name="T8" fmla="*/ 0 w 432"/>
                  <a:gd name="T9" fmla="*/ 27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2" h="402">
                    <a:moveTo>
                      <a:pt x="0" y="271"/>
                    </a:moveTo>
                    <a:cubicBezTo>
                      <a:pt x="114" y="232"/>
                      <a:pt x="165" y="128"/>
                      <a:pt x="131" y="0"/>
                    </a:cubicBezTo>
                    <a:cubicBezTo>
                      <a:pt x="432" y="111"/>
                      <a:pt x="432" y="111"/>
                      <a:pt x="432" y="111"/>
                    </a:cubicBezTo>
                    <a:cubicBezTo>
                      <a:pt x="324" y="186"/>
                      <a:pt x="294" y="298"/>
                      <a:pt x="356" y="402"/>
                    </a:cubicBezTo>
                    <a:lnTo>
                      <a:pt x="0" y="271"/>
                    </a:ln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7" name="Freeform: Shape 6">
                <a:extLst>
                  <a:ext uri="{FF2B5EF4-FFF2-40B4-BE49-F238E27FC236}">
                    <a16:creationId xmlns:a16="http://schemas.microsoft.com/office/drawing/2014/main" id="{3E557410-8293-4DA8-8BEE-C00137D33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8770" y="1548789"/>
                <a:ext cx="1808795" cy="2018117"/>
              </a:xfrm>
              <a:custGeom>
                <a:avLst/>
                <a:gdLst>
                  <a:gd name="T0" fmla="*/ 266 w 622"/>
                  <a:gd name="T1" fmla="*/ 694 h 694"/>
                  <a:gd name="T2" fmla="*/ 0 w 622"/>
                  <a:gd name="T3" fmla="*/ 177 h 694"/>
                  <a:gd name="T4" fmla="*/ 306 w 622"/>
                  <a:gd name="T5" fmla="*/ 0 h 694"/>
                  <a:gd name="T6" fmla="*/ 622 w 622"/>
                  <a:gd name="T7" fmla="*/ 488 h 694"/>
                  <a:gd name="T8" fmla="*/ 266 w 622"/>
                  <a:gd name="T9" fmla="*/ 694 h 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2" h="694">
                    <a:moveTo>
                      <a:pt x="266" y="694"/>
                    </a:moveTo>
                    <a:cubicBezTo>
                      <a:pt x="333" y="474"/>
                      <a:pt x="254" y="292"/>
                      <a:pt x="0" y="177"/>
                    </a:cubicBezTo>
                    <a:cubicBezTo>
                      <a:pt x="306" y="0"/>
                      <a:pt x="306" y="0"/>
                      <a:pt x="306" y="0"/>
                    </a:cubicBezTo>
                    <a:cubicBezTo>
                      <a:pt x="278" y="278"/>
                      <a:pt x="397" y="436"/>
                      <a:pt x="622" y="488"/>
                    </a:cubicBezTo>
                    <a:lnTo>
                      <a:pt x="266" y="694"/>
                    </a:lnTo>
                    <a:close/>
                  </a:path>
                </a:pathLst>
              </a:custGeom>
              <a:solidFill>
                <a:srgbClr val="37AB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48" name="Freeform: Shape 7">
                <a:extLst>
                  <a:ext uri="{FF2B5EF4-FFF2-40B4-BE49-F238E27FC236}">
                    <a16:creationId xmlns:a16="http://schemas.microsoft.com/office/drawing/2014/main" id="{8D84CAEB-01DA-42A6-BC76-2BC4EB64F9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2798" y="3227064"/>
                <a:ext cx="916095" cy="1204222"/>
              </a:xfrm>
              <a:custGeom>
                <a:avLst/>
                <a:gdLst>
                  <a:gd name="T0" fmla="*/ 315 w 315"/>
                  <a:gd name="T1" fmla="*/ 414 h 414"/>
                  <a:gd name="T2" fmla="*/ 3 w 315"/>
                  <a:gd name="T3" fmla="*/ 370 h 414"/>
                  <a:gd name="T4" fmla="*/ 0 w 315"/>
                  <a:gd name="T5" fmla="*/ 50 h 414"/>
                  <a:gd name="T6" fmla="*/ 311 w 315"/>
                  <a:gd name="T7" fmla="*/ 0 h 414"/>
                  <a:gd name="T8" fmla="*/ 315 w 315"/>
                  <a:gd name="T9" fmla="*/ 414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" h="414">
                    <a:moveTo>
                      <a:pt x="315" y="414"/>
                    </a:moveTo>
                    <a:cubicBezTo>
                      <a:pt x="236" y="332"/>
                      <a:pt x="86" y="309"/>
                      <a:pt x="3" y="37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84" y="109"/>
                      <a:pt x="233" y="84"/>
                      <a:pt x="311" y="0"/>
                    </a:cubicBezTo>
                    <a:lnTo>
                      <a:pt x="315" y="414"/>
                    </a:ln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9" name="Freeform: Shape 8">
                <a:extLst>
                  <a:ext uri="{FF2B5EF4-FFF2-40B4-BE49-F238E27FC236}">
                    <a16:creationId xmlns:a16="http://schemas.microsoft.com/office/drawing/2014/main" id="{F07ED308-6B68-4B5B-BE5B-47290ECEB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728" y="784146"/>
                <a:ext cx="1401232" cy="1404924"/>
              </a:xfrm>
              <a:custGeom>
                <a:avLst/>
                <a:gdLst>
                  <a:gd name="T0" fmla="*/ 31 w 482"/>
                  <a:gd name="T1" fmla="*/ 185 h 483"/>
                  <a:gd name="T2" fmla="*/ 298 w 482"/>
                  <a:gd name="T3" fmla="*/ 32 h 483"/>
                  <a:gd name="T4" fmla="*/ 451 w 482"/>
                  <a:gd name="T5" fmla="*/ 298 h 483"/>
                  <a:gd name="T6" fmla="*/ 185 w 482"/>
                  <a:gd name="T7" fmla="*/ 452 h 483"/>
                  <a:gd name="T8" fmla="*/ 31 w 482"/>
                  <a:gd name="T9" fmla="*/ 185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2" h="483">
                    <a:moveTo>
                      <a:pt x="31" y="185"/>
                    </a:moveTo>
                    <a:cubicBezTo>
                      <a:pt x="63" y="69"/>
                      <a:pt x="182" y="0"/>
                      <a:pt x="298" y="32"/>
                    </a:cubicBezTo>
                    <a:cubicBezTo>
                      <a:pt x="414" y="63"/>
                      <a:pt x="482" y="182"/>
                      <a:pt x="451" y="298"/>
                    </a:cubicBezTo>
                    <a:cubicBezTo>
                      <a:pt x="420" y="414"/>
                      <a:pt x="301" y="483"/>
                      <a:pt x="185" y="452"/>
                    </a:cubicBezTo>
                    <a:cubicBezTo>
                      <a:pt x="69" y="420"/>
                      <a:pt x="0" y="301"/>
                      <a:pt x="31" y="185"/>
                    </a:cubicBezTo>
                    <a:close/>
                  </a:path>
                </a:pathLst>
              </a:custGeom>
              <a:solidFill>
                <a:srgbClr val="37AB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0" name="Freeform: Shape 9">
                <a:extLst>
                  <a:ext uri="{FF2B5EF4-FFF2-40B4-BE49-F238E27FC236}">
                    <a16:creationId xmlns:a16="http://schemas.microsoft.com/office/drawing/2014/main" id="{150C849B-8954-4AFA-B81F-796C12F03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120" y="976230"/>
                <a:ext cx="1024450" cy="1020756"/>
              </a:xfrm>
              <a:custGeom>
                <a:avLst/>
                <a:gdLst>
                  <a:gd name="T0" fmla="*/ 23 w 352"/>
                  <a:gd name="T1" fmla="*/ 134 h 351"/>
                  <a:gd name="T2" fmla="*/ 218 w 352"/>
                  <a:gd name="T3" fmla="*/ 23 h 351"/>
                  <a:gd name="T4" fmla="*/ 329 w 352"/>
                  <a:gd name="T5" fmla="*/ 217 h 351"/>
                  <a:gd name="T6" fmla="*/ 135 w 352"/>
                  <a:gd name="T7" fmla="*/ 329 h 351"/>
                  <a:gd name="T8" fmla="*/ 23 w 352"/>
                  <a:gd name="T9" fmla="*/ 13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351">
                    <a:moveTo>
                      <a:pt x="23" y="134"/>
                    </a:moveTo>
                    <a:cubicBezTo>
                      <a:pt x="46" y="50"/>
                      <a:pt x="133" y="0"/>
                      <a:pt x="218" y="23"/>
                    </a:cubicBezTo>
                    <a:cubicBezTo>
                      <a:pt x="302" y="45"/>
                      <a:pt x="352" y="132"/>
                      <a:pt x="329" y="217"/>
                    </a:cubicBezTo>
                    <a:cubicBezTo>
                      <a:pt x="307" y="301"/>
                      <a:pt x="220" y="351"/>
                      <a:pt x="135" y="329"/>
                    </a:cubicBezTo>
                    <a:cubicBezTo>
                      <a:pt x="50" y="306"/>
                      <a:pt x="0" y="219"/>
                      <a:pt x="23" y="1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Freeform: Shape 10">
                <a:extLst>
                  <a:ext uri="{FF2B5EF4-FFF2-40B4-BE49-F238E27FC236}">
                    <a16:creationId xmlns:a16="http://schemas.microsoft.com/office/drawing/2014/main" id="{860ECC90-D30F-455E-934F-E970BB38E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0256" y="1429352"/>
                <a:ext cx="1262093" cy="1262093"/>
              </a:xfrm>
              <a:custGeom>
                <a:avLst/>
                <a:gdLst>
                  <a:gd name="T0" fmla="*/ 28 w 434"/>
                  <a:gd name="T1" fmla="*/ 166 h 434"/>
                  <a:gd name="T2" fmla="*/ 268 w 434"/>
                  <a:gd name="T3" fmla="*/ 28 h 434"/>
                  <a:gd name="T4" fmla="*/ 406 w 434"/>
                  <a:gd name="T5" fmla="*/ 268 h 434"/>
                  <a:gd name="T6" fmla="*/ 166 w 434"/>
                  <a:gd name="T7" fmla="*/ 406 h 434"/>
                  <a:gd name="T8" fmla="*/ 28 w 434"/>
                  <a:gd name="T9" fmla="*/ 166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4">
                    <a:moveTo>
                      <a:pt x="28" y="166"/>
                    </a:moveTo>
                    <a:cubicBezTo>
                      <a:pt x="56" y="62"/>
                      <a:pt x="163" y="0"/>
                      <a:pt x="268" y="28"/>
                    </a:cubicBezTo>
                    <a:cubicBezTo>
                      <a:pt x="372" y="56"/>
                      <a:pt x="434" y="164"/>
                      <a:pt x="406" y="268"/>
                    </a:cubicBezTo>
                    <a:cubicBezTo>
                      <a:pt x="377" y="372"/>
                      <a:pt x="270" y="434"/>
                      <a:pt x="166" y="406"/>
                    </a:cubicBezTo>
                    <a:cubicBezTo>
                      <a:pt x="61" y="378"/>
                      <a:pt x="0" y="270"/>
                      <a:pt x="28" y="166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2" name="Freeform: Shape 11">
                <a:extLst>
                  <a:ext uri="{FF2B5EF4-FFF2-40B4-BE49-F238E27FC236}">
                    <a16:creationId xmlns:a16="http://schemas.microsoft.com/office/drawing/2014/main" id="{8CDE9CFC-8701-4FEB-8189-9DE1342152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8946" y="1601734"/>
                <a:ext cx="922252" cy="918558"/>
              </a:xfrm>
              <a:custGeom>
                <a:avLst/>
                <a:gdLst>
                  <a:gd name="T0" fmla="*/ 21 w 317"/>
                  <a:gd name="T1" fmla="*/ 121 h 316"/>
                  <a:gd name="T2" fmla="*/ 196 w 317"/>
                  <a:gd name="T3" fmla="*/ 20 h 316"/>
                  <a:gd name="T4" fmla="*/ 296 w 317"/>
                  <a:gd name="T5" fmla="*/ 195 h 316"/>
                  <a:gd name="T6" fmla="*/ 121 w 317"/>
                  <a:gd name="T7" fmla="*/ 296 h 316"/>
                  <a:gd name="T8" fmla="*/ 21 w 317"/>
                  <a:gd name="T9" fmla="*/ 12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7" h="316">
                    <a:moveTo>
                      <a:pt x="21" y="121"/>
                    </a:moveTo>
                    <a:cubicBezTo>
                      <a:pt x="41" y="45"/>
                      <a:pt x="120" y="0"/>
                      <a:pt x="196" y="20"/>
                    </a:cubicBezTo>
                    <a:cubicBezTo>
                      <a:pt x="272" y="41"/>
                      <a:pt x="317" y="119"/>
                      <a:pt x="296" y="195"/>
                    </a:cubicBezTo>
                    <a:cubicBezTo>
                      <a:pt x="276" y="271"/>
                      <a:pt x="198" y="316"/>
                      <a:pt x="121" y="296"/>
                    </a:cubicBezTo>
                    <a:cubicBezTo>
                      <a:pt x="45" y="275"/>
                      <a:pt x="0" y="197"/>
                      <a:pt x="21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2">
                <a:extLst>
                  <a:ext uri="{FF2B5EF4-FFF2-40B4-BE49-F238E27FC236}">
                    <a16:creationId xmlns:a16="http://schemas.microsoft.com/office/drawing/2014/main" id="{F70CE448-A26C-4F74-9897-D4049413E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222" y="3380978"/>
                <a:ext cx="918558" cy="919789"/>
              </a:xfrm>
              <a:custGeom>
                <a:avLst/>
                <a:gdLst>
                  <a:gd name="T0" fmla="*/ 20 w 316"/>
                  <a:gd name="T1" fmla="*/ 121 h 316"/>
                  <a:gd name="T2" fmla="*/ 195 w 316"/>
                  <a:gd name="T3" fmla="*/ 20 h 316"/>
                  <a:gd name="T4" fmla="*/ 296 w 316"/>
                  <a:gd name="T5" fmla="*/ 195 h 316"/>
                  <a:gd name="T6" fmla="*/ 121 w 316"/>
                  <a:gd name="T7" fmla="*/ 296 h 316"/>
                  <a:gd name="T8" fmla="*/ 20 w 316"/>
                  <a:gd name="T9" fmla="*/ 121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16">
                    <a:moveTo>
                      <a:pt x="20" y="121"/>
                    </a:moveTo>
                    <a:cubicBezTo>
                      <a:pt x="41" y="45"/>
                      <a:pt x="119" y="0"/>
                      <a:pt x="195" y="20"/>
                    </a:cubicBezTo>
                    <a:cubicBezTo>
                      <a:pt x="271" y="41"/>
                      <a:pt x="316" y="119"/>
                      <a:pt x="296" y="195"/>
                    </a:cubicBezTo>
                    <a:cubicBezTo>
                      <a:pt x="275" y="271"/>
                      <a:pt x="197" y="316"/>
                      <a:pt x="121" y="296"/>
                    </a:cubicBezTo>
                    <a:cubicBezTo>
                      <a:pt x="45" y="275"/>
                      <a:pt x="0" y="197"/>
                      <a:pt x="2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4" name="Freeform: Shape 13">
                <a:extLst>
                  <a:ext uri="{FF2B5EF4-FFF2-40B4-BE49-F238E27FC236}">
                    <a16:creationId xmlns:a16="http://schemas.microsoft.com/office/drawing/2014/main" id="{B595DFF9-3C9F-4ADE-A6DB-70C26BF72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9252" y="2727154"/>
                <a:ext cx="1512050" cy="1512049"/>
              </a:xfrm>
              <a:custGeom>
                <a:avLst/>
                <a:gdLst>
                  <a:gd name="T0" fmla="*/ 33 w 520"/>
                  <a:gd name="T1" fmla="*/ 199 h 520"/>
                  <a:gd name="T2" fmla="*/ 321 w 520"/>
                  <a:gd name="T3" fmla="*/ 34 h 520"/>
                  <a:gd name="T4" fmla="*/ 486 w 520"/>
                  <a:gd name="T5" fmla="*/ 321 h 520"/>
                  <a:gd name="T6" fmla="*/ 199 w 520"/>
                  <a:gd name="T7" fmla="*/ 487 h 520"/>
                  <a:gd name="T8" fmla="*/ 33 w 520"/>
                  <a:gd name="T9" fmla="*/ 199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520">
                    <a:moveTo>
                      <a:pt x="33" y="199"/>
                    </a:moveTo>
                    <a:cubicBezTo>
                      <a:pt x="67" y="74"/>
                      <a:pt x="196" y="0"/>
                      <a:pt x="321" y="34"/>
                    </a:cubicBezTo>
                    <a:cubicBezTo>
                      <a:pt x="446" y="68"/>
                      <a:pt x="520" y="196"/>
                      <a:pt x="486" y="321"/>
                    </a:cubicBezTo>
                    <a:cubicBezTo>
                      <a:pt x="452" y="446"/>
                      <a:pt x="324" y="520"/>
                      <a:pt x="199" y="487"/>
                    </a:cubicBezTo>
                    <a:cubicBezTo>
                      <a:pt x="74" y="453"/>
                      <a:pt x="0" y="324"/>
                      <a:pt x="33" y="199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Freeform: Shape 14">
                <a:extLst>
                  <a:ext uri="{FF2B5EF4-FFF2-40B4-BE49-F238E27FC236}">
                    <a16:creationId xmlns:a16="http://schemas.microsoft.com/office/drawing/2014/main" id="{14DA40CE-54A6-4A10-87E2-E654B0FD1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2420" y="2932781"/>
                <a:ext cx="1102022" cy="1103253"/>
              </a:xfrm>
              <a:custGeom>
                <a:avLst/>
                <a:gdLst>
                  <a:gd name="T0" fmla="*/ 25 w 379"/>
                  <a:gd name="T1" fmla="*/ 145 h 379"/>
                  <a:gd name="T2" fmla="*/ 234 w 379"/>
                  <a:gd name="T3" fmla="*/ 24 h 379"/>
                  <a:gd name="T4" fmla="*/ 355 w 379"/>
                  <a:gd name="T5" fmla="*/ 234 h 379"/>
                  <a:gd name="T6" fmla="*/ 145 w 379"/>
                  <a:gd name="T7" fmla="*/ 354 h 379"/>
                  <a:gd name="T8" fmla="*/ 25 w 379"/>
                  <a:gd name="T9" fmla="*/ 145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9" h="379">
                    <a:moveTo>
                      <a:pt x="25" y="145"/>
                    </a:moveTo>
                    <a:cubicBezTo>
                      <a:pt x="49" y="54"/>
                      <a:pt x="143" y="0"/>
                      <a:pt x="234" y="24"/>
                    </a:cubicBezTo>
                    <a:cubicBezTo>
                      <a:pt x="325" y="49"/>
                      <a:pt x="379" y="143"/>
                      <a:pt x="355" y="234"/>
                    </a:cubicBezTo>
                    <a:cubicBezTo>
                      <a:pt x="330" y="325"/>
                      <a:pt x="236" y="379"/>
                      <a:pt x="145" y="354"/>
                    </a:cubicBezTo>
                    <a:cubicBezTo>
                      <a:pt x="54" y="330"/>
                      <a:pt x="0" y="236"/>
                      <a:pt x="25" y="1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6" name="Freeform: Shape 15">
                <a:extLst>
                  <a:ext uri="{FF2B5EF4-FFF2-40B4-BE49-F238E27FC236}">
                    <a16:creationId xmlns:a16="http://schemas.microsoft.com/office/drawing/2014/main" id="{2ED1894F-5A17-4297-8DD3-56A971D7F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9051" y="2851516"/>
                <a:ext cx="1943008" cy="1943008"/>
              </a:xfrm>
              <a:custGeom>
                <a:avLst/>
                <a:gdLst>
                  <a:gd name="T0" fmla="*/ 43 w 668"/>
                  <a:gd name="T1" fmla="*/ 255 h 668"/>
                  <a:gd name="T2" fmla="*/ 412 w 668"/>
                  <a:gd name="T3" fmla="*/ 43 h 668"/>
                  <a:gd name="T4" fmla="*/ 625 w 668"/>
                  <a:gd name="T5" fmla="*/ 412 h 668"/>
                  <a:gd name="T6" fmla="*/ 255 w 668"/>
                  <a:gd name="T7" fmla="*/ 625 h 668"/>
                  <a:gd name="T8" fmla="*/ 43 w 668"/>
                  <a:gd name="T9" fmla="*/ 255 h 6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8" h="668">
                    <a:moveTo>
                      <a:pt x="43" y="255"/>
                    </a:moveTo>
                    <a:cubicBezTo>
                      <a:pt x="86" y="95"/>
                      <a:pt x="252" y="0"/>
                      <a:pt x="412" y="43"/>
                    </a:cubicBezTo>
                    <a:cubicBezTo>
                      <a:pt x="573" y="86"/>
                      <a:pt x="668" y="252"/>
                      <a:pt x="625" y="412"/>
                    </a:cubicBezTo>
                    <a:cubicBezTo>
                      <a:pt x="581" y="573"/>
                      <a:pt x="416" y="668"/>
                      <a:pt x="255" y="625"/>
                    </a:cubicBezTo>
                    <a:cubicBezTo>
                      <a:pt x="95" y="581"/>
                      <a:pt x="0" y="416"/>
                      <a:pt x="43" y="2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Freeform: Shape 16">
                <a:extLst>
                  <a:ext uri="{FF2B5EF4-FFF2-40B4-BE49-F238E27FC236}">
                    <a16:creationId xmlns:a16="http://schemas.microsoft.com/office/drawing/2014/main" id="{81EDAAB3-9BA3-402D-9ABE-558676132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7212" y="4809298"/>
                <a:ext cx="1262093" cy="1264556"/>
              </a:xfrm>
              <a:custGeom>
                <a:avLst/>
                <a:gdLst>
                  <a:gd name="T0" fmla="*/ 28 w 434"/>
                  <a:gd name="T1" fmla="*/ 166 h 435"/>
                  <a:gd name="T2" fmla="*/ 268 w 434"/>
                  <a:gd name="T3" fmla="*/ 29 h 435"/>
                  <a:gd name="T4" fmla="*/ 406 w 434"/>
                  <a:gd name="T5" fmla="*/ 268 h 435"/>
                  <a:gd name="T6" fmla="*/ 166 w 434"/>
                  <a:gd name="T7" fmla="*/ 406 h 435"/>
                  <a:gd name="T8" fmla="*/ 28 w 434"/>
                  <a:gd name="T9" fmla="*/ 166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4" h="435">
                    <a:moveTo>
                      <a:pt x="28" y="166"/>
                    </a:moveTo>
                    <a:cubicBezTo>
                      <a:pt x="56" y="62"/>
                      <a:pt x="164" y="0"/>
                      <a:pt x="268" y="29"/>
                    </a:cubicBezTo>
                    <a:cubicBezTo>
                      <a:pt x="373" y="57"/>
                      <a:pt x="434" y="164"/>
                      <a:pt x="406" y="268"/>
                    </a:cubicBezTo>
                    <a:cubicBezTo>
                      <a:pt x="378" y="373"/>
                      <a:pt x="271" y="435"/>
                      <a:pt x="166" y="406"/>
                    </a:cubicBezTo>
                    <a:cubicBezTo>
                      <a:pt x="62" y="378"/>
                      <a:pt x="0" y="271"/>
                      <a:pt x="28" y="166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8" name="Freeform: Shape 17">
                <a:extLst>
                  <a:ext uri="{FF2B5EF4-FFF2-40B4-BE49-F238E27FC236}">
                    <a16:creationId xmlns:a16="http://schemas.microsoft.com/office/drawing/2014/main" id="{00188BA9-0F7F-4F5A-A5AA-61D16AA99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7793" y="3921523"/>
                <a:ext cx="1418469" cy="1457872"/>
              </a:xfrm>
              <a:custGeom>
                <a:avLst/>
                <a:gdLst>
                  <a:gd name="T0" fmla="*/ 291 w 488"/>
                  <a:gd name="T1" fmla="*/ 501 h 501"/>
                  <a:gd name="T2" fmla="*/ 0 w 488"/>
                  <a:gd name="T3" fmla="*/ 185 h 501"/>
                  <a:gd name="T4" fmla="*/ 211 w 488"/>
                  <a:gd name="T5" fmla="*/ 0 h 501"/>
                  <a:gd name="T6" fmla="*/ 488 w 488"/>
                  <a:gd name="T7" fmla="*/ 327 h 501"/>
                  <a:gd name="T8" fmla="*/ 291 w 488"/>
                  <a:gd name="T9" fmla="*/ 501 h 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8" h="501">
                    <a:moveTo>
                      <a:pt x="291" y="501"/>
                    </a:moveTo>
                    <a:cubicBezTo>
                      <a:pt x="310" y="329"/>
                      <a:pt x="173" y="180"/>
                      <a:pt x="0" y="185"/>
                    </a:cubicBezTo>
                    <a:cubicBezTo>
                      <a:pt x="211" y="0"/>
                      <a:pt x="211" y="0"/>
                      <a:pt x="211" y="0"/>
                    </a:cubicBezTo>
                    <a:cubicBezTo>
                      <a:pt x="184" y="170"/>
                      <a:pt x="315" y="325"/>
                      <a:pt x="488" y="327"/>
                    </a:cubicBezTo>
                    <a:lnTo>
                      <a:pt x="291" y="501"/>
                    </a:ln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Freeform: Shape 18">
                <a:extLst>
                  <a:ext uri="{FF2B5EF4-FFF2-40B4-BE49-F238E27FC236}">
                    <a16:creationId xmlns:a16="http://schemas.microsoft.com/office/drawing/2014/main" id="{D515D654-C9F0-4211-8367-7FAED33E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20297" y="4980451"/>
                <a:ext cx="919789" cy="922252"/>
              </a:xfrm>
              <a:custGeom>
                <a:avLst/>
                <a:gdLst>
                  <a:gd name="T0" fmla="*/ 20 w 316"/>
                  <a:gd name="T1" fmla="*/ 121 h 317"/>
                  <a:gd name="T2" fmla="*/ 195 w 316"/>
                  <a:gd name="T3" fmla="*/ 21 h 317"/>
                  <a:gd name="T4" fmla="*/ 296 w 316"/>
                  <a:gd name="T5" fmla="*/ 196 h 317"/>
                  <a:gd name="T6" fmla="*/ 121 w 316"/>
                  <a:gd name="T7" fmla="*/ 296 h 317"/>
                  <a:gd name="T8" fmla="*/ 20 w 316"/>
                  <a:gd name="T9" fmla="*/ 121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317">
                    <a:moveTo>
                      <a:pt x="20" y="121"/>
                    </a:moveTo>
                    <a:cubicBezTo>
                      <a:pt x="41" y="45"/>
                      <a:pt x="119" y="0"/>
                      <a:pt x="195" y="21"/>
                    </a:cubicBezTo>
                    <a:cubicBezTo>
                      <a:pt x="271" y="41"/>
                      <a:pt x="316" y="120"/>
                      <a:pt x="296" y="196"/>
                    </a:cubicBezTo>
                    <a:cubicBezTo>
                      <a:pt x="275" y="272"/>
                      <a:pt x="197" y="317"/>
                      <a:pt x="121" y="296"/>
                    </a:cubicBezTo>
                    <a:cubicBezTo>
                      <a:pt x="45" y="276"/>
                      <a:pt x="0" y="197"/>
                      <a:pt x="20" y="12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0" name="Freeform: Shape 19">
                <a:extLst>
                  <a:ext uri="{FF2B5EF4-FFF2-40B4-BE49-F238E27FC236}">
                    <a16:creationId xmlns:a16="http://schemas.microsoft.com/office/drawing/2014/main" id="{9A96401B-D0F6-4B82-A6C3-AA5447EA7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0087" y="3113784"/>
                <a:ext cx="1417239" cy="1416007"/>
              </a:xfrm>
              <a:custGeom>
                <a:avLst/>
                <a:gdLst>
                  <a:gd name="T0" fmla="*/ 32 w 487"/>
                  <a:gd name="T1" fmla="*/ 187 h 487"/>
                  <a:gd name="T2" fmla="*/ 301 w 487"/>
                  <a:gd name="T3" fmla="*/ 32 h 487"/>
                  <a:gd name="T4" fmla="*/ 456 w 487"/>
                  <a:gd name="T5" fmla="*/ 301 h 487"/>
                  <a:gd name="T6" fmla="*/ 187 w 487"/>
                  <a:gd name="T7" fmla="*/ 456 h 487"/>
                  <a:gd name="T8" fmla="*/ 32 w 487"/>
                  <a:gd name="T9" fmla="*/ 187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7" h="487">
                    <a:moveTo>
                      <a:pt x="32" y="187"/>
                    </a:moveTo>
                    <a:cubicBezTo>
                      <a:pt x="63" y="70"/>
                      <a:pt x="184" y="0"/>
                      <a:pt x="301" y="32"/>
                    </a:cubicBezTo>
                    <a:cubicBezTo>
                      <a:pt x="418" y="63"/>
                      <a:pt x="487" y="184"/>
                      <a:pt x="456" y="301"/>
                    </a:cubicBezTo>
                    <a:cubicBezTo>
                      <a:pt x="424" y="418"/>
                      <a:pt x="304" y="487"/>
                      <a:pt x="187" y="456"/>
                    </a:cubicBezTo>
                    <a:cubicBezTo>
                      <a:pt x="69" y="424"/>
                      <a:pt x="0" y="304"/>
                      <a:pt x="32" y="187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33" name="椭圆 48">
              <a:extLst>
                <a:ext uri="{FF2B5EF4-FFF2-40B4-BE49-F238E27FC236}">
                  <a16:creationId xmlns:a16="http://schemas.microsoft.com/office/drawing/2014/main" id="{FE695C19-7F26-4710-B149-F5DE1F9FFF72}"/>
                </a:ext>
              </a:extLst>
            </p:cNvPr>
            <p:cNvSpPr/>
            <p:nvPr/>
          </p:nvSpPr>
          <p:spPr>
            <a:xfrm>
              <a:off x="7281918" y="2335776"/>
              <a:ext cx="259407" cy="309807"/>
            </a:xfrm>
            <a:custGeom>
              <a:avLst/>
              <a:gdLst>
                <a:gd name="connsiteX0" fmla="*/ 132196 w 277813"/>
                <a:gd name="connsiteY0" fmla="*/ 133350 h 331788"/>
                <a:gd name="connsiteX1" fmla="*/ 132196 w 277813"/>
                <a:gd name="connsiteY1" fmla="*/ 152673 h 331788"/>
                <a:gd name="connsiteX2" fmla="*/ 99724 w 277813"/>
                <a:gd name="connsiteY2" fmla="*/ 186167 h 331788"/>
                <a:gd name="connsiteX3" fmla="*/ 134793 w 277813"/>
                <a:gd name="connsiteY3" fmla="*/ 220949 h 331788"/>
                <a:gd name="connsiteX4" fmla="*/ 154276 w 277813"/>
                <a:gd name="connsiteY4" fmla="*/ 237696 h 331788"/>
                <a:gd name="connsiteX5" fmla="*/ 136092 w 277813"/>
                <a:gd name="connsiteY5" fmla="*/ 249290 h 331788"/>
                <a:gd name="connsiteX6" fmla="*/ 104920 w 277813"/>
                <a:gd name="connsiteY6" fmla="*/ 241561 h 331788"/>
                <a:gd name="connsiteX7" fmla="*/ 98425 w 277813"/>
                <a:gd name="connsiteY7" fmla="*/ 263460 h 331788"/>
                <a:gd name="connsiteX8" fmla="*/ 130897 w 277813"/>
                <a:gd name="connsiteY8" fmla="*/ 272478 h 331788"/>
                <a:gd name="connsiteX9" fmla="*/ 130897 w 277813"/>
                <a:gd name="connsiteY9" fmla="*/ 290513 h 331788"/>
                <a:gd name="connsiteX10" fmla="*/ 150380 w 277813"/>
                <a:gd name="connsiteY10" fmla="*/ 290513 h 331788"/>
                <a:gd name="connsiteX11" fmla="*/ 150380 w 277813"/>
                <a:gd name="connsiteY11" fmla="*/ 271190 h 331788"/>
                <a:gd name="connsiteX12" fmla="*/ 184150 w 277813"/>
                <a:gd name="connsiteY12" fmla="*/ 235120 h 331788"/>
                <a:gd name="connsiteX13" fmla="*/ 152978 w 277813"/>
                <a:gd name="connsiteY13" fmla="*/ 199049 h 331788"/>
                <a:gd name="connsiteX14" fmla="*/ 129598 w 277813"/>
                <a:gd name="connsiteY14" fmla="*/ 182303 h 331788"/>
                <a:gd name="connsiteX15" fmla="*/ 146483 w 277813"/>
                <a:gd name="connsiteY15" fmla="*/ 171997 h 331788"/>
                <a:gd name="connsiteX16" fmla="*/ 173759 w 277813"/>
                <a:gd name="connsiteY16" fmla="*/ 178438 h 331788"/>
                <a:gd name="connsiteX17" fmla="*/ 178955 w 277813"/>
                <a:gd name="connsiteY17" fmla="*/ 156538 h 331788"/>
                <a:gd name="connsiteX18" fmla="*/ 151679 w 277813"/>
                <a:gd name="connsiteY18" fmla="*/ 151385 h 331788"/>
                <a:gd name="connsiteX19" fmla="*/ 151679 w 277813"/>
                <a:gd name="connsiteY19" fmla="*/ 133350 h 331788"/>
                <a:gd name="connsiteX20" fmla="*/ 132196 w 277813"/>
                <a:gd name="connsiteY20" fmla="*/ 133350 h 331788"/>
                <a:gd name="connsiteX21" fmla="*/ 136310 w 277813"/>
                <a:gd name="connsiteY21" fmla="*/ 0 h 331788"/>
                <a:gd name="connsiteX22" fmla="*/ 167467 w 277813"/>
                <a:gd name="connsiteY22" fmla="*/ 3888 h 331788"/>
                <a:gd name="connsiteX23" fmla="*/ 158380 w 277813"/>
                <a:gd name="connsiteY23" fmla="*/ 25921 h 331788"/>
                <a:gd name="connsiteX24" fmla="*/ 184343 w 277813"/>
                <a:gd name="connsiteY24" fmla="*/ 6480 h 331788"/>
                <a:gd name="connsiteX25" fmla="*/ 214202 w 277813"/>
                <a:gd name="connsiteY25" fmla="*/ 9072 h 331788"/>
                <a:gd name="connsiteX26" fmla="*/ 188238 w 277813"/>
                <a:gd name="connsiteY26" fmla="*/ 62210 h 331788"/>
                <a:gd name="connsiteX27" fmla="*/ 215500 w 277813"/>
                <a:gd name="connsiteY27" fmla="*/ 62210 h 331788"/>
                <a:gd name="connsiteX28" fmla="*/ 215500 w 277813"/>
                <a:gd name="connsiteY28" fmla="*/ 81651 h 331788"/>
                <a:gd name="connsiteX29" fmla="*/ 183045 w 277813"/>
                <a:gd name="connsiteY29" fmla="*/ 81651 h 331788"/>
                <a:gd name="connsiteX30" fmla="*/ 277813 w 277813"/>
                <a:gd name="connsiteY30" fmla="*/ 243657 h 331788"/>
                <a:gd name="connsiteX31" fmla="*/ 138907 w 277813"/>
                <a:gd name="connsiteY31" fmla="*/ 331788 h 331788"/>
                <a:gd name="connsiteX32" fmla="*/ 0 w 277813"/>
                <a:gd name="connsiteY32" fmla="*/ 243657 h 331788"/>
                <a:gd name="connsiteX33" fmla="*/ 94768 w 277813"/>
                <a:gd name="connsiteY33" fmla="*/ 81651 h 331788"/>
                <a:gd name="connsiteX34" fmla="*/ 68804 w 277813"/>
                <a:gd name="connsiteY34" fmla="*/ 81651 h 331788"/>
                <a:gd name="connsiteX35" fmla="*/ 68804 w 277813"/>
                <a:gd name="connsiteY35" fmla="*/ 60914 h 331788"/>
                <a:gd name="connsiteX36" fmla="*/ 96066 w 277813"/>
                <a:gd name="connsiteY36" fmla="*/ 62210 h 331788"/>
                <a:gd name="connsiteX37" fmla="*/ 66208 w 277813"/>
                <a:gd name="connsiteY37" fmla="*/ 5184 h 331788"/>
                <a:gd name="connsiteX38" fmla="*/ 110347 w 277813"/>
                <a:gd name="connsiteY38" fmla="*/ 6480 h 331788"/>
                <a:gd name="connsiteX39" fmla="*/ 127223 w 277813"/>
                <a:gd name="connsiteY39" fmla="*/ 28513 h 331788"/>
                <a:gd name="connsiteX40" fmla="*/ 136310 w 277813"/>
                <a:gd name="connsiteY40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77813" h="331788">
                  <a:moveTo>
                    <a:pt x="132196" y="133350"/>
                  </a:moveTo>
                  <a:cubicBezTo>
                    <a:pt x="132196" y="133350"/>
                    <a:pt x="132196" y="133350"/>
                    <a:pt x="132196" y="152673"/>
                  </a:cubicBezTo>
                  <a:cubicBezTo>
                    <a:pt x="111414" y="156538"/>
                    <a:pt x="99724" y="169420"/>
                    <a:pt x="99724" y="186167"/>
                  </a:cubicBezTo>
                  <a:cubicBezTo>
                    <a:pt x="99724" y="204202"/>
                    <a:pt x="114012" y="214508"/>
                    <a:pt x="134793" y="220949"/>
                  </a:cubicBezTo>
                  <a:cubicBezTo>
                    <a:pt x="149081" y="226102"/>
                    <a:pt x="154276" y="231255"/>
                    <a:pt x="154276" y="237696"/>
                  </a:cubicBezTo>
                  <a:cubicBezTo>
                    <a:pt x="154276" y="245425"/>
                    <a:pt x="147782" y="249290"/>
                    <a:pt x="136092" y="249290"/>
                  </a:cubicBezTo>
                  <a:cubicBezTo>
                    <a:pt x="124403" y="249290"/>
                    <a:pt x="112713" y="245425"/>
                    <a:pt x="104920" y="241561"/>
                  </a:cubicBezTo>
                  <a:cubicBezTo>
                    <a:pt x="104920" y="241561"/>
                    <a:pt x="104920" y="241561"/>
                    <a:pt x="98425" y="263460"/>
                  </a:cubicBezTo>
                  <a:cubicBezTo>
                    <a:pt x="106218" y="267325"/>
                    <a:pt x="117908" y="271190"/>
                    <a:pt x="130897" y="272478"/>
                  </a:cubicBezTo>
                  <a:cubicBezTo>
                    <a:pt x="130897" y="272478"/>
                    <a:pt x="130897" y="272478"/>
                    <a:pt x="130897" y="290513"/>
                  </a:cubicBezTo>
                  <a:cubicBezTo>
                    <a:pt x="130897" y="290513"/>
                    <a:pt x="130897" y="290513"/>
                    <a:pt x="150380" y="290513"/>
                  </a:cubicBezTo>
                  <a:cubicBezTo>
                    <a:pt x="150380" y="290513"/>
                    <a:pt x="150380" y="290513"/>
                    <a:pt x="150380" y="271190"/>
                  </a:cubicBezTo>
                  <a:cubicBezTo>
                    <a:pt x="172460" y="267325"/>
                    <a:pt x="184150" y="251866"/>
                    <a:pt x="184150" y="235120"/>
                  </a:cubicBezTo>
                  <a:cubicBezTo>
                    <a:pt x="184150" y="218373"/>
                    <a:pt x="175058" y="208067"/>
                    <a:pt x="152978" y="199049"/>
                  </a:cubicBezTo>
                  <a:cubicBezTo>
                    <a:pt x="136092" y="193897"/>
                    <a:pt x="129598" y="188744"/>
                    <a:pt x="129598" y="182303"/>
                  </a:cubicBezTo>
                  <a:cubicBezTo>
                    <a:pt x="129598" y="177150"/>
                    <a:pt x="133495" y="171997"/>
                    <a:pt x="146483" y="171997"/>
                  </a:cubicBezTo>
                  <a:cubicBezTo>
                    <a:pt x="159472" y="171997"/>
                    <a:pt x="168564" y="177150"/>
                    <a:pt x="173759" y="178438"/>
                  </a:cubicBezTo>
                  <a:cubicBezTo>
                    <a:pt x="173759" y="178438"/>
                    <a:pt x="173759" y="178438"/>
                    <a:pt x="178955" y="156538"/>
                  </a:cubicBezTo>
                  <a:cubicBezTo>
                    <a:pt x="172460" y="153962"/>
                    <a:pt x="164667" y="151385"/>
                    <a:pt x="151679" y="151385"/>
                  </a:cubicBezTo>
                  <a:cubicBezTo>
                    <a:pt x="151679" y="151385"/>
                    <a:pt x="151679" y="151385"/>
                    <a:pt x="151679" y="133350"/>
                  </a:cubicBezTo>
                  <a:cubicBezTo>
                    <a:pt x="151679" y="133350"/>
                    <a:pt x="151679" y="133350"/>
                    <a:pt x="132196" y="133350"/>
                  </a:cubicBezTo>
                  <a:close/>
                  <a:moveTo>
                    <a:pt x="136310" y="0"/>
                  </a:moveTo>
                  <a:cubicBezTo>
                    <a:pt x="136310" y="0"/>
                    <a:pt x="136310" y="0"/>
                    <a:pt x="167467" y="3888"/>
                  </a:cubicBezTo>
                  <a:cubicBezTo>
                    <a:pt x="167467" y="3888"/>
                    <a:pt x="167467" y="3888"/>
                    <a:pt x="158380" y="25921"/>
                  </a:cubicBezTo>
                  <a:cubicBezTo>
                    <a:pt x="158380" y="25921"/>
                    <a:pt x="158380" y="25921"/>
                    <a:pt x="184343" y="6480"/>
                  </a:cubicBezTo>
                  <a:cubicBezTo>
                    <a:pt x="184343" y="6480"/>
                    <a:pt x="184343" y="6480"/>
                    <a:pt x="214202" y="9072"/>
                  </a:cubicBezTo>
                  <a:cubicBezTo>
                    <a:pt x="214202" y="9072"/>
                    <a:pt x="214202" y="9072"/>
                    <a:pt x="188238" y="62210"/>
                  </a:cubicBezTo>
                  <a:cubicBezTo>
                    <a:pt x="188238" y="62210"/>
                    <a:pt x="188238" y="62210"/>
                    <a:pt x="215500" y="62210"/>
                  </a:cubicBezTo>
                  <a:cubicBezTo>
                    <a:pt x="215500" y="62210"/>
                    <a:pt x="215500" y="62210"/>
                    <a:pt x="215500" y="81651"/>
                  </a:cubicBezTo>
                  <a:cubicBezTo>
                    <a:pt x="215500" y="81651"/>
                    <a:pt x="215500" y="81651"/>
                    <a:pt x="183045" y="81651"/>
                  </a:cubicBezTo>
                  <a:cubicBezTo>
                    <a:pt x="237569" y="114052"/>
                    <a:pt x="277813" y="198295"/>
                    <a:pt x="277813" y="243657"/>
                  </a:cubicBezTo>
                  <a:cubicBezTo>
                    <a:pt x="277813" y="299387"/>
                    <a:pt x="215500" y="331788"/>
                    <a:pt x="138907" y="331788"/>
                  </a:cubicBezTo>
                  <a:cubicBezTo>
                    <a:pt x="62313" y="331788"/>
                    <a:pt x="0" y="299387"/>
                    <a:pt x="0" y="243657"/>
                  </a:cubicBezTo>
                  <a:cubicBezTo>
                    <a:pt x="0" y="198295"/>
                    <a:pt x="40244" y="114052"/>
                    <a:pt x="94768" y="81651"/>
                  </a:cubicBezTo>
                  <a:cubicBezTo>
                    <a:pt x="94768" y="81651"/>
                    <a:pt x="94768" y="81651"/>
                    <a:pt x="68804" y="81651"/>
                  </a:cubicBezTo>
                  <a:cubicBezTo>
                    <a:pt x="68804" y="81651"/>
                    <a:pt x="68804" y="81651"/>
                    <a:pt x="68804" y="60914"/>
                  </a:cubicBezTo>
                  <a:cubicBezTo>
                    <a:pt x="68804" y="60914"/>
                    <a:pt x="68804" y="60914"/>
                    <a:pt x="96066" y="62210"/>
                  </a:cubicBezTo>
                  <a:cubicBezTo>
                    <a:pt x="96066" y="62210"/>
                    <a:pt x="96066" y="62210"/>
                    <a:pt x="66208" y="5184"/>
                  </a:cubicBezTo>
                  <a:cubicBezTo>
                    <a:pt x="66208" y="5184"/>
                    <a:pt x="66208" y="5184"/>
                    <a:pt x="110347" y="6480"/>
                  </a:cubicBezTo>
                  <a:cubicBezTo>
                    <a:pt x="110347" y="6480"/>
                    <a:pt x="110347" y="6480"/>
                    <a:pt x="127223" y="28513"/>
                  </a:cubicBezTo>
                  <a:cubicBezTo>
                    <a:pt x="127223" y="28513"/>
                    <a:pt x="127223" y="28513"/>
                    <a:pt x="13631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椭圆 49">
              <a:extLst>
                <a:ext uri="{FF2B5EF4-FFF2-40B4-BE49-F238E27FC236}">
                  <a16:creationId xmlns:a16="http://schemas.microsoft.com/office/drawing/2014/main" id="{EBD41516-B394-4DD4-8FF8-780EBC3C799E}"/>
                </a:ext>
              </a:extLst>
            </p:cNvPr>
            <p:cNvSpPr/>
            <p:nvPr/>
          </p:nvSpPr>
          <p:spPr>
            <a:xfrm>
              <a:off x="6906700" y="3918724"/>
              <a:ext cx="309807" cy="282207"/>
            </a:xfrm>
            <a:custGeom>
              <a:avLst/>
              <a:gdLst>
                <a:gd name="connsiteX0" fmla="*/ 182569 w 338094"/>
                <a:gd name="connsiteY0" fmla="*/ 192088 h 307975"/>
                <a:gd name="connsiteX1" fmla="*/ 191830 w 338094"/>
                <a:gd name="connsiteY1" fmla="*/ 202620 h 307975"/>
                <a:gd name="connsiteX2" fmla="*/ 206382 w 338094"/>
                <a:gd name="connsiteY2" fmla="*/ 203936 h 307975"/>
                <a:gd name="connsiteX3" fmla="*/ 205059 w 338094"/>
                <a:gd name="connsiteY3" fmla="*/ 209202 h 307975"/>
                <a:gd name="connsiteX4" fmla="*/ 206382 w 338094"/>
                <a:gd name="connsiteY4" fmla="*/ 221050 h 307975"/>
                <a:gd name="connsiteX5" fmla="*/ 206382 w 338094"/>
                <a:gd name="connsiteY5" fmla="*/ 234215 h 307975"/>
                <a:gd name="connsiteX6" fmla="*/ 194476 w 338094"/>
                <a:gd name="connsiteY6" fmla="*/ 246063 h 307975"/>
                <a:gd name="connsiteX7" fmla="*/ 182569 w 338094"/>
                <a:gd name="connsiteY7" fmla="*/ 234215 h 307975"/>
                <a:gd name="connsiteX8" fmla="*/ 182569 w 338094"/>
                <a:gd name="connsiteY8" fmla="*/ 192088 h 307975"/>
                <a:gd name="connsiteX9" fmla="*/ 149231 w 338094"/>
                <a:gd name="connsiteY9" fmla="*/ 183859 h 307975"/>
                <a:gd name="connsiteX10" fmla="*/ 173044 w 338094"/>
                <a:gd name="connsiteY10" fmla="*/ 194226 h 307975"/>
                <a:gd name="connsiteX11" fmla="*/ 173044 w 338094"/>
                <a:gd name="connsiteY11" fmla="*/ 234400 h 307975"/>
                <a:gd name="connsiteX12" fmla="*/ 159815 w 338094"/>
                <a:gd name="connsiteY12" fmla="*/ 246063 h 307975"/>
                <a:gd name="connsiteX13" fmla="*/ 149231 w 338094"/>
                <a:gd name="connsiteY13" fmla="*/ 234400 h 307975"/>
                <a:gd name="connsiteX14" fmla="*/ 149231 w 338094"/>
                <a:gd name="connsiteY14" fmla="*/ 183859 h 307975"/>
                <a:gd name="connsiteX15" fmla="*/ 74619 w 338094"/>
                <a:gd name="connsiteY15" fmla="*/ 182563 h 307975"/>
                <a:gd name="connsiteX16" fmla="*/ 74619 w 338094"/>
                <a:gd name="connsiteY16" fmla="*/ 238126 h 307975"/>
                <a:gd name="connsiteX17" fmla="*/ 63506 w 338094"/>
                <a:gd name="connsiteY17" fmla="*/ 227789 h 307975"/>
                <a:gd name="connsiteX18" fmla="*/ 63506 w 338094"/>
                <a:gd name="connsiteY18" fmla="*/ 192900 h 307975"/>
                <a:gd name="connsiteX19" fmla="*/ 73230 w 338094"/>
                <a:gd name="connsiteY19" fmla="*/ 183855 h 307975"/>
                <a:gd name="connsiteX20" fmla="*/ 74619 w 338094"/>
                <a:gd name="connsiteY20" fmla="*/ 182563 h 307975"/>
                <a:gd name="connsiteX21" fmla="*/ 90666 w 338094"/>
                <a:gd name="connsiteY21" fmla="*/ 92075 h 307975"/>
                <a:gd name="connsiteX22" fmla="*/ 130275 w 338094"/>
                <a:gd name="connsiteY22" fmla="*/ 92075 h 307975"/>
                <a:gd name="connsiteX23" fmla="*/ 140838 w 338094"/>
                <a:gd name="connsiteY23" fmla="*/ 97302 h 307975"/>
                <a:gd name="connsiteX24" fmla="*/ 175165 w 338094"/>
                <a:gd name="connsiteY24" fmla="*/ 171785 h 307975"/>
                <a:gd name="connsiteX25" fmla="*/ 169884 w 338094"/>
                <a:gd name="connsiteY25" fmla="*/ 186159 h 307975"/>
                <a:gd name="connsiteX26" fmla="*/ 156681 w 338094"/>
                <a:gd name="connsiteY26" fmla="*/ 180932 h 307975"/>
                <a:gd name="connsiteX27" fmla="*/ 139517 w 338094"/>
                <a:gd name="connsiteY27" fmla="*/ 144344 h 307975"/>
                <a:gd name="connsiteX28" fmla="*/ 139517 w 338094"/>
                <a:gd name="connsiteY28" fmla="*/ 271096 h 307975"/>
                <a:gd name="connsiteX29" fmla="*/ 127635 w 338094"/>
                <a:gd name="connsiteY29" fmla="*/ 284163 h 307975"/>
                <a:gd name="connsiteX30" fmla="*/ 115752 w 338094"/>
                <a:gd name="connsiteY30" fmla="*/ 271096 h 307975"/>
                <a:gd name="connsiteX31" fmla="*/ 115752 w 338094"/>
                <a:gd name="connsiteY31" fmla="*/ 197919 h 307975"/>
                <a:gd name="connsiteX32" fmla="*/ 106510 w 338094"/>
                <a:gd name="connsiteY32" fmla="*/ 197919 h 307975"/>
                <a:gd name="connsiteX33" fmla="*/ 106510 w 338094"/>
                <a:gd name="connsiteY33" fmla="*/ 271096 h 307975"/>
                <a:gd name="connsiteX34" fmla="*/ 94627 w 338094"/>
                <a:gd name="connsiteY34" fmla="*/ 284163 h 307975"/>
                <a:gd name="connsiteX35" fmla="*/ 81424 w 338094"/>
                <a:gd name="connsiteY35" fmla="*/ 271096 h 307975"/>
                <a:gd name="connsiteX36" fmla="*/ 81424 w 338094"/>
                <a:gd name="connsiteY36" fmla="*/ 144344 h 307975"/>
                <a:gd name="connsiteX37" fmla="*/ 65581 w 338094"/>
                <a:gd name="connsiteY37" fmla="*/ 180932 h 307975"/>
                <a:gd name="connsiteX38" fmla="*/ 51058 w 338094"/>
                <a:gd name="connsiteY38" fmla="*/ 186159 h 307975"/>
                <a:gd name="connsiteX39" fmla="*/ 45776 w 338094"/>
                <a:gd name="connsiteY39" fmla="*/ 171785 h 307975"/>
                <a:gd name="connsiteX40" fmla="*/ 80104 w 338094"/>
                <a:gd name="connsiteY40" fmla="*/ 97302 h 307975"/>
                <a:gd name="connsiteX41" fmla="*/ 90666 w 338094"/>
                <a:gd name="connsiteY41" fmla="*/ 92075 h 307975"/>
                <a:gd name="connsiteX42" fmla="*/ 238843 w 338094"/>
                <a:gd name="connsiteY42" fmla="*/ 88900 h 307975"/>
                <a:gd name="connsiteX43" fmla="*/ 286633 w 338094"/>
                <a:gd name="connsiteY43" fmla="*/ 88900 h 307975"/>
                <a:gd name="connsiteX44" fmla="*/ 297253 w 338094"/>
                <a:gd name="connsiteY44" fmla="*/ 95459 h 307975"/>
                <a:gd name="connsiteX45" fmla="*/ 337077 w 338094"/>
                <a:gd name="connsiteY45" fmla="*/ 180728 h 307975"/>
                <a:gd name="connsiteX46" fmla="*/ 330440 w 338094"/>
                <a:gd name="connsiteY46" fmla="*/ 195158 h 307975"/>
                <a:gd name="connsiteX47" fmla="*/ 315837 w 338094"/>
                <a:gd name="connsiteY47" fmla="*/ 189911 h 307975"/>
                <a:gd name="connsiteX48" fmla="*/ 302563 w 338094"/>
                <a:gd name="connsiteY48" fmla="*/ 163674 h 307975"/>
                <a:gd name="connsiteX49" fmla="*/ 313182 w 338094"/>
                <a:gd name="connsiteY49" fmla="*/ 212212 h 307975"/>
                <a:gd name="connsiteX50" fmla="*/ 306545 w 338094"/>
                <a:gd name="connsiteY50" fmla="*/ 220083 h 307975"/>
                <a:gd name="connsiteX51" fmla="*/ 295925 w 338094"/>
                <a:gd name="connsiteY51" fmla="*/ 220083 h 307975"/>
                <a:gd name="connsiteX52" fmla="*/ 295925 w 338094"/>
                <a:gd name="connsiteY52" fmla="*/ 293545 h 307975"/>
                <a:gd name="connsiteX53" fmla="*/ 282650 w 338094"/>
                <a:gd name="connsiteY53" fmla="*/ 307975 h 307975"/>
                <a:gd name="connsiteX54" fmla="*/ 268048 w 338094"/>
                <a:gd name="connsiteY54" fmla="*/ 293545 h 307975"/>
                <a:gd name="connsiteX55" fmla="*/ 268048 w 338094"/>
                <a:gd name="connsiteY55" fmla="*/ 220083 h 307975"/>
                <a:gd name="connsiteX56" fmla="*/ 257428 w 338094"/>
                <a:gd name="connsiteY56" fmla="*/ 220083 h 307975"/>
                <a:gd name="connsiteX57" fmla="*/ 257428 w 338094"/>
                <a:gd name="connsiteY57" fmla="*/ 293545 h 307975"/>
                <a:gd name="connsiteX58" fmla="*/ 244153 w 338094"/>
                <a:gd name="connsiteY58" fmla="*/ 307975 h 307975"/>
                <a:gd name="connsiteX59" fmla="*/ 229551 w 338094"/>
                <a:gd name="connsiteY59" fmla="*/ 293545 h 307975"/>
                <a:gd name="connsiteX60" fmla="*/ 229551 w 338094"/>
                <a:gd name="connsiteY60" fmla="*/ 220083 h 307975"/>
                <a:gd name="connsiteX61" fmla="*/ 218931 w 338094"/>
                <a:gd name="connsiteY61" fmla="*/ 220083 h 307975"/>
                <a:gd name="connsiteX62" fmla="*/ 212294 w 338094"/>
                <a:gd name="connsiteY62" fmla="*/ 212212 h 307975"/>
                <a:gd name="connsiteX63" fmla="*/ 222914 w 338094"/>
                <a:gd name="connsiteY63" fmla="*/ 163674 h 307975"/>
                <a:gd name="connsiteX64" fmla="*/ 210966 w 338094"/>
                <a:gd name="connsiteY64" fmla="*/ 189911 h 307975"/>
                <a:gd name="connsiteX65" fmla="*/ 195036 w 338094"/>
                <a:gd name="connsiteY65" fmla="*/ 195158 h 307975"/>
                <a:gd name="connsiteX66" fmla="*/ 188399 w 338094"/>
                <a:gd name="connsiteY66" fmla="*/ 180728 h 307975"/>
                <a:gd name="connsiteX67" fmla="*/ 228223 w 338094"/>
                <a:gd name="connsiteY67" fmla="*/ 95459 h 307975"/>
                <a:gd name="connsiteX68" fmla="*/ 238843 w 338094"/>
                <a:gd name="connsiteY68" fmla="*/ 88900 h 307975"/>
                <a:gd name="connsiteX69" fmla="*/ 40753 w 338094"/>
                <a:gd name="connsiteY69" fmla="*/ 63500 h 307975"/>
                <a:gd name="connsiteX70" fmla="*/ 79117 w 338094"/>
                <a:gd name="connsiteY70" fmla="*/ 63500 h 307975"/>
                <a:gd name="connsiteX71" fmla="*/ 85732 w 338094"/>
                <a:gd name="connsiteY71" fmla="*/ 81882 h 307975"/>
                <a:gd name="connsiteX72" fmla="*/ 85732 w 338094"/>
                <a:gd name="connsiteY72" fmla="*/ 83195 h 307975"/>
                <a:gd name="connsiteX73" fmla="*/ 73826 w 338094"/>
                <a:gd name="connsiteY73" fmla="*/ 92385 h 307975"/>
                <a:gd name="connsiteX74" fmla="*/ 51336 w 338094"/>
                <a:gd name="connsiteY74" fmla="*/ 139652 h 307975"/>
                <a:gd name="connsiteX75" fmla="*/ 39430 w 338094"/>
                <a:gd name="connsiteY75" fmla="*/ 168538 h 307975"/>
                <a:gd name="connsiteX76" fmla="*/ 48690 w 338094"/>
                <a:gd name="connsiteY76" fmla="*/ 192171 h 307975"/>
                <a:gd name="connsiteX77" fmla="*/ 55305 w 338094"/>
                <a:gd name="connsiteY77" fmla="*/ 194797 h 307975"/>
                <a:gd name="connsiteX78" fmla="*/ 55305 w 338094"/>
                <a:gd name="connsiteY78" fmla="*/ 227621 h 307975"/>
                <a:gd name="connsiteX79" fmla="*/ 43398 w 338094"/>
                <a:gd name="connsiteY79" fmla="*/ 238125 h 307975"/>
                <a:gd name="connsiteX80" fmla="*/ 32815 w 338094"/>
                <a:gd name="connsiteY80" fmla="*/ 227621 h 307975"/>
                <a:gd name="connsiteX81" fmla="*/ 32815 w 338094"/>
                <a:gd name="connsiteY81" fmla="*/ 112080 h 307975"/>
                <a:gd name="connsiteX82" fmla="*/ 18263 w 338094"/>
                <a:gd name="connsiteY82" fmla="*/ 144904 h 307975"/>
                <a:gd name="connsiteX83" fmla="*/ 5034 w 338094"/>
                <a:gd name="connsiteY83" fmla="*/ 148843 h 307975"/>
                <a:gd name="connsiteX84" fmla="*/ 1065 w 338094"/>
                <a:gd name="connsiteY84" fmla="*/ 137026 h 307975"/>
                <a:gd name="connsiteX85" fmla="*/ 31492 w 338094"/>
                <a:gd name="connsiteY85" fmla="*/ 68752 h 307975"/>
                <a:gd name="connsiteX86" fmla="*/ 40753 w 338094"/>
                <a:gd name="connsiteY86" fmla="*/ 63500 h 307975"/>
                <a:gd name="connsiteX87" fmla="*/ 157633 w 338094"/>
                <a:gd name="connsiteY87" fmla="*/ 53975 h 307975"/>
                <a:gd name="connsiteX88" fmla="*/ 197198 w 338094"/>
                <a:gd name="connsiteY88" fmla="*/ 53975 h 307975"/>
                <a:gd name="connsiteX89" fmla="*/ 207749 w 338094"/>
                <a:gd name="connsiteY89" fmla="*/ 59183 h 307975"/>
                <a:gd name="connsiteX90" fmla="*/ 222256 w 338094"/>
                <a:gd name="connsiteY90" fmla="*/ 90434 h 307975"/>
                <a:gd name="connsiteX91" fmla="*/ 220937 w 338094"/>
                <a:gd name="connsiteY91" fmla="*/ 91736 h 307975"/>
                <a:gd name="connsiteX92" fmla="*/ 210386 w 338094"/>
                <a:gd name="connsiteY92" fmla="*/ 115174 h 307975"/>
                <a:gd name="connsiteX93" fmla="*/ 206430 w 338094"/>
                <a:gd name="connsiteY93" fmla="*/ 106060 h 307975"/>
                <a:gd name="connsiteX94" fmla="*/ 206430 w 338094"/>
                <a:gd name="connsiteY94" fmla="*/ 122987 h 307975"/>
                <a:gd name="connsiteX95" fmla="*/ 185328 w 338094"/>
                <a:gd name="connsiteY95" fmla="*/ 169863 h 307975"/>
                <a:gd name="connsiteX96" fmla="*/ 169502 w 338094"/>
                <a:gd name="connsiteY96" fmla="*/ 137310 h 307975"/>
                <a:gd name="connsiteX97" fmla="*/ 149719 w 338094"/>
                <a:gd name="connsiteY97" fmla="*/ 93038 h 307975"/>
                <a:gd name="connsiteX98" fmla="*/ 136531 w 338094"/>
                <a:gd name="connsiteY98" fmla="*/ 83924 h 307975"/>
                <a:gd name="connsiteX99" fmla="*/ 136531 w 338094"/>
                <a:gd name="connsiteY99" fmla="*/ 82621 h 307975"/>
                <a:gd name="connsiteX100" fmla="*/ 144444 w 338094"/>
                <a:gd name="connsiteY100" fmla="*/ 66996 h 307975"/>
                <a:gd name="connsiteX101" fmla="*/ 147082 w 338094"/>
                <a:gd name="connsiteY101" fmla="*/ 59183 h 307975"/>
                <a:gd name="connsiteX102" fmla="*/ 157633 w 338094"/>
                <a:gd name="connsiteY102" fmla="*/ 53975 h 307975"/>
                <a:gd name="connsiteX103" fmla="*/ 111926 w 338094"/>
                <a:gd name="connsiteY103" fmla="*/ 38100 h 307975"/>
                <a:gd name="connsiteX104" fmla="*/ 136533 w 338094"/>
                <a:gd name="connsiteY104" fmla="*/ 61913 h 307975"/>
                <a:gd name="connsiteX105" fmla="*/ 111926 w 338094"/>
                <a:gd name="connsiteY105" fmla="*/ 85726 h 307975"/>
                <a:gd name="connsiteX106" fmla="*/ 87319 w 338094"/>
                <a:gd name="connsiteY106" fmla="*/ 61913 h 307975"/>
                <a:gd name="connsiteX107" fmla="*/ 111926 w 338094"/>
                <a:gd name="connsiteY107" fmla="*/ 38100 h 307975"/>
                <a:gd name="connsiteX108" fmla="*/ 262738 w 338094"/>
                <a:gd name="connsiteY108" fmla="*/ 28575 h 307975"/>
                <a:gd name="connsiteX109" fmla="*/ 290519 w 338094"/>
                <a:gd name="connsiteY109" fmla="*/ 56221 h 307975"/>
                <a:gd name="connsiteX110" fmla="*/ 262738 w 338094"/>
                <a:gd name="connsiteY110" fmla="*/ 82550 h 307975"/>
                <a:gd name="connsiteX111" fmla="*/ 234956 w 338094"/>
                <a:gd name="connsiteY111" fmla="*/ 56221 h 307975"/>
                <a:gd name="connsiteX112" fmla="*/ 262738 w 338094"/>
                <a:gd name="connsiteY112" fmla="*/ 28575 h 307975"/>
                <a:gd name="connsiteX113" fmla="*/ 58744 w 338094"/>
                <a:gd name="connsiteY113" fmla="*/ 15875 h 307975"/>
                <a:gd name="connsiteX114" fmla="*/ 80969 w 338094"/>
                <a:gd name="connsiteY114" fmla="*/ 38100 h 307975"/>
                <a:gd name="connsiteX115" fmla="*/ 58744 w 338094"/>
                <a:gd name="connsiteY115" fmla="*/ 60325 h 307975"/>
                <a:gd name="connsiteX116" fmla="*/ 36519 w 338094"/>
                <a:gd name="connsiteY116" fmla="*/ 38100 h 307975"/>
                <a:gd name="connsiteX117" fmla="*/ 58744 w 338094"/>
                <a:gd name="connsiteY117" fmla="*/ 15875 h 307975"/>
                <a:gd name="connsiteX118" fmla="*/ 177013 w 338094"/>
                <a:gd name="connsiteY118" fmla="*/ 0 h 307975"/>
                <a:gd name="connsiteX119" fmla="*/ 200032 w 338094"/>
                <a:gd name="connsiteY119" fmla="*/ 23813 h 307975"/>
                <a:gd name="connsiteX120" fmla="*/ 177013 w 338094"/>
                <a:gd name="connsiteY120" fmla="*/ 47626 h 307975"/>
                <a:gd name="connsiteX121" fmla="*/ 153994 w 338094"/>
                <a:gd name="connsiteY121" fmla="*/ 23813 h 307975"/>
                <a:gd name="connsiteX122" fmla="*/ 177013 w 338094"/>
                <a:gd name="connsiteY122" fmla="*/ 0 h 307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338094" h="307975">
                  <a:moveTo>
                    <a:pt x="182569" y="192088"/>
                  </a:moveTo>
                  <a:cubicBezTo>
                    <a:pt x="183892" y="197354"/>
                    <a:pt x="187861" y="201303"/>
                    <a:pt x="191830" y="202620"/>
                  </a:cubicBezTo>
                  <a:cubicBezTo>
                    <a:pt x="195798" y="205253"/>
                    <a:pt x="201090" y="205253"/>
                    <a:pt x="206382" y="203936"/>
                  </a:cubicBezTo>
                  <a:cubicBezTo>
                    <a:pt x="206382" y="203936"/>
                    <a:pt x="206382" y="203936"/>
                    <a:pt x="205059" y="209202"/>
                  </a:cubicBezTo>
                  <a:cubicBezTo>
                    <a:pt x="203736" y="213151"/>
                    <a:pt x="205059" y="217101"/>
                    <a:pt x="206382" y="221050"/>
                  </a:cubicBezTo>
                  <a:cubicBezTo>
                    <a:pt x="206382" y="221050"/>
                    <a:pt x="206382" y="221050"/>
                    <a:pt x="206382" y="234215"/>
                  </a:cubicBezTo>
                  <a:cubicBezTo>
                    <a:pt x="206382" y="240797"/>
                    <a:pt x="201090" y="246063"/>
                    <a:pt x="194476" y="246063"/>
                  </a:cubicBezTo>
                  <a:cubicBezTo>
                    <a:pt x="187861" y="246063"/>
                    <a:pt x="182569" y="240797"/>
                    <a:pt x="182569" y="234215"/>
                  </a:cubicBezTo>
                  <a:cubicBezTo>
                    <a:pt x="182569" y="234215"/>
                    <a:pt x="182569" y="234215"/>
                    <a:pt x="182569" y="192088"/>
                  </a:cubicBezTo>
                  <a:close/>
                  <a:moveTo>
                    <a:pt x="149231" y="183859"/>
                  </a:moveTo>
                  <a:cubicBezTo>
                    <a:pt x="153200" y="192930"/>
                    <a:pt x="163783" y="196818"/>
                    <a:pt x="173044" y="194226"/>
                  </a:cubicBezTo>
                  <a:cubicBezTo>
                    <a:pt x="173044" y="194226"/>
                    <a:pt x="173044" y="194226"/>
                    <a:pt x="173044" y="234400"/>
                  </a:cubicBezTo>
                  <a:cubicBezTo>
                    <a:pt x="173044" y="240879"/>
                    <a:pt x="167752" y="246063"/>
                    <a:pt x="159815" y="246063"/>
                  </a:cubicBezTo>
                  <a:cubicBezTo>
                    <a:pt x="155846" y="246063"/>
                    <a:pt x="149231" y="242175"/>
                    <a:pt x="149231" y="234400"/>
                  </a:cubicBezTo>
                  <a:cubicBezTo>
                    <a:pt x="149231" y="234400"/>
                    <a:pt x="149231" y="234400"/>
                    <a:pt x="149231" y="183859"/>
                  </a:cubicBezTo>
                  <a:close/>
                  <a:moveTo>
                    <a:pt x="74619" y="182563"/>
                  </a:moveTo>
                  <a:cubicBezTo>
                    <a:pt x="74619" y="182563"/>
                    <a:pt x="74619" y="182563"/>
                    <a:pt x="74619" y="238126"/>
                  </a:cubicBezTo>
                  <a:cubicBezTo>
                    <a:pt x="67673" y="238126"/>
                    <a:pt x="63506" y="232957"/>
                    <a:pt x="63506" y="227789"/>
                  </a:cubicBezTo>
                  <a:cubicBezTo>
                    <a:pt x="63506" y="227789"/>
                    <a:pt x="63506" y="227789"/>
                    <a:pt x="63506" y="192900"/>
                  </a:cubicBezTo>
                  <a:cubicBezTo>
                    <a:pt x="67673" y="191608"/>
                    <a:pt x="71841" y="189024"/>
                    <a:pt x="73230" y="183855"/>
                  </a:cubicBezTo>
                  <a:cubicBezTo>
                    <a:pt x="73230" y="183855"/>
                    <a:pt x="73230" y="183855"/>
                    <a:pt x="74619" y="182563"/>
                  </a:cubicBezTo>
                  <a:close/>
                  <a:moveTo>
                    <a:pt x="90666" y="92075"/>
                  </a:moveTo>
                  <a:cubicBezTo>
                    <a:pt x="90666" y="92075"/>
                    <a:pt x="90666" y="92075"/>
                    <a:pt x="130275" y="92075"/>
                  </a:cubicBezTo>
                  <a:cubicBezTo>
                    <a:pt x="135557" y="92075"/>
                    <a:pt x="139517" y="93382"/>
                    <a:pt x="140838" y="97302"/>
                  </a:cubicBezTo>
                  <a:lnTo>
                    <a:pt x="175165" y="171785"/>
                  </a:lnTo>
                  <a:cubicBezTo>
                    <a:pt x="177806" y="177012"/>
                    <a:pt x="175165" y="183546"/>
                    <a:pt x="169884" y="186159"/>
                  </a:cubicBezTo>
                  <a:cubicBezTo>
                    <a:pt x="165923" y="187466"/>
                    <a:pt x="159322" y="186159"/>
                    <a:pt x="156681" y="180932"/>
                  </a:cubicBezTo>
                  <a:cubicBezTo>
                    <a:pt x="156681" y="180932"/>
                    <a:pt x="156681" y="180932"/>
                    <a:pt x="139517" y="144344"/>
                  </a:cubicBezTo>
                  <a:cubicBezTo>
                    <a:pt x="139517" y="144344"/>
                    <a:pt x="139517" y="144344"/>
                    <a:pt x="139517" y="271096"/>
                  </a:cubicBezTo>
                  <a:cubicBezTo>
                    <a:pt x="139517" y="278936"/>
                    <a:pt x="134236" y="284163"/>
                    <a:pt x="127635" y="284163"/>
                  </a:cubicBezTo>
                  <a:cubicBezTo>
                    <a:pt x="121033" y="284163"/>
                    <a:pt x="115752" y="278936"/>
                    <a:pt x="115752" y="271096"/>
                  </a:cubicBezTo>
                  <a:cubicBezTo>
                    <a:pt x="115752" y="271096"/>
                    <a:pt x="115752" y="271096"/>
                    <a:pt x="115752" y="197919"/>
                  </a:cubicBezTo>
                  <a:cubicBezTo>
                    <a:pt x="115752" y="197919"/>
                    <a:pt x="115752" y="197919"/>
                    <a:pt x="106510" y="197919"/>
                  </a:cubicBezTo>
                  <a:cubicBezTo>
                    <a:pt x="106510" y="197919"/>
                    <a:pt x="106510" y="197919"/>
                    <a:pt x="106510" y="271096"/>
                  </a:cubicBezTo>
                  <a:cubicBezTo>
                    <a:pt x="106510" y="278936"/>
                    <a:pt x="101229" y="284163"/>
                    <a:pt x="94627" y="284163"/>
                  </a:cubicBezTo>
                  <a:cubicBezTo>
                    <a:pt x="86706" y="284163"/>
                    <a:pt x="81424" y="278936"/>
                    <a:pt x="81424" y="271096"/>
                  </a:cubicBezTo>
                  <a:cubicBezTo>
                    <a:pt x="81424" y="271096"/>
                    <a:pt x="81424" y="271096"/>
                    <a:pt x="81424" y="144344"/>
                  </a:cubicBezTo>
                  <a:cubicBezTo>
                    <a:pt x="81424" y="144344"/>
                    <a:pt x="81424" y="144344"/>
                    <a:pt x="65581" y="180932"/>
                  </a:cubicBezTo>
                  <a:cubicBezTo>
                    <a:pt x="62940" y="186159"/>
                    <a:pt x="56339" y="187466"/>
                    <a:pt x="51058" y="186159"/>
                  </a:cubicBezTo>
                  <a:cubicBezTo>
                    <a:pt x="45776" y="183546"/>
                    <a:pt x="44456" y="177012"/>
                    <a:pt x="45776" y="171785"/>
                  </a:cubicBezTo>
                  <a:cubicBezTo>
                    <a:pt x="45776" y="171785"/>
                    <a:pt x="45776" y="171785"/>
                    <a:pt x="80104" y="97302"/>
                  </a:cubicBezTo>
                  <a:cubicBezTo>
                    <a:pt x="82745" y="93382"/>
                    <a:pt x="86706" y="92075"/>
                    <a:pt x="90666" y="92075"/>
                  </a:cubicBezTo>
                  <a:close/>
                  <a:moveTo>
                    <a:pt x="238843" y="88900"/>
                  </a:moveTo>
                  <a:cubicBezTo>
                    <a:pt x="238843" y="88900"/>
                    <a:pt x="238843" y="88900"/>
                    <a:pt x="286633" y="88900"/>
                  </a:cubicBezTo>
                  <a:cubicBezTo>
                    <a:pt x="291943" y="88900"/>
                    <a:pt x="295925" y="91524"/>
                    <a:pt x="297253" y="95459"/>
                  </a:cubicBezTo>
                  <a:cubicBezTo>
                    <a:pt x="297253" y="95459"/>
                    <a:pt x="297253" y="95459"/>
                    <a:pt x="337077" y="180728"/>
                  </a:cubicBezTo>
                  <a:cubicBezTo>
                    <a:pt x="339732" y="185975"/>
                    <a:pt x="337077" y="192534"/>
                    <a:pt x="330440" y="195158"/>
                  </a:cubicBezTo>
                  <a:cubicBezTo>
                    <a:pt x="325130" y="197782"/>
                    <a:pt x="318492" y="196470"/>
                    <a:pt x="315837" y="189911"/>
                  </a:cubicBezTo>
                  <a:cubicBezTo>
                    <a:pt x="315837" y="189911"/>
                    <a:pt x="315837" y="189911"/>
                    <a:pt x="302563" y="163674"/>
                  </a:cubicBezTo>
                  <a:cubicBezTo>
                    <a:pt x="302563" y="163674"/>
                    <a:pt x="302563" y="163674"/>
                    <a:pt x="313182" y="212212"/>
                  </a:cubicBezTo>
                  <a:cubicBezTo>
                    <a:pt x="314510" y="216147"/>
                    <a:pt x="310527" y="220083"/>
                    <a:pt x="306545" y="220083"/>
                  </a:cubicBezTo>
                  <a:cubicBezTo>
                    <a:pt x="306545" y="220083"/>
                    <a:pt x="306545" y="220083"/>
                    <a:pt x="295925" y="220083"/>
                  </a:cubicBezTo>
                  <a:cubicBezTo>
                    <a:pt x="295925" y="220083"/>
                    <a:pt x="295925" y="220083"/>
                    <a:pt x="295925" y="293545"/>
                  </a:cubicBezTo>
                  <a:cubicBezTo>
                    <a:pt x="295925" y="301416"/>
                    <a:pt x="290615" y="307975"/>
                    <a:pt x="282650" y="307975"/>
                  </a:cubicBezTo>
                  <a:cubicBezTo>
                    <a:pt x="274685" y="307975"/>
                    <a:pt x="268048" y="301416"/>
                    <a:pt x="268048" y="293545"/>
                  </a:cubicBezTo>
                  <a:cubicBezTo>
                    <a:pt x="268048" y="293545"/>
                    <a:pt x="268048" y="293545"/>
                    <a:pt x="268048" y="220083"/>
                  </a:cubicBezTo>
                  <a:cubicBezTo>
                    <a:pt x="268048" y="220083"/>
                    <a:pt x="268048" y="220083"/>
                    <a:pt x="257428" y="220083"/>
                  </a:cubicBezTo>
                  <a:cubicBezTo>
                    <a:pt x="257428" y="220083"/>
                    <a:pt x="257428" y="220083"/>
                    <a:pt x="257428" y="293545"/>
                  </a:cubicBezTo>
                  <a:cubicBezTo>
                    <a:pt x="257428" y="301416"/>
                    <a:pt x="250791" y="307975"/>
                    <a:pt x="244153" y="307975"/>
                  </a:cubicBezTo>
                  <a:cubicBezTo>
                    <a:pt x="236188" y="307975"/>
                    <a:pt x="229551" y="301416"/>
                    <a:pt x="229551" y="293545"/>
                  </a:cubicBezTo>
                  <a:cubicBezTo>
                    <a:pt x="229551" y="293545"/>
                    <a:pt x="229551" y="293545"/>
                    <a:pt x="229551" y="220083"/>
                  </a:cubicBezTo>
                  <a:cubicBezTo>
                    <a:pt x="229551" y="220083"/>
                    <a:pt x="229551" y="220083"/>
                    <a:pt x="218931" y="220083"/>
                  </a:cubicBezTo>
                  <a:cubicBezTo>
                    <a:pt x="214949" y="220083"/>
                    <a:pt x="210966" y="216147"/>
                    <a:pt x="212294" y="212212"/>
                  </a:cubicBezTo>
                  <a:cubicBezTo>
                    <a:pt x="212294" y="212212"/>
                    <a:pt x="212294" y="212212"/>
                    <a:pt x="222914" y="163674"/>
                  </a:cubicBezTo>
                  <a:cubicBezTo>
                    <a:pt x="222914" y="163674"/>
                    <a:pt x="222914" y="163674"/>
                    <a:pt x="210966" y="189911"/>
                  </a:cubicBezTo>
                  <a:cubicBezTo>
                    <a:pt x="208311" y="196470"/>
                    <a:pt x="200346" y="197782"/>
                    <a:pt x="195036" y="195158"/>
                  </a:cubicBezTo>
                  <a:cubicBezTo>
                    <a:pt x="188399" y="192534"/>
                    <a:pt x="185744" y="185975"/>
                    <a:pt x="188399" y="180728"/>
                  </a:cubicBezTo>
                  <a:cubicBezTo>
                    <a:pt x="188399" y="180728"/>
                    <a:pt x="188399" y="180728"/>
                    <a:pt x="228223" y="95459"/>
                  </a:cubicBezTo>
                  <a:cubicBezTo>
                    <a:pt x="230878" y="91524"/>
                    <a:pt x="234861" y="88900"/>
                    <a:pt x="238843" y="88900"/>
                  </a:cubicBezTo>
                  <a:close/>
                  <a:moveTo>
                    <a:pt x="40753" y="63500"/>
                  </a:moveTo>
                  <a:cubicBezTo>
                    <a:pt x="40753" y="63500"/>
                    <a:pt x="40753" y="63500"/>
                    <a:pt x="79117" y="63500"/>
                  </a:cubicBezTo>
                  <a:cubicBezTo>
                    <a:pt x="79117" y="70065"/>
                    <a:pt x="81763" y="76630"/>
                    <a:pt x="85732" y="81882"/>
                  </a:cubicBezTo>
                  <a:cubicBezTo>
                    <a:pt x="85732" y="81882"/>
                    <a:pt x="85732" y="81882"/>
                    <a:pt x="85732" y="83195"/>
                  </a:cubicBezTo>
                  <a:cubicBezTo>
                    <a:pt x="80440" y="84507"/>
                    <a:pt x="75149" y="88446"/>
                    <a:pt x="73826" y="92385"/>
                  </a:cubicBezTo>
                  <a:cubicBezTo>
                    <a:pt x="73826" y="92385"/>
                    <a:pt x="73826" y="92385"/>
                    <a:pt x="51336" y="139652"/>
                  </a:cubicBezTo>
                  <a:cubicBezTo>
                    <a:pt x="51336" y="139652"/>
                    <a:pt x="51336" y="139652"/>
                    <a:pt x="39430" y="168538"/>
                  </a:cubicBezTo>
                  <a:cubicBezTo>
                    <a:pt x="34138" y="177728"/>
                    <a:pt x="39430" y="188232"/>
                    <a:pt x="48690" y="192171"/>
                  </a:cubicBezTo>
                  <a:cubicBezTo>
                    <a:pt x="50013" y="193484"/>
                    <a:pt x="52659" y="193484"/>
                    <a:pt x="55305" y="194797"/>
                  </a:cubicBezTo>
                  <a:cubicBezTo>
                    <a:pt x="55305" y="194797"/>
                    <a:pt x="55305" y="194797"/>
                    <a:pt x="55305" y="227621"/>
                  </a:cubicBezTo>
                  <a:cubicBezTo>
                    <a:pt x="55305" y="232873"/>
                    <a:pt x="50013" y="238125"/>
                    <a:pt x="43398" y="238125"/>
                  </a:cubicBezTo>
                  <a:cubicBezTo>
                    <a:pt x="38107" y="238125"/>
                    <a:pt x="32815" y="232873"/>
                    <a:pt x="32815" y="227621"/>
                  </a:cubicBezTo>
                  <a:cubicBezTo>
                    <a:pt x="32815" y="155408"/>
                    <a:pt x="32815" y="114706"/>
                    <a:pt x="32815" y="112080"/>
                  </a:cubicBezTo>
                  <a:cubicBezTo>
                    <a:pt x="32815" y="112080"/>
                    <a:pt x="32815" y="112080"/>
                    <a:pt x="18263" y="144904"/>
                  </a:cubicBezTo>
                  <a:cubicBezTo>
                    <a:pt x="15617" y="148843"/>
                    <a:pt x="10325" y="151469"/>
                    <a:pt x="5034" y="148843"/>
                  </a:cubicBezTo>
                  <a:cubicBezTo>
                    <a:pt x="1065" y="146217"/>
                    <a:pt x="-1581" y="140965"/>
                    <a:pt x="1065" y="137026"/>
                  </a:cubicBezTo>
                  <a:cubicBezTo>
                    <a:pt x="1065" y="137026"/>
                    <a:pt x="1065" y="137026"/>
                    <a:pt x="31492" y="68752"/>
                  </a:cubicBezTo>
                  <a:cubicBezTo>
                    <a:pt x="34138" y="64813"/>
                    <a:pt x="36784" y="63500"/>
                    <a:pt x="40753" y="63500"/>
                  </a:cubicBezTo>
                  <a:close/>
                  <a:moveTo>
                    <a:pt x="157633" y="53975"/>
                  </a:moveTo>
                  <a:cubicBezTo>
                    <a:pt x="157633" y="53975"/>
                    <a:pt x="157633" y="53975"/>
                    <a:pt x="197198" y="53975"/>
                  </a:cubicBezTo>
                  <a:cubicBezTo>
                    <a:pt x="202473" y="53975"/>
                    <a:pt x="206430" y="55277"/>
                    <a:pt x="207749" y="59183"/>
                  </a:cubicBezTo>
                  <a:cubicBezTo>
                    <a:pt x="207749" y="59183"/>
                    <a:pt x="207749" y="59183"/>
                    <a:pt x="222256" y="90434"/>
                  </a:cubicBezTo>
                  <a:cubicBezTo>
                    <a:pt x="222256" y="90434"/>
                    <a:pt x="220937" y="91736"/>
                    <a:pt x="220937" y="91736"/>
                  </a:cubicBezTo>
                  <a:cubicBezTo>
                    <a:pt x="220937" y="91736"/>
                    <a:pt x="220937" y="91736"/>
                    <a:pt x="210386" y="115174"/>
                  </a:cubicBezTo>
                  <a:cubicBezTo>
                    <a:pt x="210386" y="115174"/>
                    <a:pt x="210386" y="115174"/>
                    <a:pt x="206430" y="106060"/>
                  </a:cubicBezTo>
                  <a:cubicBezTo>
                    <a:pt x="206430" y="106060"/>
                    <a:pt x="206430" y="106060"/>
                    <a:pt x="206430" y="122987"/>
                  </a:cubicBezTo>
                  <a:cubicBezTo>
                    <a:pt x="199836" y="138612"/>
                    <a:pt x="205111" y="126893"/>
                    <a:pt x="185328" y="169863"/>
                  </a:cubicBezTo>
                  <a:cubicBezTo>
                    <a:pt x="184009" y="168561"/>
                    <a:pt x="170821" y="138612"/>
                    <a:pt x="169502" y="137310"/>
                  </a:cubicBezTo>
                  <a:cubicBezTo>
                    <a:pt x="169502" y="137310"/>
                    <a:pt x="169502" y="137310"/>
                    <a:pt x="149719" y="93038"/>
                  </a:cubicBezTo>
                  <a:cubicBezTo>
                    <a:pt x="147082" y="89132"/>
                    <a:pt x="143125" y="85226"/>
                    <a:pt x="136531" y="83924"/>
                  </a:cubicBezTo>
                  <a:cubicBezTo>
                    <a:pt x="136531" y="83924"/>
                    <a:pt x="136531" y="83924"/>
                    <a:pt x="136531" y="82621"/>
                  </a:cubicBezTo>
                  <a:cubicBezTo>
                    <a:pt x="140488" y="78715"/>
                    <a:pt x="143125" y="73507"/>
                    <a:pt x="144444" y="66996"/>
                  </a:cubicBezTo>
                  <a:cubicBezTo>
                    <a:pt x="144444" y="66996"/>
                    <a:pt x="144444" y="66996"/>
                    <a:pt x="147082" y="59183"/>
                  </a:cubicBezTo>
                  <a:cubicBezTo>
                    <a:pt x="149719" y="55277"/>
                    <a:pt x="153676" y="53975"/>
                    <a:pt x="157633" y="53975"/>
                  </a:cubicBezTo>
                  <a:close/>
                  <a:moveTo>
                    <a:pt x="111926" y="38100"/>
                  </a:moveTo>
                  <a:cubicBezTo>
                    <a:pt x="125516" y="38100"/>
                    <a:pt x="136533" y="48761"/>
                    <a:pt x="136533" y="61913"/>
                  </a:cubicBezTo>
                  <a:cubicBezTo>
                    <a:pt x="136533" y="75065"/>
                    <a:pt x="125516" y="85726"/>
                    <a:pt x="111926" y="85726"/>
                  </a:cubicBezTo>
                  <a:cubicBezTo>
                    <a:pt x="98336" y="85726"/>
                    <a:pt x="87319" y="75065"/>
                    <a:pt x="87319" y="61913"/>
                  </a:cubicBezTo>
                  <a:cubicBezTo>
                    <a:pt x="87319" y="48761"/>
                    <a:pt x="98336" y="38100"/>
                    <a:pt x="111926" y="38100"/>
                  </a:cubicBezTo>
                  <a:close/>
                  <a:moveTo>
                    <a:pt x="262738" y="28575"/>
                  </a:moveTo>
                  <a:cubicBezTo>
                    <a:pt x="278613" y="28575"/>
                    <a:pt x="290519" y="40423"/>
                    <a:pt x="290519" y="56221"/>
                  </a:cubicBezTo>
                  <a:cubicBezTo>
                    <a:pt x="290519" y="72018"/>
                    <a:pt x="277290" y="82550"/>
                    <a:pt x="262738" y="82550"/>
                  </a:cubicBezTo>
                  <a:cubicBezTo>
                    <a:pt x="248185" y="82550"/>
                    <a:pt x="234956" y="72018"/>
                    <a:pt x="234956" y="56221"/>
                  </a:cubicBezTo>
                  <a:cubicBezTo>
                    <a:pt x="234956" y="40423"/>
                    <a:pt x="248185" y="28575"/>
                    <a:pt x="262738" y="28575"/>
                  </a:cubicBezTo>
                  <a:close/>
                  <a:moveTo>
                    <a:pt x="58744" y="15875"/>
                  </a:moveTo>
                  <a:cubicBezTo>
                    <a:pt x="71019" y="15875"/>
                    <a:pt x="80969" y="25825"/>
                    <a:pt x="80969" y="38100"/>
                  </a:cubicBezTo>
                  <a:cubicBezTo>
                    <a:pt x="80969" y="50375"/>
                    <a:pt x="71019" y="60325"/>
                    <a:pt x="58744" y="60325"/>
                  </a:cubicBezTo>
                  <a:cubicBezTo>
                    <a:pt x="46469" y="60325"/>
                    <a:pt x="36519" y="50375"/>
                    <a:pt x="36519" y="38100"/>
                  </a:cubicBezTo>
                  <a:cubicBezTo>
                    <a:pt x="36519" y="25825"/>
                    <a:pt x="46469" y="15875"/>
                    <a:pt x="58744" y="15875"/>
                  </a:cubicBezTo>
                  <a:close/>
                  <a:moveTo>
                    <a:pt x="177013" y="0"/>
                  </a:moveTo>
                  <a:cubicBezTo>
                    <a:pt x="189726" y="0"/>
                    <a:pt x="200032" y="10661"/>
                    <a:pt x="200032" y="23813"/>
                  </a:cubicBezTo>
                  <a:cubicBezTo>
                    <a:pt x="200032" y="36965"/>
                    <a:pt x="189726" y="47626"/>
                    <a:pt x="177013" y="47626"/>
                  </a:cubicBezTo>
                  <a:cubicBezTo>
                    <a:pt x="164300" y="47626"/>
                    <a:pt x="153994" y="36965"/>
                    <a:pt x="153994" y="23813"/>
                  </a:cubicBezTo>
                  <a:cubicBezTo>
                    <a:pt x="153994" y="10661"/>
                    <a:pt x="164300" y="0"/>
                    <a:pt x="17701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椭圆 50">
              <a:extLst>
                <a:ext uri="{FF2B5EF4-FFF2-40B4-BE49-F238E27FC236}">
                  <a16:creationId xmlns:a16="http://schemas.microsoft.com/office/drawing/2014/main" id="{BB1136C3-048B-4AB9-AA4B-9CCB218B0C9D}"/>
                </a:ext>
              </a:extLst>
            </p:cNvPr>
            <p:cNvSpPr/>
            <p:nvPr/>
          </p:nvSpPr>
          <p:spPr>
            <a:xfrm>
              <a:off x="8591012" y="2714935"/>
              <a:ext cx="309807" cy="309805"/>
            </a:xfrm>
            <a:custGeom>
              <a:avLst/>
              <a:gdLst>
                <a:gd name="connsiteX0" fmla="*/ 199497 w 331788"/>
                <a:gd name="connsiteY0" fmla="*/ 265112 h 331787"/>
                <a:gd name="connsiteX1" fmla="*/ 209798 w 331788"/>
                <a:gd name="connsiteY1" fmla="*/ 279217 h 331787"/>
                <a:gd name="connsiteX2" fmla="*/ 238126 w 331788"/>
                <a:gd name="connsiteY2" fmla="*/ 315118 h 331787"/>
                <a:gd name="connsiteX3" fmla="*/ 166018 w 331788"/>
                <a:gd name="connsiteY3" fmla="*/ 331787 h 331787"/>
                <a:gd name="connsiteX4" fmla="*/ 122238 w 331788"/>
                <a:gd name="connsiteY4" fmla="*/ 325376 h 331787"/>
                <a:gd name="connsiteX5" fmla="*/ 199497 w 331788"/>
                <a:gd name="connsiteY5" fmla="*/ 265112 h 331787"/>
                <a:gd name="connsiteX6" fmla="*/ 190500 w 331788"/>
                <a:gd name="connsiteY6" fmla="*/ 228600 h 331787"/>
                <a:gd name="connsiteX7" fmla="*/ 201490 w 331788"/>
                <a:gd name="connsiteY7" fmla="*/ 228600 h 331787"/>
                <a:gd name="connsiteX8" fmla="*/ 206375 w 331788"/>
                <a:gd name="connsiteY8" fmla="*/ 236394 h 331787"/>
                <a:gd name="connsiteX9" fmla="*/ 200269 w 331788"/>
                <a:gd name="connsiteY9" fmla="*/ 242888 h 331787"/>
                <a:gd name="connsiteX10" fmla="*/ 190500 w 331788"/>
                <a:gd name="connsiteY10" fmla="*/ 228600 h 331787"/>
                <a:gd name="connsiteX11" fmla="*/ 146452 w 331788"/>
                <a:gd name="connsiteY11" fmla="*/ 228600 h 331787"/>
                <a:gd name="connsiteX12" fmla="*/ 164590 w 331788"/>
                <a:gd name="connsiteY12" fmla="*/ 229897 h 331787"/>
                <a:gd name="connsiteX13" fmla="*/ 165885 w 331788"/>
                <a:gd name="connsiteY13" fmla="*/ 229897 h 331787"/>
                <a:gd name="connsiteX14" fmla="*/ 173659 w 331788"/>
                <a:gd name="connsiteY14" fmla="*/ 229897 h 331787"/>
                <a:gd name="connsiteX15" fmla="*/ 190501 w 331788"/>
                <a:gd name="connsiteY15" fmla="*/ 253240 h 331787"/>
                <a:gd name="connsiteX16" fmla="*/ 103699 w 331788"/>
                <a:gd name="connsiteY16" fmla="*/ 320675 h 331787"/>
                <a:gd name="connsiteX17" fmla="*/ 77788 w 331788"/>
                <a:gd name="connsiteY17" fmla="*/ 306410 h 331787"/>
                <a:gd name="connsiteX18" fmla="*/ 112768 w 331788"/>
                <a:gd name="connsiteY18" fmla="*/ 244162 h 331787"/>
                <a:gd name="connsiteX19" fmla="*/ 121837 w 331788"/>
                <a:gd name="connsiteY19" fmla="*/ 245459 h 331787"/>
                <a:gd name="connsiteX20" fmla="*/ 146452 w 331788"/>
                <a:gd name="connsiteY20" fmla="*/ 228600 h 331787"/>
                <a:gd name="connsiteX21" fmla="*/ 323851 w 331788"/>
                <a:gd name="connsiteY21" fmla="*/ 217487 h 331787"/>
                <a:gd name="connsiteX22" fmla="*/ 249631 w 331788"/>
                <a:gd name="connsiteY22" fmla="*/ 307975 h 331787"/>
                <a:gd name="connsiteX23" fmla="*/ 207963 w 331788"/>
                <a:gd name="connsiteY23" fmla="*/ 253682 h 331787"/>
                <a:gd name="connsiteX24" fmla="*/ 218380 w 331788"/>
                <a:gd name="connsiteY24" fmla="*/ 243341 h 331787"/>
                <a:gd name="connsiteX25" fmla="*/ 227495 w 331788"/>
                <a:gd name="connsiteY25" fmla="*/ 244634 h 331787"/>
                <a:gd name="connsiteX26" fmla="*/ 253537 w 331788"/>
                <a:gd name="connsiteY26" fmla="*/ 225243 h 331787"/>
                <a:gd name="connsiteX27" fmla="*/ 323851 w 331788"/>
                <a:gd name="connsiteY27" fmla="*/ 217487 h 331787"/>
                <a:gd name="connsiteX28" fmla="*/ 3175 w 331788"/>
                <a:gd name="connsiteY28" fmla="*/ 196850 h 331787"/>
                <a:gd name="connsiteX29" fmla="*/ 93642 w 331788"/>
                <a:gd name="connsiteY29" fmla="*/ 222902 h 331787"/>
                <a:gd name="connsiteX30" fmla="*/ 100013 w 331788"/>
                <a:gd name="connsiteY30" fmla="*/ 235927 h 331787"/>
                <a:gd name="connsiteX31" fmla="*/ 65610 w 331788"/>
                <a:gd name="connsiteY31" fmla="*/ 298450 h 331787"/>
                <a:gd name="connsiteX32" fmla="*/ 3175 w 331788"/>
                <a:gd name="connsiteY32" fmla="*/ 196850 h 331787"/>
                <a:gd name="connsiteX33" fmla="*/ 146517 w 331788"/>
                <a:gd name="connsiteY33" fmla="*/ 192087 h 331787"/>
                <a:gd name="connsiteX34" fmla="*/ 163513 w 331788"/>
                <a:gd name="connsiteY34" fmla="*/ 215900 h 331787"/>
                <a:gd name="connsiteX35" fmla="*/ 147825 w 331788"/>
                <a:gd name="connsiteY35" fmla="*/ 214577 h 331787"/>
                <a:gd name="connsiteX36" fmla="*/ 141288 w 331788"/>
                <a:gd name="connsiteY36" fmla="*/ 200025 h 331787"/>
                <a:gd name="connsiteX37" fmla="*/ 146517 w 331788"/>
                <a:gd name="connsiteY37" fmla="*/ 192087 h 331787"/>
                <a:gd name="connsiteX38" fmla="*/ 277877 w 331788"/>
                <a:gd name="connsiteY38" fmla="*/ 160337 h 331787"/>
                <a:gd name="connsiteX39" fmla="*/ 314326 w 331788"/>
                <a:gd name="connsiteY39" fmla="*/ 204624 h 331787"/>
                <a:gd name="connsiteX40" fmla="*/ 253143 w 331788"/>
                <a:gd name="connsiteY40" fmla="*/ 211137 h 331787"/>
                <a:gd name="connsiteX41" fmla="*/ 249238 w 331788"/>
                <a:gd name="connsiteY41" fmla="*/ 203322 h 331787"/>
                <a:gd name="connsiteX42" fmla="*/ 277877 w 331788"/>
                <a:gd name="connsiteY42" fmla="*/ 160337 h 331787"/>
                <a:gd name="connsiteX43" fmla="*/ 290513 w 331788"/>
                <a:gd name="connsiteY43" fmla="*/ 153987 h 331787"/>
                <a:gd name="connsiteX44" fmla="*/ 331788 w 331788"/>
                <a:gd name="connsiteY44" fmla="*/ 167061 h 331787"/>
                <a:gd name="connsiteX45" fmla="*/ 329125 w 331788"/>
                <a:gd name="connsiteY45" fmla="*/ 198437 h 331787"/>
                <a:gd name="connsiteX46" fmla="*/ 290513 w 331788"/>
                <a:gd name="connsiteY46" fmla="*/ 153987 h 331787"/>
                <a:gd name="connsiteX47" fmla="*/ 113341 w 331788"/>
                <a:gd name="connsiteY47" fmla="*/ 139700 h 331787"/>
                <a:gd name="connsiteX48" fmla="*/ 130085 w 331788"/>
                <a:gd name="connsiteY48" fmla="*/ 169324 h 331787"/>
                <a:gd name="connsiteX49" fmla="*/ 136525 w 331788"/>
                <a:gd name="connsiteY49" fmla="*/ 178340 h 331787"/>
                <a:gd name="connsiteX50" fmla="*/ 128797 w 331788"/>
                <a:gd name="connsiteY50" fmla="*/ 191219 h 331787"/>
                <a:gd name="connsiteX51" fmla="*/ 121069 w 331788"/>
                <a:gd name="connsiteY51" fmla="*/ 189932 h 331787"/>
                <a:gd name="connsiteX52" fmla="*/ 95310 w 331788"/>
                <a:gd name="connsiteY52" fmla="*/ 207963 h 331787"/>
                <a:gd name="connsiteX53" fmla="*/ 1288 w 331788"/>
                <a:gd name="connsiteY53" fmla="*/ 179628 h 331787"/>
                <a:gd name="connsiteX54" fmla="*/ 0 w 331788"/>
                <a:gd name="connsiteY54" fmla="*/ 165460 h 331787"/>
                <a:gd name="connsiteX55" fmla="*/ 1288 w 331788"/>
                <a:gd name="connsiteY55" fmla="*/ 151292 h 331787"/>
                <a:gd name="connsiteX56" fmla="*/ 113341 w 331788"/>
                <a:gd name="connsiteY56" fmla="*/ 139700 h 331787"/>
                <a:gd name="connsiteX57" fmla="*/ 186315 w 331788"/>
                <a:gd name="connsiteY57" fmla="*/ 138112 h 331787"/>
                <a:gd name="connsiteX58" fmla="*/ 268288 w 331788"/>
                <a:gd name="connsiteY58" fmla="*/ 149780 h 331787"/>
                <a:gd name="connsiteX59" fmla="*/ 238829 w 331788"/>
                <a:gd name="connsiteY59" fmla="*/ 193860 h 331787"/>
                <a:gd name="connsiteX60" fmla="*/ 227301 w 331788"/>
                <a:gd name="connsiteY60" fmla="*/ 191267 h 331787"/>
                <a:gd name="connsiteX61" fmla="*/ 200404 w 331788"/>
                <a:gd name="connsiteY61" fmla="*/ 214604 h 331787"/>
                <a:gd name="connsiteX62" fmla="*/ 179911 w 331788"/>
                <a:gd name="connsiteY62" fmla="*/ 215900 h 331787"/>
                <a:gd name="connsiteX63" fmla="*/ 155575 w 331788"/>
                <a:gd name="connsiteY63" fmla="*/ 179599 h 331787"/>
                <a:gd name="connsiteX64" fmla="*/ 173507 w 331788"/>
                <a:gd name="connsiteY64" fmla="*/ 154966 h 331787"/>
                <a:gd name="connsiteX65" fmla="*/ 186315 w 331788"/>
                <a:gd name="connsiteY65" fmla="*/ 138112 h 331787"/>
                <a:gd name="connsiteX66" fmla="*/ 168276 w 331788"/>
                <a:gd name="connsiteY66" fmla="*/ 138112 h 331787"/>
                <a:gd name="connsiteX67" fmla="*/ 161661 w 331788"/>
                <a:gd name="connsiteY67" fmla="*/ 145566 h 331787"/>
                <a:gd name="connsiteX68" fmla="*/ 145786 w 331788"/>
                <a:gd name="connsiteY68" fmla="*/ 166687 h 331787"/>
                <a:gd name="connsiteX69" fmla="*/ 141817 w 331788"/>
                <a:gd name="connsiteY69" fmla="*/ 161718 h 331787"/>
                <a:gd name="connsiteX70" fmla="*/ 128588 w 331788"/>
                <a:gd name="connsiteY70" fmla="*/ 139354 h 331787"/>
                <a:gd name="connsiteX71" fmla="*/ 168276 w 331788"/>
                <a:gd name="connsiteY71" fmla="*/ 138112 h 331787"/>
                <a:gd name="connsiteX72" fmla="*/ 220028 w 331788"/>
                <a:gd name="connsiteY72" fmla="*/ 103187 h 331787"/>
                <a:gd name="connsiteX73" fmla="*/ 232728 w 331788"/>
                <a:gd name="connsiteY73" fmla="*/ 105784 h 331787"/>
                <a:gd name="connsiteX74" fmla="*/ 237808 w 331788"/>
                <a:gd name="connsiteY74" fmla="*/ 105784 h 331787"/>
                <a:gd name="connsiteX75" fmla="*/ 246698 w 331788"/>
                <a:gd name="connsiteY75" fmla="*/ 118773 h 331787"/>
                <a:gd name="connsiteX76" fmla="*/ 255588 w 331788"/>
                <a:gd name="connsiteY76" fmla="*/ 131762 h 331787"/>
                <a:gd name="connsiteX77" fmla="*/ 198438 w 331788"/>
                <a:gd name="connsiteY77" fmla="*/ 125267 h 331787"/>
                <a:gd name="connsiteX78" fmla="*/ 220028 w 331788"/>
                <a:gd name="connsiteY78" fmla="*/ 103187 h 331787"/>
                <a:gd name="connsiteX79" fmla="*/ 317236 w 331788"/>
                <a:gd name="connsiteY79" fmla="*/ 98425 h 331787"/>
                <a:gd name="connsiteX80" fmla="*/ 331788 w 331788"/>
                <a:gd name="connsiteY80" fmla="*/ 152400 h 331787"/>
                <a:gd name="connsiteX81" fmla="*/ 292100 w 331788"/>
                <a:gd name="connsiteY81" fmla="*/ 140552 h 331787"/>
                <a:gd name="connsiteX82" fmla="*/ 317236 w 331788"/>
                <a:gd name="connsiteY82" fmla="*/ 98425 h 331787"/>
                <a:gd name="connsiteX83" fmla="*/ 286068 w 331788"/>
                <a:gd name="connsiteY83" fmla="*/ 52387 h 331787"/>
                <a:gd name="connsiteX84" fmla="*/ 309563 w 331788"/>
                <a:gd name="connsiteY84" fmla="*/ 84748 h 331787"/>
                <a:gd name="connsiteX85" fmla="*/ 278236 w 331788"/>
                <a:gd name="connsiteY85" fmla="*/ 136525 h 331787"/>
                <a:gd name="connsiteX86" fmla="*/ 276931 w 331788"/>
                <a:gd name="connsiteY86" fmla="*/ 136525 h 331787"/>
                <a:gd name="connsiteX87" fmla="*/ 258657 w 331788"/>
                <a:gd name="connsiteY87" fmla="*/ 110636 h 331787"/>
                <a:gd name="connsiteX88" fmla="*/ 250825 w 331788"/>
                <a:gd name="connsiteY88" fmla="*/ 98986 h 331787"/>
                <a:gd name="connsiteX89" fmla="*/ 259962 w 331788"/>
                <a:gd name="connsiteY89" fmla="*/ 78275 h 331787"/>
                <a:gd name="connsiteX90" fmla="*/ 258657 w 331788"/>
                <a:gd name="connsiteY90" fmla="*/ 70509 h 331787"/>
                <a:gd name="connsiteX91" fmla="*/ 286068 w 331788"/>
                <a:gd name="connsiteY91" fmla="*/ 52387 h 331787"/>
                <a:gd name="connsiteX92" fmla="*/ 73025 w 331788"/>
                <a:gd name="connsiteY92" fmla="*/ 28575 h 331787"/>
                <a:gd name="connsiteX93" fmla="*/ 107950 w 331788"/>
                <a:gd name="connsiteY93" fmla="*/ 126377 h 331787"/>
                <a:gd name="connsiteX94" fmla="*/ 3175 w 331788"/>
                <a:gd name="connsiteY94" fmla="*/ 138113 h 331787"/>
                <a:gd name="connsiteX95" fmla="*/ 73025 w 331788"/>
                <a:gd name="connsiteY95" fmla="*/ 28575 h 331787"/>
                <a:gd name="connsiteX96" fmla="*/ 203200 w 331788"/>
                <a:gd name="connsiteY96" fmla="*/ 4762 h 331787"/>
                <a:gd name="connsiteX97" fmla="*/ 274638 w 331788"/>
                <a:gd name="connsiteY97" fmla="*/ 41817 h 331787"/>
                <a:gd name="connsiteX98" fmla="*/ 251258 w 331788"/>
                <a:gd name="connsiteY98" fmla="*/ 57150 h 331787"/>
                <a:gd name="connsiteX99" fmla="*/ 233074 w 331788"/>
                <a:gd name="connsiteY99" fmla="*/ 50761 h 331787"/>
                <a:gd name="connsiteX100" fmla="*/ 225281 w 331788"/>
                <a:gd name="connsiteY100" fmla="*/ 52039 h 331787"/>
                <a:gd name="connsiteX101" fmla="*/ 203200 w 331788"/>
                <a:gd name="connsiteY101" fmla="*/ 4762 h 331787"/>
                <a:gd name="connsiteX102" fmla="*/ 165260 w 331788"/>
                <a:gd name="connsiteY102" fmla="*/ 0 h 331787"/>
                <a:gd name="connsiteX103" fmla="*/ 185786 w 331788"/>
                <a:gd name="connsiteY103" fmla="*/ 1290 h 331787"/>
                <a:gd name="connsiteX104" fmla="*/ 212725 w 331788"/>
                <a:gd name="connsiteY104" fmla="*/ 59333 h 331787"/>
                <a:gd name="connsiteX105" fmla="*/ 205028 w 331788"/>
                <a:gd name="connsiteY105" fmla="*/ 77390 h 331787"/>
                <a:gd name="connsiteX106" fmla="*/ 208876 w 331788"/>
                <a:gd name="connsiteY106" fmla="*/ 91579 h 331787"/>
                <a:gd name="connsiteX107" fmla="*/ 179371 w 331788"/>
                <a:gd name="connsiteY107" fmla="*/ 122535 h 331787"/>
                <a:gd name="connsiteX108" fmla="*/ 176806 w 331788"/>
                <a:gd name="connsiteY108" fmla="*/ 122535 h 331787"/>
                <a:gd name="connsiteX109" fmla="*/ 122927 w 331788"/>
                <a:gd name="connsiteY109" fmla="*/ 123825 h 331787"/>
                <a:gd name="connsiteX110" fmla="*/ 85725 w 331788"/>
                <a:gd name="connsiteY110" fmla="*/ 20637 h 331787"/>
                <a:gd name="connsiteX111" fmla="*/ 165260 w 331788"/>
                <a:gd name="connsiteY111" fmla="*/ 0 h 331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331788" h="331787">
                  <a:moveTo>
                    <a:pt x="199497" y="265112"/>
                  </a:moveTo>
                  <a:cubicBezTo>
                    <a:pt x="203360" y="270241"/>
                    <a:pt x="205935" y="274088"/>
                    <a:pt x="209798" y="279217"/>
                  </a:cubicBezTo>
                  <a:cubicBezTo>
                    <a:pt x="222674" y="295885"/>
                    <a:pt x="231688" y="307425"/>
                    <a:pt x="238126" y="315118"/>
                  </a:cubicBezTo>
                  <a:cubicBezTo>
                    <a:pt x="216236" y="325376"/>
                    <a:pt x="191771" y="331787"/>
                    <a:pt x="166018" y="331787"/>
                  </a:cubicBezTo>
                  <a:cubicBezTo>
                    <a:pt x="150566" y="331787"/>
                    <a:pt x="136402" y="329223"/>
                    <a:pt x="122238" y="325376"/>
                  </a:cubicBezTo>
                  <a:cubicBezTo>
                    <a:pt x="141553" y="312554"/>
                    <a:pt x="169881" y="293321"/>
                    <a:pt x="199497" y="265112"/>
                  </a:cubicBezTo>
                  <a:close/>
                  <a:moveTo>
                    <a:pt x="190500" y="228600"/>
                  </a:moveTo>
                  <a:cubicBezTo>
                    <a:pt x="194163" y="228600"/>
                    <a:pt x="197827" y="228600"/>
                    <a:pt x="201490" y="228600"/>
                  </a:cubicBezTo>
                  <a:cubicBezTo>
                    <a:pt x="202712" y="231198"/>
                    <a:pt x="203933" y="233796"/>
                    <a:pt x="206375" y="236394"/>
                  </a:cubicBezTo>
                  <a:cubicBezTo>
                    <a:pt x="203933" y="237693"/>
                    <a:pt x="201490" y="240290"/>
                    <a:pt x="200269" y="242888"/>
                  </a:cubicBezTo>
                  <a:cubicBezTo>
                    <a:pt x="196606" y="237693"/>
                    <a:pt x="194163" y="233796"/>
                    <a:pt x="190500" y="228600"/>
                  </a:cubicBezTo>
                  <a:close/>
                  <a:moveTo>
                    <a:pt x="146452" y="228600"/>
                  </a:moveTo>
                  <a:cubicBezTo>
                    <a:pt x="152930" y="228600"/>
                    <a:pt x="159408" y="229897"/>
                    <a:pt x="164590" y="229897"/>
                  </a:cubicBezTo>
                  <a:cubicBezTo>
                    <a:pt x="164590" y="229897"/>
                    <a:pt x="164590" y="229897"/>
                    <a:pt x="165885" y="229897"/>
                  </a:cubicBezTo>
                  <a:cubicBezTo>
                    <a:pt x="168477" y="229897"/>
                    <a:pt x="171068" y="229897"/>
                    <a:pt x="173659" y="229897"/>
                  </a:cubicBezTo>
                  <a:cubicBezTo>
                    <a:pt x="178841" y="237678"/>
                    <a:pt x="185319" y="245459"/>
                    <a:pt x="190501" y="253240"/>
                  </a:cubicBezTo>
                  <a:cubicBezTo>
                    <a:pt x="156817" y="286958"/>
                    <a:pt x="123132" y="309004"/>
                    <a:pt x="103699" y="320675"/>
                  </a:cubicBezTo>
                  <a:cubicBezTo>
                    <a:pt x="94630" y="316785"/>
                    <a:pt x="85561" y="311597"/>
                    <a:pt x="77788" y="306410"/>
                  </a:cubicBezTo>
                  <a:cubicBezTo>
                    <a:pt x="84266" y="293442"/>
                    <a:pt x="97221" y="271396"/>
                    <a:pt x="112768" y="244162"/>
                  </a:cubicBezTo>
                  <a:cubicBezTo>
                    <a:pt x="115359" y="245459"/>
                    <a:pt x="117950" y="245459"/>
                    <a:pt x="121837" y="245459"/>
                  </a:cubicBezTo>
                  <a:cubicBezTo>
                    <a:pt x="132201" y="245459"/>
                    <a:pt x="142566" y="238975"/>
                    <a:pt x="146452" y="228600"/>
                  </a:cubicBezTo>
                  <a:close/>
                  <a:moveTo>
                    <a:pt x="323851" y="217487"/>
                  </a:moveTo>
                  <a:cubicBezTo>
                    <a:pt x="310830" y="256268"/>
                    <a:pt x="284788" y="287292"/>
                    <a:pt x="249631" y="307975"/>
                  </a:cubicBezTo>
                  <a:cubicBezTo>
                    <a:pt x="240516" y="295048"/>
                    <a:pt x="224890" y="275658"/>
                    <a:pt x="207963" y="253682"/>
                  </a:cubicBezTo>
                  <a:cubicBezTo>
                    <a:pt x="211869" y="249804"/>
                    <a:pt x="214474" y="247219"/>
                    <a:pt x="218380" y="243341"/>
                  </a:cubicBezTo>
                  <a:cubicBezTo>
                    <a:pt x="220984" y="244634"/>
                    <a:pt x="223588" y="244634"/>
                    <a:pt x="227495" y="244634"/>
                  </a:cubicBezTo>
                  <a:cubicBezTo>
                    <a:pt x="239214" y="244634"/>
                    <a:pt x="250933" y="236878"/>
                    <a:pt x="253537" y="225243"/>
                  </a:cubicBezTo>
                  <a:cubicBezTo>
                    <a:pt x="280881" y="222658"/>
                    <a:pt x="304319" y="220073"/>
                    <a:pt x="323851" y="217487"/>
                  </a:cubicBezTo>
                  <a:close/>
                  <a:moveTo>
                    <a:pt x="3175" y="196850"/>
                  </a:moveTo>
                  <a:cubicBezTo>
                    <a:pt x="23562" y="204666"/>
                    <a:pt x="55417" y="215086"/>
                    <a:pt x="93642" y="222902"/>
                  </a:cubicBezTo>
                  <a:cubicBezTo>
                    <a:pt x="94916" y="228112"/>
                    <a:pt x="96190" y="232019"/>
                    <a:pt x="100013" y="235927"/>
                  </a:cubicBezTo>
                  <a:cubicBezTo>
                    <a:pt x="84723" y="261978"/>
                    <a:pt x="71981" y="284122"/>
                    <a:pt x="65610" y="298450"/>
                  </a:cubicBezTo>
                  <a:cubicBezTo>
                    <a:pt x="33755" y="273702"/>
                    <a:pt x="10820" y="237230"/>
                    <a:pt x="3175" y="196850"/>
                  </a:cubicBezTo>
                  <a:close/>
                  <a:moveTo>
                    <a:pt x="146517" y="192087"/>
                  </a:moveTo>
                  <a:cubicBezTo>
                    <a:pt x="151747" y="200025"/>
                    <a:pt x="156976" y="207963"/>
                    <a:pt x="163513" y="215900"/>
                  </a:cubicBezTo>
                  <a:cubicBezTo>
                    <a:pt x="158284" y="215900"/>
                    <a:pt x="153054" y="214577"/>
                    <a:pt x="147825" y="214577"/>
                  </a:cubicBezTo>
                  <a:cubicBezTo>
                    <a:pt x="147825" y="209286"/>
                    <a:pt x="145210" y="203994"/>
                    <a:pt x="141288" y="200025"/>
                  </a:cubicBezTo>
                  <a:cubicBezTo>
                    <a:pt x="142595" y="197379"/>
                    <a:pt x="145210" y="194733"/>
                    <a:pt x="146517" y="192087"/>
                  </a:cubicBezTo>
                  <a:close/>
                  <a:moveTo>
                    <a:pt x="277877" y="160337"/>
                  </a:moveTo>
                  <a:cubicBezTo>
                    <a:pt x="290894" y="175968"/>
                    <a:pt x="302610" y="190296"/>
                    <a:pt x="314326" y="204624"/>
                  </a:cubicBezTo>
                  <a:cubicBezTo>
                    <a:pt x="297403" y="205927"/>
                    <a:pt x="276575" y="208532"/>
                    <a:pt x="253143" y="211137"/>
                  </a:cubicBezTo>
                  <a:cubicBezTo>
                    <a:pt x="251842" y="207230"/>
                    <a:pt x="251842" y="204624"/>
                    <a:pt x="249238" y="203322"/>
                  </a:cubicBezTo>
                  <a:cubicBezTo>
                    <a:pt x="259652" y="188994"/>
                    <a:pt x="270066" y="174665"/>
                    <a:pt x="277877" y="160337"/>
                  </a:cubicBezTo>
                  <a:close/>
                  <a:moveTo>
                    <a:pt x="290513" y="153987"/>
                  </a:moveTo>
                  <a:cubicBezTo>
                    <a:pt x="306490" y="159216"/>
                    <a:pt x="321136" y="163139"/>
                    <a:pt x="331788" y="167061"/>
                  </a:cubicBezTo>
                  <a:cubicBezTo>
                    <a:pt x="331788" y="178827"/>
                    <a:pt x="330457" y="187978"/>
                    <a:pt x="329125" y="198437"/>
                  </a:cubicBezTo>
                  <a:cubicBezTo>
                    <a:pt x="317142" y="185364"/>
                    <a:pt x="303828" y="170983"/>
                    <a:pt x="290513" y="153987"/>
                  </a:cubicBezTo>
                  <a:close/>
                  <a:moveTo>
                    <a:pt x="113341" y="139700"/>
                  </a:moveTo>
                  <a:cubicBezTo>
                    <a:pt x="118493" y="150004"/>
                    <a:pt x="124933" y="160307"/>
                    <a:pt x="130085" y="169324"/>
                  </a:cubicBezTo>
                  <a:cubicBezTo>
                    <a:pt x="132661" y="171900"/>
                    <a:pt x="135237" y="175764"/>
                    <a:pt x="136525" y="178340"/>
                  </a:cubicBezTo>
                  <a:cubicBezTo>
                    <a:pt x="133949" y="183492"/>
                    <a:pt x="131373" y="187356"/>
                    <a:pt x="128797" y="191219"/>
                  </a:cubicBezTo>
                  <a:cubicBezTo>
                    <a:pt x="126221" y="189932"/>
                    <a:pt x="123645" y="189932"/>
                    <a:pt x="121069" y="189932"/>
                  </a:cubicBezTo>
                  <a:cubicBezTo>
                    <a:pt x="109478" y="189932"/>
                    <a:pt x="99174" y="197659"/>
                    <a:pt x="95310" y="207963"/>
                  </a:cubicBezTo>
                  <a:cubicBezTo>
                    <a:pt x="52807" y="200235"/>
                    <a:pt x="19320" y="187356"/>
                    <a:pt x="1288" y="179628"/>
                  </a:cubicBezTo>
                  <a:cubicBezTo>
                    <a:pt x="0" y="174476"/>
                    <a:pt x="0" y="170612"/>
                    <a:pt x="0" y="165460"/>
                  </a:cubicBezTo>
                  <a:cubicBezTo>
                    <a:pt x="0" y="160307"/>
                    <a:pt x="0" y="156444"/>
                    <a:pt x="1288" y="151292"/>
                  </a:cubicBezTo>
                  <a:cubicBezTo>
                    <a:pt x="23183" y="147428"/>
                    <a:pt x="64399" y="142276"/>
                    <a:pt x="113341" y="139700"/>
                  </a:cubicBezTo>
                  <a:close/>
                  <a:moveTo>
                    <a:pt x="186315" y="138112"/>
                  </a:moveTo>
                  <a:cubicBezTo>
                    <a:pt x="215774" y="139408"/>
                    <a:pt x="243952" y="143298"/>
                    <a:pt x="268288" y="149780"/>
                  </a:cubicBezTo>
                  <a:cubicBezTo>
                    <a:pt x="259322" y="164042"/>
                    <a:pt x="249076" y="179599"/>
                    <a:pt x="238829" y="193860"/>
                  </a:cubicBezTo>
                  <a:cubicBezTo>
                    <a:pt x="234986" y="192564"/>
                    <a:pt x="231144" y="191267"/>
                    <a:pt x="227301" y="191267"/>
                  </a:cubicBezTo>
                  <a:cubicBezTo>
                    <a:pt x="213212" y="191267"/>
                    <a:pt x="201685" y="201639"/>
                    <a:pt x="200404" y="214604"/>
                  </a:cubicBezTo>
                  <a:cubicBezTo>
                    <a:pt x="194000" y="214604"/>
                    <a:pt x="186315" y="214604"/>
                    <a:pt x="179911" y="215900"/>
                  </a:cubicBezTo>
                  <a:cubicBezTo>
                    <a:pt x="170945" y="202936"/>
                    <a:pt x="163260" y="191267"/>
                    <a:pt x="155575" y="179599"/>
                  </a:cubicBezTo>
                  <a:cubicBezTo>
                    <a:pt x="160698" y="171820"/>
                    <a:pt x="167102" y="162745"/>
                    <a:pt x="173507" y="154966"/>
                  </a:cubicBezTo>
                  <a:cubicBezTo>
                    <a:pt x="177349" y="148483"/>
                    <a:pt x="182472" y="143298"/>
                    <a:pt x="186315" y="138112"/>
                  </a:cubicBezTo>
                  <a:close/>
                  <a:moveTo>
                    <a:pt x="168276" y="138112"/>
                  </a:moveTo>
                  <a:cubicBezTo>
                    <a:pt x="165630" y="140597"/>
                    <a:pt x="164307" y="143081"/>
                    <a:pt x="161661" y="145566"/>
                  </a:cubicBezTo>
                  <a:cubicBezTo>
                    <a:pt x="156370" y="153020"/>
                    <a:pt x="151078" y="159232"/>
                    <a:pt x="145786" y="166687"/>
                  </a:cubicBezTo>
                  <a:cubicBezTo>
                    <a:pt x="144463" y="165445"/>
                    <a:pt x="143140" y="162960"/>
                    <a:pt x="141817" y="161718"/>
                  </a:cubicBezTo>
                  <a:cubicBezTo>
                    <a:pt x="137849" y="154263"/>
                    <a:pt x="132557" y="146808"/>
                    <a:pt x="128588" y="139354"/>
                  </a:cubicBezTo>
                  <a:cubicBezTo>
                    <a:pt x="141817" y="139354"/>
                    <a:pt x="155047" y="138112"/>
                    <a:pt x="168276" y="138112"/>
                  </a:cubicBezTo>
                  <a:close/>
                  <a:moveTo>
                    <a:pt x="220028" y="103187"/>
                  </a:moveTo>
                  <a:cubicBezTo>
                    <a:pt x="223838" y="104486"/>
                    <a:pt x="227648" y="105784"/>
                    <a:pt x="232728" y="105784"/>
                  </a:cubicBezTo>
                  <a:cubicBezTo>
                    <a:pt x="233998" y="105784"/>
                    <a:pt x="236538" y="105784"/>
                    <a:pt x="237808" y="105784"/>
                  </a:cubicBezTo>
                  <a:cubicBezTo>
                    <a:pt x="241618" y="109681"/>
                    <a:pt x="244158" y="114877"/>
                    <a:pt x="246698" y="118773"/>
                  </a:cubicBezTo>
                  <a:cubicBezTo>
                    <a:pt x="249238" y="122670"/>
                    <a:pt x="253048" y="127865"/>
                    <a:pt x="255588" y="131762"/>
                  </a:cubicBezTo>
                  <a:cubicBezTo>
                    <a:pt x="237808" y="129164"/>
                    <a:pt x="218758" y="126566"/>
                    <a:pt x="198438" y="125267"/>
                  </a:cubicBezTo>
                  <a:cubicBezTo>
                    <a:pt x="206058" y="117474"/>
                    <a:pt x="213678" y="109681"/>
                    <a:pt x="220028" y="103187"/>
                  </a:cubicBezTo>
                  <a:close/>
                  <a:moveTo>
                    <a:pt x="317236" y="98425"/>
                  </a:moveTo>
                  <a:cubicBezTo>
                    <a:pt x="325173" y="115539"/>
                    <a:pt x="329142" y="133969"/>
                    <a:pt x="331788" y="152400"/>
                  </a:cubicBezTo>
                  <a:cubicBezTo>
                    <a:pt x="319882" y="148450"/>
                    <a:pt x="306652" y="144501"/>
                    <a:pt x="292100" y="140552"/>
                  </a:cubicBezTo>
                  <a:cubicBezTo>
                    <a:pt x="301361" y="124754"/>
                    <a:pt x="310621" y="111589"/>
                    <a:pt x="317236" y="98425"/>
                  </a:cubicBezTo>
                  <a:close/>
                  <a:moveTo>
                    <a:pt x="286068" y="52387"/>
                  </a:moveTo>
                  <a:cubicBezTo>
                    <a:pt x="295205" y="61448"/>
                    <a:pt x="303037" y="71803"/>
                    <a:pt x="309563" y="84748"/>
                  </a:cubicBezTo>
                  <a:cubicBezTo>
                    <a:pt x="301731" y="98986"/>
                    <a:pt x="289984" y="117108"/>
                    <a:pt x="278236" y="136525"/>
                  </a:cubicBezTo>
                  <a:cubicBezTo>
                    <a:pt x="278236" y="136525"/>
                    <a:pt x="276931" y="136525"/>
                    <a:pt x="276931" y="136525"/>
                  </a:cubicBezTo>
                  <a:cubicBezTo>
                    <a:pt x="270404" y="127464"/>
                    <a:pt x="265183" y="119697"/>
                    <a:pt x="258657" y="110636"/>
                  </a:cubicBezTo>
                  <a:cubicBezTo>
                    <a:pt x="256046" y="106753"/>
                    <a:pt x="253436" y="102870"/>
                    <a:pt x="250825" y="98986"/>
                  </a:cubicBezTo>
                  <a:cubicBezTo>
                    <a:pt x="256046" y="93809"/>
                    <a:pt x="259962" y="86042"/>
                    <a:pt x="259962" y="78275"/>
                  </a:cubicBezTo>
                  <a:cubicBezTo>
                    <a:pt x="259962" y="75687"/>
                    <a:pt x="259962" y="73098"/>
                    <a:pt x="258657" y="70509"/>
                  </a:cubicBezTo>
                  <a:cubicBezTo>
                    <a:pt x="269099" y="62742"/>
                    <a:pt x="278236" y="57564"/>
                    <a:pt x="286068" y="52387"/>
                  </a:cubicBezTo>
                  <a:close/>
                  <a:moveTo>
                    <a:pt x="73025" y="28575"/>
                  </a:moveTo>
                  <a:cubicBezTo>
                    <a:pt x="79493" y="54655"/>
                    <a:pt x="92428" y="92472"/>
                    <a:pt x="107950" y="126377"/>
                  </a:cubicBezTo>
                  <a:cubicBezTo>
                    <a:pt x="63970" y="128985"/>
                    <a:pt x="25165" y="134201"/>
                    <a:pt x="3175" y="138113"/>
                  </a:cubicBezTo>
                  <a:cubicBezTo>
                    <a:pt x="10936" y="92472"/>
                    <a:pt x="36806" y="53351"/>
                    <a:pt x="73025" y="28575"/>
                  </a:cubicBezTo>
                  <a:close/>
                  <a:moveTo>
                    <a:pt x="203200" y="4762"/>
                  </a:moveTo>
                  <a:cubicBezTo>
                    <a:pt x="230476" y="11151"/>
                    <a:pt x="255155" y="23928"/>
                    <a:pt x="274638" y="41817"/>
                  </a:cubicBezTo>
                  <a:cubicBezTo>
                    <a:pt x="268144" y="45650"/>
                    <a:pt x="260350" y="52039"/>
                    <a:pt x="251258" y="57150"/>
                  </a:cubicBezTo>
                  <a:cubicBezTo>
                    <a:pt x="246063" y="53316"/>
                    <a:pt x="239568" y="50761"/>
                    <a:pt x="233074" y="50761"/>
                  </a:cubicBezTo>
                  <a:cubicBezTo>
                    <a:pt x="230476" y="50761"/>
                    <a:pt x="227879" y="50761"/>
                    <a:pt x="225281" y="52039"/>
                  </a:cubicBezTo>
                  <a:cubicBezTo>
                    <a:pt x="216189" y="34150"/>
                    <a:pt x="208395" y="17539"/>
                    <a:pt x="203200" y="4762"/>
                  </a:cubicBezTo>
                  <a:close/>
                  <a:moveTo>
                    <a:pt x="165260" y="0"/>
                  </a:moveTo>
                  <a:cubicBezTo>
                    <a:pt x="172957" y="0"/>
                    <a:pt x="179371" y="0"/>
                    <a:pt x="185786" y="1290"/>
                  </a:cubicBezTo>
                  <a:cubicBezTo>
                    <a:pt x="192200" y="15478"/>
                    <a:pt x="199897" y="36115"/>
                    <a:pt x="212725" y="59333"/>
                  </a:cubicBezTo>
                  <a:cubicBezTo>
                    <a:pt x="207594" y="63202"/>
                    <a:pt x="205028" y="69651"/>
                    <a:pt x="205028" y="77390"/>
                  </a:cubicBezTo>
                  <a:cubicBezTo>
                    <a:pt x="205028" y="82550"/>
                    <a:pt x="206311" y="87709"/>
                    <a:pt x="208876" y="91579"/>
                  </a:cubicBezTo>
                  <a:cubicBezTo>
                    <a:pt x="198614" y="100608"/>
                    <a:pt x="188351" y="110926"/>
                    <a:pt x="179371" y="122535"/>
                  </a:cubicBezTo>
                  <a:cubicBezTo>
                    <a:pt x="178089" y="122535"/>
                    <a:pt x="178089" y="122535"/>
                    <a:pt x="176806" y="122535"/>
                  </a:cubicBezTo>
                  <a:cubicBezTo>
                    <a:pt x="158846" y="122535"/>
                    <a:pt x="139604" y="123825"/>
                    <a:pt x="122927" y="123825"/>
                  </a:cubicBezTo>
                  <a:cubicBezTo>
                    <a:pt x="104967" y="87709"/>
                    <a:pt x="92139" y="45144"/>
                    <a:pt x="85725" y="20637"/>
                  </a:cubicBezTo>
                  <a:cubicBezTo>
                    <a:pt x="108816" y="7739"/>
                    <a:pt x="135755" y="0"/>
                    <a:pt x="165260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椭圆 51">
              <a:extLst>
                <a:ext uri="{FF2B5EF4-FFF2-40B4-BE49-F238E27FC236}">
                  <a16:creationId xmlns:a16="http://schemas.microsoft.com/office/drawing/2014/main" id="{30ECBE9E-84F1-4CA8-8883-08E22400C697}"/>
                </a:ext>
              </a:extLst>
            </p:cNvPr>
            <p:cNvSpPr/>
            <p:nvPr/>
          </p:nvSpPr>
          <p:spPr>
            <a:xfrm>
              <a:off x="9486928" y="3706515"/>
              <a:ext cx="309807" cy="229809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52">
              <a:extLst>
                <a:ext uri="{FF2B5EF4-FFF2-40B4-BE49-F238E27FC236}">
                  <a16:creationId xmlns:a16="http://schemas.microsoft.com/office/drawing/2014/main" id="{924F0AD4-1A50-44EE-95E2-62D077BF5065}"/>
                </a:ext>
              </a:extLst>
            </p:cNvPr>
            <p:cNvSpPr/>
            <p:nvPr/>
          </p:nvSpPr>
          <p:spPr>
            <a:xfrm>
              <a:off x="9118569" y="5001461"/>
              <a:ext cx="309807" cy="250512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椭圆 53">
              <a:extLst>
                <a:ext uri="{FF2B5EF4-FFF2-40B4-BE49-F238E27FC236}">
                  <a16:creationId xmlns:a16="http://schemas.microsoft.com/office/drawing/2014/main" id="{C576A93D-81C4-4691-B86C-28F3974B89BE}"/>
                </a:ext>
              </a:extLst>
            </p:cNvPr>
            <p:cNvSpPr/>
            <p:nvPr/>
          </p:nvSpPr>
          <p:spPr>
            <a:xfrm>
              <a:off x="8179562" y="3877637"/>
              <a:ext cx="276195" cy="309807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TextBox 19">
              <a:extLst>
                <a:ext uri="{FF2B5EF4-FFF2-40B4-BE49-F238E27FC236}">
                  <a16:creationId xmlns:a16="http://schemas.microsoft.com/office/drawing/2014/main" id="{F81FE8E4-8925-4120-8D93-BB2BDD174487}"/>
                </a:ext>
              </a:extLst>
            </p:cNvPr>
            <p:cNvSpPr txBox="1"/>
            <p:nvPr/>
          </p:nvSpPr>
          <p:spPr>
            <a:xfrm>
              <a:off x="7122221" y="1704444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600" dirty="0">
                  <a:latin typeface="+mn-lt"/>
                  <a:cs typeface="+mn-ea"/>
                  <a:sym typeface="+mn-lt"/>
                </a:rPr>
                <a:t>FAQ</a:t>
              </a:r>
              <a:endParaRPr lang="en-US" sz="16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0" name="TextBox 19">
              <a:extLst>
                <a:ext uri="{FF2B5EF4-FFF2-40B4-BE49-F238E27FC236}">
                  <a16:creationId xmlns:a16="http://schemas.microsoft.com/office/drawing/2014/main" id="{48C1F1DF-FBD5-42A5-A4AB-08F7B4327BC5}"/>
                </a:ext>
              </a:extLst>
            </p:cNvPr>
            <p:cNvSpPr txBox="1"/>
            <p:nvPr/>
          </p:nvSpPr>
          <p:spPr>
            <a:xfrm>
              <a:off x="9028824" y="2259441"/>
              <a:ext cx="17160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sz="1600" dirty="0" err="1">
                  <a:latin typeface="+mn-lt"/>
                  <a:cs typeface="+mn-ea"/>
                  <a:sym typeface="+mn-lt"/>
                </a:rPr>
                <a:t>Y</a:t>
              </a:r>
              <a:r>
                <a:rPr lang="en-US" altLang="zh-CN" sz="1600" dirty="0" err="1">
                  <a:latin typeface="+mn-lt"/>
                  <a:cs typeface="+mn-ea"/>
                  <a:sym typeface="+mn-lt"/>
                </a:rPr>
                <a:t>outube</a:t>
              </a:r>
              <a:r>
                <a:rPr lang="zh-CN" altLang="en-US" sz="1600" dirty="0">
                  <a:latin typeface="+mn-lt"/>
                  <a:cs typeface="+mn-ea"/>
                  <a:sym typeface="+mn-lt"/>
                </a:rPr>
                <a:t>视频</a:t>
              </a:r>
              <a:endParaRPr lang="en-US" sz="16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1" name="TextBox 19">
              <a:extLst>
                <a:ext uri="{FF2B5EF4-FFF2-40B4-BE49-F238E27FC236}">
                  <a16:creationId xmlns:a16="http://schemas.microsoft.com/office/drawing/2014/main" id="{42A14C83-F670-415D-9D13-2721B5DBCBB3}"/>
                </a:ext>
              </a:extLst>
            </p:cNvPr>
            <p:cNvSpPr txBox="1"/>
            <p:nvPr/>
          </p:nvSpPr>
          <p:spPr>
            <a:xfrm>
              <a:off x="10144502" y="3647454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lt"/>
                  <a:cs typeface="+mn-ea"/>
                  <a:sym typeface="+mn-lt"/>
                </a:rPr>
                <a:t>线下活动</a:t>
              </a:r>
              <a:endParaRPr lang="en-US" sz="16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2" name="TextBox 19">
              <a:extLst>
                <a:ext uri="{FF2B5EF4-FFF2-40B4-BE49-F238E27FC236}">
                  <a16:creationId xmlns:a16="http://schemas.microsoft.com/office/drawing/2014/main" id="{F21C81B1-E7FB-45A6-A8FA-B252672340BB}"/>
                </a:ext>
              </a:extLst>
            </p:cNvPr>
            <p:cNvSpPr txBox="1"/>
            <p:nvPr/>
          </p:nvSpPr>
          <p:spPr>
            <a:xfrm>
              <a:off x="8584493" y="5521757"/>
              <a:ext cx="13592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zh-CN" altLang="en-US" sz="1600" dirty="0">
                  <a:latin typeface="+mn-lt"/>
                  <a:cs typeface="+mn-ea"/>
                  <a:sym typeface="+mn-lt"/>
                </a:rPr>
                <a:t>关键词字典</a:t>
              </a:r>
              <a:endParaRPr lang="en-US" sz="1600" dirty="0">
                <a:latin typeface="+mn-lt"/>
                <a:cs typeface="+mn-ea"/>
                <a:sym typeface="+mn-lt"/>
              </a:endParaRPr>
            </a:p>
          </p:txBody>
        </p:sp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AB08129B-480F-4B46-B01D-791D3703840A}"/>
                </a:ext>
              </a:extLst>
            </p:cNvPr>
            <p:cNvSpPr txBox="1"/>
            <p:nvPr/>
          </p:nvSpPr>
          <p:spPr>
            <a:xfrm>
              <a:off x="6748287" y="4491919"/>
              <a:ext cx="108762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>
              <a:defPPr>
                <a:defRPr lang="zh-CN"/>
              </a:defPPr>
              <a:lvl1pPr>
                <a:defRPr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EngraversGothic BT" panose="020B0507020203020204" pitchFamily="34" charset="0"/>
                </a:defRPr>
              </a:lvl1pPr>
            </a:lstStyle>
            <a:p>
              <a:r>
                <a:rPr lang="en-US" altLang="zh-CN" sz="1600" dirty="0">
                  <a:latin typeface="+mn-lt"/>
                  <a:cs typeface="+mn-ea"/>
                  <a:sym typeface="+mn-lt"/>
                </a:rPr>
                <a:t>Blog</a:t>
              </a:r>
              <a:endParaRPr lang="en-US" sz="1600" dirty="0">
                <a:latin typeface="+mn-lt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198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6" y="168625"/>
            <a:ext cx="2709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年重点事项概述</a:t>
            </a:r>
            <a:endParaRPr lang="en-US" dirty="0"/>
          </a:p>
        </p:txBody>
      </p:sp>
      <p:sp>
        <p:nvSpPr>
          <p:cNvPr id="165" name="Freeform 33">
            <a:extLst>
              <a:ext uri="{FF2B5EF4-FFF2-40B4-BE49-F238E27FC236}">
                <a16:creationId xmlns:a16="http://schemas.microsoft.com/office/drawing/2014/main" id="{67CCE1F4-C6B4-425F-9B17-BEFC8643BF1B}"/>
              </a:ext>
            </a:extLst>
          </p:cNvPr>
          <p:cNvSpPr/>
          <p:nvPr/>
        </p:nvSpPr>
        <p:spPr bwMode="auto">
          <a:xfrm rot="16200000">
            <a:off x="-210616" y="2851098"/>
            <a:ext cx="4046105" cy="2121496"/>
          </a:xfrm>
          <a:custGeom>
            <a:avLst/>
            <a:gdLst>
              <a:gd name="T0" fmla="*/ 316 w 347"/>
              <a:gd name="T1" fmla="*/ 76 h 76"/>
              <a:gd name="T2" fmla="*/ 0 w 347"/>
              <a:gd name="T3" fmla="*/ 76 h 76"/>
              <a:gd name="T4" fmla="*/ 0 w 347"/>
              <a:gd name="T5" fmla="*/ 0 h 76"/>
              <a:gd name="T6" fmla="*/ 316 w 347"/>
              <a:gd name="T7" fmla="*/ 0 h 76"/>
              <a:gd name="T8" fmla="*/ 347 w 347"/>
              <a:gd name="T9" fmla="*/ 38 h 76"/>
              <a:gd name="T10" fmla="*/ 316 w 347"/>
              <a:gd name="T1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7" h="76">
                <a:moveTo>
                  <a:pt x="316" y="76"/>
                </a:moveTo>
                <a:lnTo>
                  <a:pt x="0" y="76"/>
                </a:lnTo>
                <a:lnTo>
                  <a:pt x="0" y="0"/>
                </a:lnTo>
                <a:lnTo>
                  <a:pt x="316" y="0"/>
                </a:lnTo>
                <a:lnTo>
                  <a:pt x="347" y="38"/>
                </a:lnTo>
                <a:lnTo>
                  <a:pt x="316" y="7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762000" algn="ctr" rotWithShape="0">
              <a:sysClr val="window" lastClr="FFFFFF">
                <a:lumMod val="50000"/>
                <a:alpha val="10000"/>
              </a:sysClr>
            </a:outerShdw>
          </a:effectLst>
        </p:spPr>
        <p:txBody>
          <a:bodyPr vert="horz" wrap="square" lIns="45720" tIns="22860" rIns="45720" bIns="22860" numCol="1" anchor="t" anchorCtr="0" compatLnSpc="1"/>
          <a:lstStyle/>
          <a:p>
            <a:pPr defTabSz="1086485">
              <a:defRPr/>
            </a:pPr>
            <a:endParaRPr lang="en-US" sz="335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D581C52-8AA6-4AD4-A208-C1630B361DB4}"/>
              </a:ext>
            </a:extLst>
          </p:cNvPr>
          <p:cNvGrpSpPr/>
          <p:nvPr/>
        </p:nvGrpSpPr>
        <p:grpSpPr>
          <a:xfrm>
            <a:off x="1376812" y="1692806"/>
            <a:ext cx="868641" cy="868641"/>
            <a:chOff x="1281562" y="1396195"/>
            <a:chExt cx="1067919" cy="1067919"/>
          </a:xfrm>
        </p:grpSpPr>
        <p:sp>
          <p:nvSpPr>
            <p:cNvPr id="168" name="Freeform 24">
              <a:extLst>
                <a:ext uri="{FF2B5EF4-FFF2-40B4-BE49-F238E27FC236}">
                  <a16:creationId xmlns:a16="http://schemas.microsoft.com/office/drawing/2014/main" id="{47D4EA20-12F8-49BD-9633-F7469495EF95}"/>
                </a:ext>
              </a:extLst>
            </p:cNvPr>
            <p:cNvSpPr/>
            <p:nvPr/>
          </p:nvSpPr>
          <p:spPr bwMode="auto">
            <a:xfrm>
              <a:off x="1281562" y="1396195"/>
              <a:ext cx="1067919" cy="1067919"/>
            </a:xfrm>
            <a:custGeom>
              <a:avLst/>
              <a:gdLst>
                <a:gd name="T0" fmla="*/ 0 w 97"/>
                <a:gd name="T1" fmla="*/ 49 h 97"/>
                <a:gd name="T2" fmla="*/ 0 w 97"/>
                <a:gd name="T3" fmla="*/ 49 h 97"/>
                <a:gd name="T4" fmla="*/ 49 w 97"/>
                <a:gd name="T5" fmla="*/ 97 h 97"/>
                <a:gd name="T6" fmla="*/ 49 w 97"/>
                <a:gd name="T7" fmla="*/ 97 h 97"/>
                <a:gd name="T8" fmla="*/ 97 w 97"/>
                <a:gd name="T9" fmla="*/ 49 h 97"/>
                <a:gd name="T10" fmla="*/ 97 w 97"/>
                <a:gd name="T11" fmla="*/ 49 h 97"/>
                <a:gd name="T12" fmla="*/ 49 w 97"/>
                <a:gd name="T13" fmla="*/ 0 h 97"/>
                <a:gd name="T14" fmla="*/ 49 w 97"/>
                <a:gd name="T15" fmla="*/ 0 h 97"/>
                <a:gd name="T16" fmla="*/ 0 w 97"/>
                <a:gd name="T17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7">
                  <a:moveTo>
                    <a:pt x="0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75" y="97"/>
                    <a:pt x="97" y="76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22"/>
                    <a:pt x="75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335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grpSp>
          <p:nvGrpSpPr>
            <p:cNvPr id="169" name="กลุ่ม 132">
              <a:extLst>
                <a:ext uri="{FF2B5EF4-FFF2-40B4-BE49-F238E27FC236}">
                  <a16:creationId xmlns:a16="http://schemas.microsoft.com/office/drawing/2014/main" id="{17D3539F-3A10-4C6C-8277-B4AF840BD349}"/>
                </a:ext>
              </a:extLst>
            </p:cNvPr>
            <p:cNvGrpSpPr/>
            <p:nvPr/>
          </p:nvGrpSpPr>
          <p:grpSpPr>
            <a:xfrm>
              <a:off x="1668443" y="1748978"/>
              <a:ext cx="295791" cy="248840"/>
              <a:chOff x="14419262" y="7734300"/>
              <a:chExt cx="600075" cy="504825"/>
            </a:xfrm>
            <a:solidFill>
              <a:srgbClr val="FFFFFF"/>
            </a:solidFill>
          </p:grpSpPr>
          <p:sp>
            <p:nvSpPr>
              <p:cNvPr id="172" name="Freeform 105">
                <a:extLst>
                  <a:ext uri="{FF2B5EF4-FFF2-40B4-BE49-F238E27FC236}">
                    <a16:creationId xmlns:a16="http://schemas.microsoft.com/office/drawing/2014/main" id="{59E03744-7732-4D58-A669-FB75921F8E7A}"/>
                  </a:ext>
                </a:extLst>
              </p:cNvPr>
              <p:cNvSpPr/>
              <p:nvPr/>
            </p:nvSpPr>
            <p:spPr bwMode="auto">
              <a:xfrm>
                <a:off x="14905038" y="8210550"/>
                <a:ext cx="114300" cy="28575"/>
              </a:xfrm>
              <a:custGeom>
                <a:avLst/>
                <a:gdLst>
                  <a:gd name="T0" fmla="*/ 1 w 12"/>
                  <a:gd name="T1" fmla="*/ 0 h 3"/>
                  <a:gd name="T2" fmla="*/ 11 w 12"/>
                  <a:gd name="T3" fmla="*/ 0 h 3"/>
                  <a:gd name="T4" fmla="*/ 12 w 12"/>
                  <a:gd name="T5" fmla="*/ 2 h 3"/>
                  <a:gd name="T6" fmla="*/ 11 w 12"/>
                  <a:gd name="T7" fmla="*/ 3 h 3"/>
                  <a:gd name="T8" fmla="*/ 1 w 12"/>
                  <a:gd name="T9" fmla="*/ 3 h 3"/>
                  <a:gd name="T10" fmla="*/ 0 w 12"/>
                  <a:gd name="T11" fmla="*/ 2 h 3"/>
                  <a:gd name="T12" fmla="*/ 1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73" name="Freeform 106">
                <a:extLst>
                  <a:ext uri="{FF2B5EF4-FFF2-40B4-BE49-F238E27FC236}">
                    <a16:creationId xmlns:a16="http://schemas.microsoft.com/office/drawing/2014/main" id="{13599B84-C809-4E79-9591-5FF844391549}"/>
                  </a:ext>
                </a:extLst>
              </p:cNvPr>
              <p:cNvSpPr/>
              <p:nvPr/>
            </p:nvSpPr>
            <p:spPr bwMode="auto">
              <a:xfrm>
                <a:off x="14743112" y="8210550"/>
                <a:ext cx="123825" cy="28575"/>
              </a:xfrm>
              <a:custGeom>
                <a:avLst/>
                <a:gdLst>
                  <a:gd name="T0" fmla="*/ 2 w 13"/>
                  <a:gd name="T1" fmla="*/ 0 h 3"/>
                  <a:gd name="T2" fmla="*/ 12 w 13"/>
                  <a:gd name="T3" fmla="*/ 0 h 3"/>
                  <a:gd name="T4" fmla="*/ 13 w 13"/>
                  <a:gd name="T5" fmla="*/ 2 h 3"/>
                  <a:gd name="T6" fmla="*/ 12 w 13"/>
                  <a:gd name="T7" fmla="*/ 3 h 3"/>
                  <a:gd name="T8" fmla="*/ 2 w 13"/>
                  <a:gd name="T9" fmla="*/ 3 h 3"/>
                  <a:gd name="T10" fmla="*/ 0 w 13"/>
                  <a:gd name="T11" fmla="*/ 2 h 3"/>
                  <a:gd name="T12" fmla="*/ 2 w 1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2"/>
                    </a:cubicBezTo>
                    <a:cubicBezTo>
                      <a:pt x="13" y="2"/>
                      <a:pt x="13" y="3"/>
                      <a:pt x="1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74" name="Freeform 107">
                <a:extLst>
                  <a:ext uri="{FF2B5EF4-FFF2-40B4-BE49-F238E27FC236}">
                    <a16:creationId xmlns:a16="http://schemas.microsoft.com/office/drawing/2014/main" id="{375ADC85-4480-4181-87BD-22E8A668CDAA}"/>
                  </a:ext>
                </a:extLst>
              </p:cNvPr>
              <p:cNvSpPr/>
              <p:nvPr/>
            </p:nvSpPr>
            <p:spPr bwMode="auto">
              <a:xfrm>
                <a:off x="14581188" y="8210550"/>
                <a:ext cx="133350" cy="28575"/>
              </a:xfrm>
              <a:custGeom>
                <a:avLst/>
                <a:gdLst>
                  <a:gd name="T0" fmla="*/ 1 w 14"/>
                  <a:gd name="T1" fmla="*/ 0 h 3"/>
                  <a:gd name="T2" fmla="*/ 12 w 14"/>
                  <a:gd name="T3" fmla="*/ 0 h 3"/>
                  <a:gd name="T4" fmla="*/ 14 w 14"/>
                  <a:gd name="T5" fmla="*/ 2 h 3"/>
                  <a:gd name="T6" fmla="*/ 12 w 14"/>
                  <a:gd name="T7" fmla="*/ 3 h 3"/>
                  <a:gd name="T8" fmla="*/ 1 w 14"/>
                  <a:gd name="T9" fmla="*/ 3 h 3"/>
                  <a:gd name="T10" fmla="*/ 0 w 14"/>
                  <a:gd name="T11" fmla="*/ 2 h 3"/>
                  <a:gd name="T12" fmla="*/ 1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3" y="3"/>
                      <a:pt x="1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75" name="Freeform 108">
                <a:extLst>
                  <a:ext uri="{FF2B5EF4-FFF2-40B4-BE49-F238E27FC236}">
                    <a16:creationId xmlns:a16="http://schemas.microsoft.com/office/drawing/2014/main" id="{82583C68-C504-4481-ABD8-57F10DCF3845}"/>
                  </a:ext>
                </a:extLst>
              </p:cNvPr>
              <p:cNvSpPr/>
              <p:nvPr/>
            </p:nvSpPr>
            <p:spPr bwMode="auto">
              <a:xfrm>
                <a:off x="14905038" y="8162925"/>
                <a:ext cx="114300" cy="19050"/>
              </a:xfrm>
              <a:custGeom>
                <a:avLst/>
                <a:gdLst>
                  <a:gd name="T0" fmla="*/ 1 w 12"/>
                  <a:gd name="T1" fmla="*/ 0 h 2"/>
                  <a:gd name="T2" fmla="*/ 11 w 12"/>
                  <a:gd name="T3" fmla="*/ 0 h 2"/>
                  <a:gd name="T4" fmla="*/ 12 w 12"/>
                  <a:gd name="T5" fmla="*/ 1 h 2"/>
                  <a:gd name="T6" fmla="*/ 11 w 12"/>
                  <a:gd name="T7" fmla="*/ 2 h 2"/>
                  <a:gd name="T8" fmla="*/ 1 w 12"/>
                  <a:gd name="T9" fmla="*/ 2 h 2"/>
                  <a:gd name="T10" fmla="*/ 0 w 12"/>
                  <a:gd name="T11" fmla="*/ 1 h 2"/>
                  <a:gd name="T12" fmla="*/ 1 w 1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76" name="Freeform 109">
                <a:extLst>
                  <a:ext uri="{FF2B5EF4-FFF2-40B4-BE49-F238E27FC236}">
                    <a16:creationId xmlns:a16="http://schemas.microsoft.com/office/drawing/2014/main" id="{3936E86E-7017-4B8D-8FFB-ABBA793A1A84}"/>
                  </a:ext>
                </a:extLst>
              </p:cNvPr>
              <p:cNvSpPr/>
              <p:nvPr/>
            </p:nvSpPr>
            <p:spPr bwMode="auto">
              <a:xfrm>
                <a:off x="14743112" y="8162925"/>
                <a:ext cx="123825" cy="19050"/>
              </a:xfrm>
              <a:custGeom>
                <a:avLst/>
                <a:gdLst>
                  <a:gd name="T0" fmla="*/ 2 w 13"/>
                  <a:gd name="T1" fmla="*/ 0 h 2"/>
                  <a:gd name="T2" fmla="*/ 12 w 13"/>
                  <a:gd name="T3" fmla="*/ 0 h 2"/>
                  <a:gd name="T4" fmla="*/ 13 w 13"/>
                  <a:gd name="T5" fmla="*/ 1 h 2"/>
                  <a:gd name="T6" fmla="*/ 12 w 13"/>
                  <a:gd name="T7" fmla="*/ 2 h 2"/>
                  <a:gd name="T8" fmla="*/ 2 w 13"/>
                  <a:gd name="T9" fmla="*/ 2 h 2"/>
                  <a:gd name="T10" fmla="*/ 0 w 13"/>
                  <a:gd name="T11" fmla="*/ 1 h 2"/>
                  <a:gd name="T12" fmla="*/ 2 w 1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77" name="Freeform 110">
                <a:extLst>
                  <a:ext uri="{FF2B5EF4-FFF2-40B4-BE49-F238E27FC236}">
                    <a16:creationId xmlns:a16="http://schemas.microsoft.com/office/drawing/2014/main" id="{2D8C4F5D-52B1-4BC7-B75E-451F7F6797F8}"/>
                  </a:ext>
                </a:extLst>
              </p:cNvPr>
              <p:cNvSpPr/>
              <p:nvPr/>
            </p:nvSpPr>
            <p:spPr bwMode="auto">
              <a:xfrm>
                <a:off x="14581188" y="8162925"/>
                <a:ext cx="133350" cy="19050"/>
              </a:xfrm>
              <a:custGeom>
                <a:avLst/>
                <a:gdLst>
                  <a:gd name="T0" fmla="*/ 1 w 14"/>
                  <a:gd name="T1" fmla="*/ 0 h 2"/>
                  <a:gd name="T2" fmla="*/ 12 w 14"/>
                  <a:gd name="T3" fmla="*/ 0 h 2"/>
                  <a:gd name="T4" fmla="*/ 14 w 14"/>
                  <a:gd name="T5" fmla="*/ 1 h 2"/>
                  <a:gd name="T6" fmla="*/ 12 w 14"/>
                  <a:gd name="T7" fmla="*/ 2 h 2"/>
                  <a:gd name="T8" fmla="*/ 1 w 14"/>
                  <a:gd name="T9" fmla="*/ 2 h 2"/>
                  <a:gd name="T10" fmla="*/ 0 w 14"/>
                  <a:gd name="T11" fmla="*/ 1 h 2"/>
                  <a:gd name="T12" fmla="*/ 1 w 1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">
                    <a:moveTo>
                      <a:pt x="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4" y="1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78" name="Freeform 111">
                <a:extLst>
                  <a:ext uri="{FF2B5EF4-FFF2-40B4-BE49-F238E27FC236}">
                    <a16:creationId xmlns:a16="http://schemas.microsoft.com/office/drawing/2014/main" id="{6F6EA235-941F-48FC-AA5E-542C19361A6C}"/>
                  </a:ext>
                </a:extLst>
              </p:cNvPr>
              <p:cNvSpPr/>
              <p:nvPr/>
            </p:nvSpPr>
            <p:spPr bwMode="auto">
              <a:xfrm>
                <a:off x="14905038" y="8105775"/>
                <a:ext cx="114300" cy="28575"/>
              </a:xfrm>
              <a:custGeom>
                <a:avLst/>
                <a:gdLst>
                  <a:gd name="T0" fmla="*/ 1 w 12"/>
                  <a:gd name="T1" fmla="*/ 0 h 3"/>
                  <a:gd name="T2" fmla="*/ 11 w 12"/>
                  <a:gd name="T3" fmla="*/ 0 h 3"/>
                  <a:gd name="T4" fmla="*/ 12 w 12"/>
                  <a:gd name="T5" fmla="*/ 2 h 3"/>
                  <a:gd name="T6" fmla="*/ 11 w 12"/>
                  <a:gd name="T7" fmla="*/ 3 h 3"/>
                  <a:gd name="T8" fmla="*/ 1 w 12"/>
                  <a:gd name="T9" fmla="*/ 3 h 3"/>
                  <a:gd name="T10" fmla="*/ 0 w 12"/>
                  <a:gd name="T11" fmla="*/ 2 h 3"/>
                  <a:gd name="T12" fmla="*/ 1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2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79" name="Freeform 112">
                <a:extLst>
                  <a:ext uri="{FF2B5EF4-FFF2-40B4-BE49-F238E27FC236}">
                    <a16:creationId xmlns:a16="http://schemas.microsoft.com/office/drawing/2014/main" id="{A754447D-B76F-4EEE-8EA0-D223088EA390}"/>
                  </a:ext>
                </a:extLst>
              </p:cNvPr>
              <p:cNvSpPr/>
              <p:nvPr/>
            </p:nvSpPr>
            <p:spPr bwMode="auto">
              <a:xfrm>
                <a:off x="14743112" y="8105775"/>
                <a:ext cx="123825" cy="28575"/>
              </a:xfrm>
              <a:custGeom>
                <a:avLst/>
                <a:gdLst>
                  <a:gd name="T0" fmla="*/ 2 w 13"/>
                  <a:gd name="T1" fmla="*/ 0 h 3"/>
                  <a:gd name="T2" fmla="*/ 12 w 13"/>
                  <a:gd name="T3" fmla="*/ 0 h 3"/>
                  <a:gd name="T4" fmla="*/ 13 w 13"/>
                  <a:gd name="T5" fmla="*/ 2 h 3"/>
                  <a:gd name="T6" fmla="*/ 12 w 13"/>
                  <a:gd name="T7" fmla="*/ 3 h 3"/>
                  <a:gd name="T8" fmla="*/ 2 w 13"/>
                  <a:gd name="T9" fmla="*/ 3 h 3"/>
                  <a:gd name="T10" fmla="*/ 0 w 13"/>
                  <a:gd name="T11" fmla="*/ 2 h 3"/>
                  <a:gd name="T12" fmla="*/ 2 w 1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2"/>
                    </a:cubicBezTo>
                    <a:cubicBezTo>
                      <a:pt x="13" y="2"/>
                      <a:pt x="13" y="3"/>
                      <a:pt x="1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80" name="Freeform 113">
                <a:extLst>
                  <a:ext uri="{FF2B5EF4-FFF2-40B4-BE49-F238E27FC236}">
                    <a16:creationId xmlns:a16="http://schemas.microsoft.com/office/drawing/2014/main" id="{EE9A4381-0BFE-43BE-B851-3A53786FD9F0}"/>
                  </a:ext>
                </a:extLst>
              </p:cNvPr>
              <p:cNvSpPr/>
              <p:nvPr/>
            </p:nvSpPr>
            <p:spPr bwMode="auto">
              <a:xfrm>
                <a:off x="14581188" y="8105775"/>
                <a:ext cx="133350" cy="28575"/>
              </a:xfrm>
              <a:custGeom>
                <a:avLst/>
                <a:gdLst>
                  <a:gd name="T0" fmla="*/ 1 w 14"/>
                  <a:gd name="T1" fmla="*/ 0 h 3"/>
                  <a:gd name="T2" fmla="*/ 12 w 14"/>
                  <a:gd name="T3" fmla="*/ 0 h 3"/>
                  <a:gd name="T4" fmla="*/ 14 w 14"/>
                  <a:gd name="T5" fmla="*/ 2 h 3"/>
                  <a:gd name="T6" fmla="*/ 12 w 14"/>
                  <a:gd name="T7" fmla="*/ 3 h 3"/>
                  <a:gd name="T8" fmla="*/ 1 w 14"/>
                  <a:gd name="T9" fmla="*/ 3 h 3"/>
                  <a:gd name="T10" fmla="*/ 0 w 14"/>
                  <a:gd name="T11" fmla="*/ 2 h 3"/>
                  <a:gd name="T12" fmla="*/ 1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1"/>
                      <a:pt x="14" y="2"/>
                    </a:cubicBezTo>
                    <a:cubicBezTo>
                      <a:pt x="14" y="2"/>
                      <a:pt x="13" y="3"/>
                      <a:pt x="1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81" name="Freeform 114">
                <a:extLst>
                  <a:ext uri="{FF2B5EF4-FFF2-40B4-BE49-F238E27FC236}">
                    <a16:creationId xmlns:a16="http://schemas.microsoft.com/office/drawing/2014/main" id="{43EA80F7-B261-482E-8655-6D179636E4DD}"/>
                  </a:ext>
                </a:extLst>
              </p:cNvPr>
              <p:cNvSpPr/>
              <p:nvPr/>
            </p:nvSpPr>
            <p:spPr bwMode="auto">
              <a:xfrm>
                <a:off x="14905038" y="8058150"/>
                <a:ext cx="114300" cy="19050"/>
              </a:xfrm>
              <a:custGeom>
                <a:avLst/>
                <a:gdLst>
                  <a:gd name="T0" fmla="*/ 1 w 12"/>
                  <a:gd name="T1" fmla="*/ 0 h 2"/>
                  <a:gd name="T2" fmla="*/ 11 w 12"/>
                  <a:gd name="T3" fmla="*/ 0 h 2"/>
                  <a:gd name="T4" fmla="*/ 12 w 12"/>
                  <a:gd name="T5" fmla="*/ 1 h 2"/>
                  <a:gd name="T6" fmla="*/ 11 w 12"/>
                  <a:gd name="T7" fmla="*/ 2 h 2"/>
                  <a:gd name="T8" fmla="*/ 1 w 12"/>
                  <a:gd name="T9" fmla="*/ 2 h 2"/>
                  <a:gd name="T10" fmla="*/ 0 w 12"/>
                  <a:gd name="T11" fmla="*/ 1 h 2"/>
                  <a:gd name="T12" fmla="*/ 1 w 1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82" name="Freeform 115">
                <a:extLst>
                  <a:ext uri="{FF2B5EF4-FFF2-40B4-BE49-F238E27FC236}">
                    <a16:creationId xmlns:a16="http://schemas.microsoft.com/office/drawing/2014/main" id="{E89D8F26-33B9-41E5-BA15-D637F83B66E2}"/>
                  </a:ext>
                </a:extLst>
              </p:cNvPr>
              <p:cNvSpPr/>
              <p:nvPr/>
            </p:nvSpPr>
            <p:spPr bwMode="auto">
              <a:xfrm>
                <a:off x="14743112" y="8058150"/>
                <a:ext cx="123825" cy="19050"/>
              </a:xfrm>
              <a:custGeom>
                <a:avLst/>
                <a:gdLst>
                  <a:gd name="T0" fmla="*/ 2 w 13"/>
                  <a:gd name="T1" fmla="*/ 0 h 2"/>
                  <a:gd name="T2" fmla="*/ 12 w 13"/>
                  <a:gd name="T3" fmla="*/ 0 h 2"/>
                  <a:gd name="T4" fmla="*/ 13 w 13"/>
                  <a:gd name="T5" fmla="*/ 1 h 2"/>
                  <a:gd name="T6" fmla="*/ 12 w 13"/>
                  <a:gd name="T7" fmla="*/ 2 h 2"/>
                  <a:gd name="T8" fmla="*/ 2 w 13"/>
                  <a:gd name="T9" fmla="*/ 2 h 2"/>
                  <a:gd name="T10" fmla="*/ 0 w 13"/>
                  <a:gd name="T11" fmla="*/ 1 h 2"/>
                  <a:gd name="T12" fmla="*/ 2 w 1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0"/>
                      <a:pt x="13" y="1"/>
                    </a:cubicBezTo>
                    <a:cubicBezTo>
                      <a:pt x="13" y="2"/>
                      <a:pt x="13" y="2"/>
                      <a:pt x="1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83" name="Freeform 116">
                <a:extLst>
                  <a:ext uri="{FF2B5EF4-FFF2-40B4-BE49-F238E27FC236}">
                    <a16:creationId xmlns:a16="http://schemas.microsoft.com/office/drawing/2014/main" id="{A2FA57EC-9551-4600-8646-67AE127B94A7}"/>
                  </a:ext>
                </a:extLst>
              </p:cNvPr>
              <p:cNvSpPr/>
              <p:nvPr/>
            </p:nvSpPr>
            <p:spPr bwMode="auto">
              <a:xfrm>
                <a:off x="14581188" y="8058150"/>
                <a:ext cx="133350" cy="19050"/>
              </a:xfrm>
              <a:custGeom>
                <a:avLst/>
                <a:gdLst>
                  <a:gd name="T0" fmla="*/ 1 w 14"/>
                  <a:gd name="T1" fmla="*/ 0 h 2"/>
                  <a:gd name="T2" fmla="*/ 12 w 14"/>
                  <a:gd name="T3" fmla="*/ 0 h 2"/>
                  <a:gd name="T4" fmla="*/ 14 w 14"/>
                  <a:gd name="T5" fmla="*/ 1 h 2"/>
                  <a:gd name="T6" fmla="*/ 12 w 14"/>
                  <a:gd name="T7" fmla="*/ 2 h 2"/>
                  <a:gd name="T8" fmla="*/ 1 w 14"/>
                  <a:gd name="T9" fmla="*/ 2 h 2"/>
                  <a:gd name="T10" fmla="*/ 0 w 14"/>
                  <a:gd name="T11" fmla="*/ 1 h 2"/>
                  <a:gd name="T12" fmla="*/ 1 w 1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">
                    <a:moveTo>
                      <a:pt x="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4" y="1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84" name="Freeform 117">
                <a:extLst>
                  <a:ext uri="{FF2B5EF4-FFF2-40B4-BE49-F238E27FC236}">
                    <a16:creationId xmlns:a16="http://schemas.microsoft.com/office/drawing/2014/main" id="{11863BAC-BF81-4526-90BF-000BAFE17774}"/>
                  </a:ext>
                </a:extLst>
              </p:cNvPr>
              <p:cNvSpPr/>
              <p:nvPr/>
            </p:nvSpPr>
            <p:spPr bwMode="auto">
              <a:xfrm>
                <a:off x="14905038" y="8001000"/>
                <a:ext cx="114300" cy="28575"/>
              </a:xfrm>
              <a:custGeom>
                <a:avLst/>
                <a:gdLst>
                  <a:gd name="T0" fmla="*/ 1 w 12"/>
                  <a:gd name="T1" fmla="*/ 0 h 3"/>
                  <a:gd name="T2" fmla="*/ 11 w 12"/>
                  <a:gd name="T3" fmla="*/ 0 h 3"/>
                  <a:gd name="T4" fmla="*/ 12 w 12"/>
                  <a:gd name="T5" fmla="*/ 1 h 3"/>
                  <a:gd name="T6" fmla="*/ 11 w 12"/>
                  <a:gd name="T7" fmla="*/ 3 h 3"/>
                  <a:gd name="T8" fmla="*/ 1 w 12"/>
                  <a:gd name="T9" fmla="*/ 3 h 3"/>
                  <a:gd name="T10" fmla="*/ 0 w 12"/>
                  <a:gd name="T11" fmla="*/ 1 h 3"/>
                  <a:gd name="T12" fmla="*/ 1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85" name="Freeform 118">
                <a:extLst>
                  <a:ext uri="{FF2B5EF4-FFF2-40B4-BE49-F238E27FC236}">
                    <a16:creationId xmlns:a16="http://schemas.microsoft.com/office/drawing/2014/main" id="{9C18F3CF-4D27-483B-BD6E-17DC79461C1A}"/>
                  </a:ext>
                </a:extLst>
              </p:cNvPr>
              <p:cNvSpPr/>
              <p:nvPr/>
            </p:nvSpPr>
            <p:spPr bwMode="auto">
              <a:xfrm>
                <a:off x="14743112" y="8001000"/>
                <a:ext cx="123825" cy="28575"/>
              </a:xfrm>
              <a:custGeom>
                <a:avLst/>
                <a:gdLst>
                  <a:gd name="T0" fmla="*/ 2 w 13"/>
                  <a:gd name="T1" fmla="*/ 0 h 3"/>
                  <a:gd name="T2" fmla="*/ 12 w 13"/>
                  <a:gd name="T3" fmla="*/ 0 h 3"/>
                  <a:gd name="T4" fmla="*/ 13 w 13"/>
                  <a:gd name="T5" fmla="*/ 1 h 3"/>
                  <a:gd name="T6" fmla="*/ 12 w 13"/>
                  <a:gd name="T7" fmla="*/ 3 h 3"/>
                  <a:gd name="T8" fmla="*/ 2 w 13"/>
                  <a:gd name="T9" fmla="*/ 3 h 3"/>
                  <a:gd name="T10" fmla="*/ 0 w 13"/>
                  <a:gd name="T11" fmla="*/ 1 h 3"/>
                  <a:gd name="T12" fmla="*/ 2 w 1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2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ubicBezTo>
                      <a:pt x="13" y="2"/>
                      <a:pt x="13" y="3"/>
                      <a:pt x="1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86" name="Freeform 119">
                <a:extLst>
                  <a:ext uri="{FF2B5EF4-FFF2-40B4-BE49-F238E27FC236}">
                    <a16:creationId xmlns:a16="http://schemas.microsoft.com/office/drawing/2014/main" id="{1172F02B-6A94-45FE-8769-6EA545910291}"/>
                  </a:ext>
                </a:extLst>
              </p:cNvPr>
              <p:cNvSpPr/>
              <p:nvPr/>
            </p:nvSpPr>
            <p:spPr bwMode="auto">
              <a:xfrm>
                <a:off x="14581188" y="8001000"/>
                <a:ext cx="133350" cy="28575"/>
              </a:xfrm>
              <a:custGeom>
                <a:avLst/>
                <a:gdLst>
                  <a:gd name="T0" fmla="*/ 1 w 14"/>
                  <a:gd name="T1" fmla="*/ 0 h 3"/>
                  <a:gd name="T2" fmla="*/ 12 w 14"/>
                  <a:gd name="T3" fmla="*/ 0 h 3"/>
                  <a:gd name="T4" fmla="*/ 14 w 14"/>
                  <a:gd name="T5" fmla="*/ 1 h 3"/>
                  <a:gd name="T6" fmla="*/ 12 w 14"/>
                  <a:gd name="T7" fmla="*/ 3 h 3"/>
                  <a:gd name="T8" fmla="*/ 1 w 14"/>
                  <a:gd name="T9" fmla="*/ 3 h 3"/>
                  <a:gd name="T10" fmla="*/ 0 w 14"/>
                  <a:gd name="T11" fmla="*/ 1 h 3"/>
                  <a:gd name="T12" fmla="*/ 1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1"/>
                      <a:pt x="14" y="1"/>
                    </a:cubicBezTo>
                    <a:cubicBezTo>
                      <a:pt x="14" y="2"/>
                      <a:pt x="13" y="3"/>
                      <a:pt x="1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87" name="Freeform 120">
                <a:extLst>
                  <a:ext uri="{FF2B5EF4-FFF2-40B4-BE49-F238E27FC236}">
                    <a16:creationId xmlns:a16="http://schemas.microsoft.com/office/drawing/2014/main" id="{D924978E-CCBF-4798-9C9C-EAA2657A9277}"/>
                  </a:ext>
                </a:extLst>
              </p:cNvPr>
              <p:cNvSpPr/>
              <p:nvPr/>
            </p:nvSpPr>
            <p:spPr bwMode="auto">
              <a:xfrm>
                <a:off x="14905038" y="7953375"/>
                <a:ext cx="114300" cy="19050"/>
              </a:xfrm>
              <a:custGeom>
                <a:avLst/>
                <a:gdLst>
                  <a:gd name="T0" fmla="*/ 1 w 12"/>
                  <a:gd name="T1" fmla="*/ 0 h 2"/>
                  <a:gd name="T2" fmla="*/ 11 w 12"/>
                  <a:gd name="T3" fmla="*/ 0 h 2"/>
                  <a:gd name="T4" fmla="*/ 12 w 12"/>
                  <a:gd name="T5" fmla="*/ 1 h 2"/>
                  <a:gd name="T6" fmla="*/ 11 w 12"/>
                  <a:gd name="T7" fmla="*/ 2 h 2"/>
                  <a:gd name="T8" fmla="*/ 1 w 12"/>
                  <a:gd name="T9" fmla="*/ 2 h 2"/>
                  <a:gd name="T10" fmla="*/ 0 w 12"/>
                  <a:gd name="T11" fmla="*/ 1 h 2"/>
                  <a:gd name="T12" fmla="*/ 1 w 1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88" name="Freeform 121">
                <a:extLst>
                  <a:ext uri="{FF2B5EF4-FFF2-40B4-BE49-F238E27FC236}">
                    <a16:creationId xmlns:a16="http://schemas.microsoft.com/office/drawing/2014/main" id="{819F67C7-D5F1-4165-843C-D2E7D3AF7CDE}"/>
                  </a:ext>
                </a:extLst>
              </p:cNvPr>
              <p:cNvSpPr/>
              <p:nvPr/>
            </p:nvSpPr>
            <p:spPr bwMode="auto">
              <a:xfrm>
                <a:off x="14581188" y="7953375"/>
                <a:ext cx="133350" cy="19050"/>
              </a:xfrm>
              <a:custGeom>
                <a:avLst/>
                <a:gdLst>
                  <a:gd name="T0" fmla="*/ 1 w 14"/>
                  <a:gd name="T1" fmla="*/ 0 h 2"/>
                  <a:gd name="T2" fmla="*/ 12 w 14"/>
                  <a:gd name="T3" fmla="*/ 0 h 2"/>
                  <a:gd name="T4" fmla="*/ 14 w 14"/>
                  <a:gd name="T5" fmla="*/ 1 h 2"/>
                  <a:gd name="T6" fmla="*/ 12 w 14"/>
                  <a:gd name="T7" fmla="*/ 2 h 2"/>
                  <a:gd name="T8" fmla="*/ 1 w 14"/>
                  <a:gd name="T9" fmla="*/ 2 h 2"/>
                  <a:gd name="T10" fmla="*/ 0 w 14"/>
                  <a:gd name="T11" fmla="*/ 1 h 2"/>
                  <a:gd name="T12" fmla="*/ 1 w 1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">
                    <a:moveTo>
                      <a:pt x="1" y="0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4" y="1"/>
                    </a:cubicBezTo>
                    <a:cubicBezTo>
                      <a:pt x="14" y="2"/>
                      <a:pt x="13" y="2"/>
                      <a:pt x="1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89" name="Freeform 122">
                <a:extLst>
                  <a:ext uri="{FF2B5EF4-FFF2-40B4-BE49-F238E27FC236}">
                    <a16:creationId xmlns:a16="http://schemas.microsoft.com/office/drawing/2014/main" id="{52FF6D96-FF1C-48AF-87E7-0AE05A8D8C56}"/>
                  </a:ext>
                </a:extLst>
              </p:cNvPr>
              <p:cNvSpPr/>
              <p:nvPr/>
            </p:nvSpPr>
            <p:spPr bwMode="auto">
              <a:xfrm>
                <a:off x="14905038" y="7896225"/>
                <a:ext cx="114300" cy="28575"/>
              </a:xfrm>
              <a:custGeom>
                <a:avLst/>
                <a:gdLst>
                  <a:gd name="T0" fmla="*/ 1 w 12"/>
                  <a:gd name="T1" fmla="*/ 0 h 3"/>
                  <a:gd name="T2" fmla="*/ 11 w 12"/>
                  <a:gd name="T3" fmla="*/ 0 h 3"/>
                  <a:gd name="T4" fmla="*/ 12 w 12"/>
                  <a:gd name="T5" fmla="*/ 1 h 3"/>
                  <a:gd name="T6" fmla="*/ 11 w 12"/>
                  <a:gd name="T7" fmla="*/ 3 h 3"/>
                  <a:gd name="T8" fmla="*/ 1 w 12"/>
                  <a:gd name="T9" fmla="*/ 3 h 3"/>
                  <a:gd name="T10" fmla="*/ 0 w 12"/>
                  <a:gd name="T11" fmla="*/ 1 h 3"/>
                  <a:gd name="T12" fmla="*/ 1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90" name="Freeform 123">
                <a:extLst>
                  <a:ext uri="{FF2B5EF4-FFF2-40B4-BE49-F238E27FC236}">
                    <a16:creationId xmlns:a16="http://schemas.microsoft.com/office/drawing/2014/main" id="{6D1B5B66-CDF8-433D-A5B9-37B9DC00BD21}"/>
                  </a:ext>
                </a:extLst>
              </p:cNvPr>
              <p:cNvSpPr/>
              <p:nvPr/>
            </p:nvSpPr>
            <p:spPr bwMode="auto">
              <a:xfrm>
                <a:off x="14905038" y="7848600"/>
                <a:ext cx="114300" cy="19050"/>
              </a:xfrm>
              <a:custGeom>
                <a:avLst/>
                <a:gdLst>
                  <a:gd name="T0" fmla="*/ 1 w 12"/>
                  <a:gd name="T1" fmla="*/ 0 h 2"/>
                  <a:gd name="T2" fmla="*/ 11 w 12"/>
                  <a:gd name="T3" fmla="*/ 0 h 2"/>
                  <a:gd name="T4" fmla="*/ 12 w 12"/>
                  <a:gd name="T5" fmla="*/ 1 h 2"/>
                  <a:gd name="T6" fmla="*/ 11 w 12"/>
                  <a:gd name="T7" fmla="*/ 2 h 2"/>
                  <a:gd name="T8" fmla="*/ 1 w 12"/>
                  <a:gd name="T9" fmla="*/ 2 h 2"/>
                  <a:gd name="T10" fmla="*/ 0 w 12"/>
                  <a:gd name="T11" fmla="*/ 1 h 2"/>
                  <a:gd name="T12" fmla="*/ 1 w 1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2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2"/>
                      <a:pt x="12" y="2"/>
                      <a:pt x="1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91" name="Freeform 124">
                <a:extLst>
                  <a:ext uri="{FF2B5EF4-FFF2-40B4-BE49-F238E27FC236}">
                    <a16:creationId xmlns:a16="http://schemas.microsoft.com/office/drawing/2014/main" id="{9DB879FE-0F8A-44C7-872E-3265CF8CF02E}"/>
                  </a:ext>
                </a:extLst>
              </p:cNvPr>
              <p:cNvSpPr/>
              <p:nvPr/>
            </p:nvSpPr>
            <p:spPr bwMode="auto">
              <a:xfrm>
                <a:off x="14905038" y="7791450"/>
                <a:ext cx="114300" cy="28575"/>
              </a:xfrm>
              <a:custGeom>
                <a:avLst/>
                <a:gdLst>
                  <a:gd name="T0" fmla="*/ 1 w 12"/>
                  <a:gd name="T1" fmla="*/ 0 h 3"/>
                  <a:gd name="T2" fmla="*/ 11 w 12"/>
                  <a:gd name="T3" fmla="*/ 0 h 3"/>
                  <a:gd name="T4" fmla="*/ 12 w 12"/>
                  <a:gd name="T5" fmla="*/ 1 h 3"/>
                  <a:gd name="T6" fmla="*/ 11 w 12"/>
                  <a:gd name="T7" fmla="*/ 3 h 3"/>
                  <a:gd name="T8" fmla="*/ 1 w 12"/>
                  <a:gd name="T9" fmla="*/ 3 h 3"/>
                  <a:gd name="T10" fmla="*/ 0 w 12"/>
                  <a:gd name="T11" fmla="*/ 1 h 3"/>
                  <a:gd name="T12" fmla="*/ 1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92" name="Freeform 125">
                <a:extLst>
                  <a:ext uri="{FF2B5EF4-FFF2-40B4-BE49-F238E27FC236}">
                    <a16:creationId xmlns:a16="http://schemas.microsoft.com/office/drawing/2014/main" id="{B210E074-4FF8-4A30-B01D-FBAB7DCF3DC7}"/>
                  </a:ext>
                </a:extLst>
              </p:cNvPr>
              <p:cNvSpPr/>
              <p:nvPr/>
            </p:nvSpPr>
            <p:spPr bwMode="auto">
              <a:xfrm>
                <a:off x="14419262" y="8210550"/>
                <a:ext cx="123825" cy="28575"/>
              </a:xfrm>
              <a:custGeom>
                <a:avLst/>
                <a:gdLst>
                  <a:gd name="T0" fmla="*/ 2 w 13"/>
                  <a:gd name="T1" fmla="*/ 0 h 3"/>
                  <a:gd name="T2" fmla="*/ 11 w 13"/>
                  <a:gd name="T3" fmla="*/ 0 h 3"/>
                  <a:gd name="T4" fmla="*/ 13 w 13"/>
                  <a:gd name="T5" fmla="*/ 2 h 3"/>
                  <a:gd name="T6" fmla="*/ 11 w 13"/>
                  <a:gd name="T7" fmla="*/ 3 h 3"/>
                  <a:gd name="T8" fmla="*/ 2 w 13"/>
                  <a:gd name="T9" fmla="*/ 3 h 3"/>
                  <a:gd name="T10" fmla="*/ 0 w 13"/>
                  <a:gd name="T11" fmla="*/ 2 h 3"/>
                  <a:gd name="T12" fmla="*/ 2 w 1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93" name="Freeform 126">
                <a:extLst>
                  <a:ext uri="{FF2B5EF4-FFF2-40B4-BE49-F238E27FC236}">
                    <a16:creationId xmlns:a16="http://schemas.microsoft.com/office/drawing/2014/main" id="{AA424560-2419-4821-B8D5-7DBCA32F1431}"/>
                  </a:ext>
                </a:extLst>
              </p:cNvPr>
              <p:cNvSpPr/>
              <p:nvPr/>
            </p:nvSpPr>
            <p:spPr bwMode="auto">
              <a:xfrm>
                <a:off x="14419262" y="8162925"/>
                <a:ext cx="123825" cy="19050"/>
              </a:xfrm>
              <a:custGeom>
                <a:avLst/>
                <a:gdLst>
                  <a:gd name="T0" fmla="*/ 2 w 13"/>
                  <a:gd name="T1" fmla="*/ 0 h 2"/>
                  <a:gd name="T2" fmla="*/ 11 w 13"/>
                  <a:gd name="T3" fmla="*/ 0 h 2"/>
                  <a:gd name="T4" fmla="*/ 13 w 13"/>
                  <a:gd name="T5" fmla="*/ 1 h 2"/>
                  <a:gd name="T6" fmla="*/ 11 w 13"/>
                  <a:gd name="T7" fmla="*/ 2 h 2"/>
                  <a:gd name="T8" fmla="*/ 2 w 13"/>
                  <a:gd name="T9" fmla="*/ 2 h 2"/>
                  <a:gd name="T10" fmla="*/ 0 w 13"/>
                  <a:gd name="T11" fmla="*/ 1 h 2"/>
                  <a:gd name="T12" fmla="*/ 2 w 1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94" name="Freeform 127">
                <a:extLst>
                  <a:ext uri="{FF2B5EF4-FFF2-40B4-BE49-F238E27FC236}">
                    <a16:creationId xmlns:a16="http://schemas.microsoft.com/office/drawing/2014/main" id="{51933DFB-4228-4E5D-B205-B37341178D71}"/>
                  </a:ext>
                </a:extLst>
              </p:cNvPr>
              <p:cNvSpPr/>
              <p:nvPr/>
            </p:nvSpPr>
            <p:spPr bwMode="auto">
              <a:xfrm>
                <a:off x="14419262" y="8105775"/>
                <a:ext cx="123825" cy="28575"/>
              </a:xfrm>
              <a:custGeom>
                <a:avLst/>
                <a:gdLst>
                  <a:gd name="T0" fmla="*/ 2 w 13"/>
                  <a:gd name="T1" fmla="*/ 0 h 3"/>
                  <a:gd name="T2" fmla="*/ 11 w 13"/>
                  <a:gd name="T3" fmla="*/ 0 h 3"/>
                  <a:gd name="T4" fmla="*/ 13 w 13"/>
                  <a:gd name="T5" fmla="*/ 2 h 3"/>
                  <a:gd name="T6" fmla="*/ 11 w 13"/>
                  <a:gd name="T7" fmla="*/ 3 h 3"/>
                  <a:gd name="T8" fmla="*/ 2 w 13"/>
                  <a:gd name="T9" fmla="*/ 3 h 3"/>
                  <a:gd name="T10" fmla="*/ 0 w 13"/>
                  <a:gd name="T11" fmla="*/ 2 h 3"/>
                  <a:gd name="T12" fmla="*/ 2 w 1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2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95" name="Freeform 128">
                <a:extLst>
                  <a:ext uri="{FF2B5EF4-FFF2-40B4-BE49-F238E27FC236}">
                    <a16:creationId xmlns:a16="http://schemas.microsoft.com/office/drawing/2014/main" id="{100FD685-F6E6-46C5-91BF-B5E681ACFCA0}"/>
                  </a:ext>
                </a:extLst>
              </p:cNvPr>
              <p:cNvSpPr/>
              <p:nvPr/>
            </p:nvSpPr>
            <p:spPr bwMode="auto">
              <a:xfrm>
                <a:off x="14419262" y="8058150"/>
                <a:ext cx="123825" cy="19050"/>
              </a:xfrm>
              <a:custGeom>
                <a:avLst/>
                <a:gdLst>
                  <a:gd name="T0" fmla="*/ 2 w 13"/>
                  <a:gd name="T1" fmla="*/ 0 h 2"/>
                  <a:gd name="T2" fmla="*/ 11 w 13"/>
                  <a:gd name="T3" fmla="*/ 0 h 2"/>
                  <a:gd name="T4" fmla="*/ 13 w 13"/>
                  <a:gd name="T5" fmla="*/ 1 h 2"/>
                  <a:gd name="T6" fmla="*/ 11 w 13"/>
                  <a:gd name="T7" fmla="*/ 2 h 2"/>
                  <a:gd name="T8" fmla="*/ 2 w 13"/>
                  <a:gd name="T9" fmla="*/ 2 h 2"/>
                  <a:gd name="T10" fmla="*/ 0 w 13"/>
                  <a:gd name="T11" fmla="*/ 1 h 2"/>
                  <a:gd name="T12" fmla="*/ 2 w 1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2">
                    <a:moveTo>
                      <a:pt x="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2"/>
                      <a:pt x="12" y="2"/>
                      <a:pt x="1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96" name="Freeform 129">
                <a:extLst>
                  <a:ext uri="{FF2B5EF4-FFF2-40B4-BE49-F238E27FC236}">
                    <a16:creationId xmlns:a16="http://schemas.microsoft.com/office/drawing/2014/main" id="{83E9646F-534D-4FAD-877E-B3072BF48E9D}"/>
                  </a:ext>
                </a:extLst>
              </p:cNvPr>
              <p:cNvSpPr/>
              <p:nvPr/>
            </p:nvSpPr>
            <p:spPr bwMode="auto">
              <a:xfrm>
                <a:off x="14419262" y="8001000"/>
                <a:ext cx="123825" cy="28575"/>
              </a:xfrm>
              <a:custGeom>
                <a:avLst/>
                <a:gdLst>
                  <a:gd name="T0" fmla="*/ 2 w 13"/>
                  <a:gd name="T1" fmla="*/ 0 h 3"/>
                  <a:gd name="T2" fmla="*/ 11 w 13"/>
                  <a:gd name="T3" fmla="*/ 0 h 3"/>
                  <a:gd name="T4" fmla="*/ 13 w 13"/>
                  <a:gd name="T5" fmla="*/ 1 h 3"/>
                  <a:gd name="T6" fmla="*/ 11 w 13"/>
                  <a:gd name="T7" fmla="*/ 3 h 3"/>
                  <a:gd name="T8" fmla="*/ 2 w 13"/>
                  <a:gd name="T9" fmla="*/ 3 h 3"/>
                  <a:gd name="T10" fmla="*/ 0 w 13"/>
                  <a:gd name="T11" fmla="*/ 1 h 3"/>
                  <a:gd name="T12" fmla="*/ 2 w 1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3">
                    <a:moveTo>
                      <a:pt x="2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1"/>
                      <a:pt x="13" y="1"/>
                    </a:cubicBezTo>
                    <a:cubicBezTo>
                      <a:pt x="13" y="2"/>
                      <a:pt x="12" y="3"/>
                      <a:pt x="1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97" name="Freeform 130">
                <a:extLst>
                  <a:ext uri="{FF2B5EF4-FFF2-40B4-BE49-F238E27FC236}">
                    <a16:creationId xmlns:a16="http://schemas.microsoft.com/office/drawing/2014/main" id="{106AE2CC-C99C-4C22-8728-8C9EE13D438A}"/>
                  </a:ext>
                </a:extLst>
              </p:cNvPr>
              <p:cNvSpPr/>
              <p:nvPr/>
            </p:nvSpPr>
            <p:spPr bwMode="auto">
              <a:xfrm>
                <a:off x="14590712" y="7896225"/>
                <a:ext cx="114300" cy="28575"/>
              </a:xfrm>
              <a:custGeom>
                <a:avLst/>
                <a:gdLst>
                  <a:gd name="T0" fmla="*/ 1 w 12"/>
                  <a:gd name="T1" fmla="*/ 0 h 3"/>
                  <a:gd name="T2" fmla="*/ 11 w 12"/>
                  <a:gd name="T3" fmla="*/ 0 h 3"/>
                  <a:gd name="T4" fmla="*/ 12 w 12"/>
                  <a:gd name="T5" fmla="*/ 1 h 3"/>
                  <a:gd name="T6" fmla="*/ 11 w 12"/>
                  <a:gd name="T7" fmla="*/ 3 h 3"/>
                  <a:gd name="T8" fmla="*/ 1 w 12"/>
                  <a:gd name="T9" fmla="*/ 3 h 3"/>
                  <a:gd name="T10" fmla="*/ 0 w 12"/>
                  <a:gd name="T11" fmla="*/ 1 h 3"/>
                  <a:gd name="T12" fmla="*/ 1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1"/>
                      <a:pt x="12" y="1"/>
                    </a:cubicBezTo>
                    <a:cubicBezTo>
                      <a:pt x="12" y="2"/>
                      <a:pt x="11" y="3"/>
                      <a:pt x="1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98" name="Freeform 131">
                <a:extLst>
                  <a:ext uri="{FF2B5EF4-FFF2-40B4-BE49-F238E27FC236}">
                    <a16:creationId xmlns:a16="http://schemas.microsoft.com/office/drawing/2014/main" id="{4C22F17C-2634-43F7-9223-820B8DE28D04}"/>
                  </a:ext>
                </a:extLst>
              </p:cNvPr>
              <p:cNvSpPr/>
              <p:nvPr/>
            </p:nvSpPr>
            <p:spPr bwMode="auto">
              <a:xfrm>
                <a:off x="14590712" y="7839075"/>
                <a:ext cx="114300" cy="28575"/>
              </a:xfrm>
              <a:custGeom>
                <a:avLst/>
                <a:gdLst>
                  <a:gd name="T0" fmla="*/ 1 w 12"/>
                  <a:gd name="T1" fmla="*/ 0 h 3"/>
                  <a:gd name="T2" fmla="*/ 11 w 12"/>
                  <a:gd name="T3" fmla="*/ 0 h 3"/>
                  <a:gd name="T4" fmla="*/ 12 w 12"/>
                  <a:gd name="T5" fmla="*/ 2 h 3"/>
                  <a:gd name="T6" fmla="*/ 11 w 12"/>
                  <a:gd name="T7" fmla="*/ 3 h 3"/>
                  <a:gd name="T8" fmla="*/ 1 w 12"/>
                  <a:gd name="T9" fmla="*/ 3 h 3"/>
                  <a:gd name="T10" fmla="*/ 0 w 12"/>
                  <a:gd name="T11" fmla="*/ 2 h 3"/>
                  <a:gd name="T12" fmla="*/ 1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199" name="Freeform 132">
                <a:extLst>
                  <a:ext uri="{FF2B5EF4-FFF2-40B4-BE49-F238E27FC236}">
                    <a16:creationId xmlns:a16="http://schemas.microsoft.com/office/drawing/2014/main" id="{03B7ED7F-9D5D-4B46-9109-12829314BD4F}"/>
                  </a:ext>
                </a:extLst>
              </p:cNvPr>
              <p:cNvSpPr/>
              <p:nvPr/>
            </p:nvSpPr>
            <p:spPr bwMode="auto">
              <a:xfrm>
                <a:off x="14590712" y="7791450"/>
                <a:ext cx="114300" cy="28575"/>
              </a:xfrm>
              <a:custGeom>
                <a:avLst/>
                <a:gdLst>
                  <a:gd name="T0" fmla="*/ 1 w 12"/>
                  <a:gd name="T1" fmla="*/ 0 h 3"/>
                  <a:gd name="T2" fmla="*/ 11 w 12"/>
                  <a:gd name="T3" fmla="*/ 0 h 3"/>
                  <a:gd name="T4" fmla="*/ 12 w 12"/>
                  <a:gd name="T5" fmla="*/ 1 h 3"/>
                  <a:gd name="T6" fmla="*/ 11 w 12"/>
                  <a:gd name="T7" fmla="*/ 3 h 3"/>
                  <a:gd name="T8" fmla="*/ 1 w 12"/>
                  <a:gd name="T9" fmla="*/ 3 h 3"/>
                  <a:gd name="T10" fmla="*/ 0 w 12"/>
                  <a:gd name="T11" fmla="*/ 1 h 3"/>
                  <a:gd name="T12" fmla="*/ 1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1"/>
                      <a:pt x="12" y="1"/>
                    </a:cubicBezTo>
                    <a:cubicBezTo>
                      <a:pt x="12" y="2"/>
                      <a:pt x="11" y="3"/>
                      <a:pt x="1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  <p:sp>
            <p:nvSpPr>
              <p:cNvPr id="200" name="Freeform 133">
                <a:extLst>
                  <a:ext uri="{FF2B5EF4-FFF2-40B4-BE49-F238E27FC236}">
                    <a16:creationId xmlns:a16="http://schemas.microsoft.com/office/drawing/2014/main" id="{890DEFFE-15BD-4A4E-85F3-40470E1C94D7}"/>
                  </a:ext>
                </a:extLst>
              </p:cNvPr>
              <p:cNvSpPr/>
              <p:nvPr/>
            </p:nvSpPr>
            <p:spPr bwMode="auto">
              <a:xfrm>
                <a:off x="14590712" y="7734300"/>
                <a:ext cx="114300" cy="28575"/>
              </a:xfrm>
              <a:custGeom>
                <a:avLst/>
                <a:gdLst>
                  <a:gd name="T0" fmla="*/ 1 w 12"/>
                  <a:gd name="T1" fmla="*/ 0 h 3"/>
                  <a:gd name="T2" fmla="*/ 11 w 12"/>
                  <a:gd name="T3" fmla="*/ 0 h 3"/>
                  <a:gd name="T4" fmla="*/ 12 w 12"/>
                  <a:gd name="T5" fmla="*/ 2 h 3"/>
                  <a:gd name="T6" fmla="*/ 11 w 12"/>
                  <a:gd name="T7" fmla="*/ 3 h 3"/>
                  <a:gd name="T8" fmla="*/ 1 w 12"/>
                  <a:gd name="T9" fmla="*/ 3 h 3"/>
                  <a:gd name="T10" fmla="*/ 0 w 12"/>
                  <a:gd name="T11" fmla="*/ 2 h 3"/>
                  <a:gd name="T12" fmla="*/ 1 w 12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1" y="0"/>
                    </a:move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2" y="1"/>
                      <a:pt x="12" y="2"/>
                    </a:cubicBezTo>
                    <a:cubicBezTo>
                      <a:pt x="12" y="3"/>
                      <a:pt x="11" y="3"/>
                      <a:pt x="1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1086485">
                  <a:defRPr/>
                </a:pPr>
                <a:endParaRPr lang="th-TH" sz="3350" kern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阿里巴巴普惠体" panose="00020600040101010101" pitchFamily="18" charset="-122"/>
                </a:endParaRPr>
              </a:p>
            </p:txBody>
          </p:sp>
        </p:grp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9FED1B8D-7E49-4CE6-BDEC-2B8F26C7DCE1}"/>
              </a:ext>
            </a:extLst>
          </p:cNvPr>
          <p:cNvGrpSpPr/>
          <p:nvPr/>
        </p:nvGrpSpPr>
        <p:grpSpPr>
          <a:xfrm>
            <a:off x="751688" y="4200968"/>
            <a:ext cx="2401878" cy="1273508"/>
            <a:chOff x="988906" y="4644515"/>
            <a:chExt cx="2401878" cy="1273508"/>
          </a:xfrm>
          <a:solidFill>
            <a:srgbClr val="595959"/>
          </a:solidFill>
        </p:grpSpPr>
        <p:sp>
          <p:nvSpPr>
            <p:cNvPr id="166" name="Freeform 34">
              <a:extLst>
                <a:ext uri="{FF2B5EF4-FFF2-40B4-BE49-F238E27FC236}">
                  <a16:creationId xmlns:a16="http://schemas.microsoft.com/office/drawing/2014/main" id="{4ADA0893-5B9C-43CC-9E07-33738B4E2EC5}"/>
                </a:ext>
              </a:extLst>
            </p:cNvPr>
            <p:cNvSpPr/>
            <p:nvPr/>
          </p:nvSpPr>
          <p:spPr bwMode="auto">
            <a:xfrm rot="16200000">
              <a:off x="2132225" y="4659464"/>
              <a:ext cx="395622" cy="2121496"/>
            </a:xfrm>
            <a:custGeom>
              <a:avLst/>
              <a:gdLst>
                <a:gd name="T0" fmla="*/ 26 w 26"/>
                <a:gd name="T1" fmla="*/ 76 h 76"/>
                <a:gd name="T2" fmla="*/ 0 w 26"/>
                <a:gd name="T3" fmla="*/ 61 h 76"/>
                <a:gd name="T4" fmla="*/ 26 w 26"/>
                <a:gd name="T5" fmla="*/ 0 h 76"/>
                <a:gd name="T6" fmla="*/ 26 w 2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76">
                  <a:moveTo>
                    <a:pt x="26" y="76"/>
                  </a:moveTo>
                  <a:lnTo>
                    <a:pt x="0" y="61"/>
                  </a:lnTo>
                  <a:lnTo>
                    <a:pt x="26" y="0"/>
                  </a:lnTo>
                  <a:lnTo>
                    <a:pt x="26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4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67" name="Freeform 210">
              <a:extLst>
                <a:ext uri="{FF2B5EF4-FFF2-40B4-BE49-F238E27FC236}">
                  <a16:creationId xmlns:a16="http://schemas.microsoft.com/office/drawing/2014/main" id="{C6A86AE9-8D72-48EC-86CB-BB9E8B885F1B}"/>
                </a:ext>
              </a:extLst>
            </p:cNvPr>
            <p:cNvSpPr/>
            <p:nvPr/>
          </p:nvSpPr>
          <p:spPr bwMode="auto">
            <a:xfrm rot="10800000">
              <a:off x="988906" y="4644515"/>
              <a:ext cx="2007134" cy="1273508"/>
            </a:xfrm>
            <a:custGeom>
              <a:avLst/>
              <a:gdLst>
                <a:gd name="T0" fmla="*/ 114 w 174"/>
                <a:gd name="T1" fmla="*/ 0 h 136"/>
                <a:gd name="T2" fmla="*/ 0 w 174"/>
                <a:gd name="T3" fmla="*/ 0 h 136"/>
                <a:gd name="T4" fmla="*/ 0 w 174"/>
                <a:gd name="T5" fmla="*/ 76 h 136"/>
                <a:gd name="T6" fmla="*/ 60 w 174"/>
                <a:gd name="T7" fmla="*/ 136 h 136"/>
                <a:gd name="T8" fmla="*/ 174 w 174"/>
                <a:gd name="T9" fmla="*/ 136 h 136"/>
                <a:gd name="T10" fmla="*/ 174 w 174"/>
                <a:gd name="T11" fmla="*/ 60 h 136"/>
                <a:gd name="T12" fmla="*/ 114 w 174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36">
                  <a:moveTo>
                    <a:pt x="1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09"/>
                    <a:pt x="27" y="136"/>
                    <a:pt x="60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4" y="27"/>
                    <a:pt x="147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4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170" name="TextBox 122">
              <a:extLst>
                <a:ext uri="{FF2B5EF4-FFF2-40B4-BE49-F238E27FC236}">
                  <a16:creationId xmlns:a16="http://schemas.microsoft.com/office/drawing/2014/main" id="{68B46852-A43C-44C0-A4C6-1C0B181C602C}"/>
                </a:ext>
              </a:extLst>
            </p:cNvPr>
            <p:cNvSpPr txBox="1"/>
            <p:nvPr/>
          </p:nvSpPr>
          <p:spPr bwMode="auto">
            <a:xfrm>
              <a:off x="1046175" y="5006059"/>
              <a:ext cx="1866487" cy="40011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提高网站规模</a:t>
              </a:r>
              <a:endParaRPr lang="id-ID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EAB6B39-2ACE-450E-8431-5EBD31F09D0F}"/>
              </a:ext>
            </a:extLst>
          </p:cNvPr>
          <p:cNvSpPr txBox="1"/>
          <p:nvPr/>
        </p:nvSpPr>
        <p:spPr>
          <a:xfrm>
            <a:off x="761521" y="2879939"/>
            <a:ext cx="2121497" cy="789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对比</a:t>
            </a:r>
            <a:r>
              <a:rPr lang="en-US" altLang="zh-CN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Logi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/poly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规模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Yealink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的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Google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收录少可排名的网页少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2" name="Freeform 33">
            <a:extLst>
              <a:ext uri="{FF2B5EF4-FFF2-40B4-BE49-F238E27FC236}">
                <a16:creationId xmlns:a16="http://schemas.microsoft.com/office/drawing/2014/main" id="{A88653D8-CCED-4688-827F-3ACBFDC54F21}"/>
              </a:ext>
            </a:extLst>
          </p:cNvPr>
          <p:cNvSpPr/>
          <p:nvPr/>
        </p:nvSpPr>
        <p:spPr bwMode="auto">
          <a:xfrm rot="16200000">
            <a:off x="2742324" y="2900360"/>
            <a:ext cx="4046105" cy="2121497"/>
          </a:xfrm>
          <a:custGeom>
            <a:avLst/>
            <a:gdLst>
              <a:gd name="T0" fmla="*/ 316 w 347"/>
              <a:gd name="T1" fmla="*/ 76 h 76"/>
              <a:gd name="T2" fmla="*/ 0 w 347"/>
              <a:gd name="T3" fmla="*/ 76 h 76"/>
              <a:gd name="T4" fmla="*/ 0 w 347"/>
              <a:gd name="T5" fmla="*/ 0 h 76"/>
              <a:gd name="T6" fmla="*/ 316 w 347"/>
              <a:gd name="T7" fmla="*/ 0 h 76"/>
              <a:gd name="T8" fmla="*/ 347 w 347"/>
              <a:gd name="T9" fmla="*/ 38 h 76"/>
              <a:gd name="T10" fmla="*/ 316 w 347"/>
              <a:gd name="T1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7" h="76">
                <a:moveTo>
                  <a:pt x="316" y="76"/>
                </a:moveTo>
                <a:lnTo>
                  <a:pt x="0" y="76"/>
                </a:lnTo>
                <a:lnTo>
                  <a:pt x="0" y="0"/>
                </a:lnTo>
                <a:lnTo>
                  <a:pt x="316" y="0"/>
                </a:lnTo>
                <a:lnTo>
                  <a:pt x="347" y="38"/>
                </a:lnTo>
                <a:lnTo>
                  <a:pt x="316" y="7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762000" algn="ctr" rotWithShape="0">
              <a:sysClr val="window" lastClr="FFFFFF">
                <a:lumMod val="50000"/>
                <a:alpha val="10000"/>
              </a:sysClr>
            </a:outerShdw>
          </a:effectLst>
        </p:spPr>
        <p:txBody>
          <a:bodyPr vert="horz" wrap="square" lIns="45720" tIns="22860" rIns="45720" bIns="22860" numCol="1" anchor="t" anchorCtr="0" compatLnSpc="1"/>
          <a:lstStyle/>
          <a:p>
            <a:pPr defTabSz="1086485">
              <a:defRPr/>
            </a:pPr>
            <a:endParaRPr lang="en-US" sz="335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B62CDBF-E45F-4E66-976D-EF627C5A627B}"/>
              </a:ext>
            </a:extLst>
          </p:cNvPr>
          <p:cNvGrpSpPr/>
          <p:nvPr/>
        </p:nvGrpSpPr>
        <p:grpSpPr>
          <a:xfrm>
            <a:off x="4323583" y="1692806"/>
            <a:ext cx="868642" cy="868642"/>
            <a:chOff x="4228333" y="1390050"/>
            <a:chExt cx="1067920" cy="1067920"/>
          </a:xfrm>
        </p:grpSpPr>
        <p:sp>
          <p:nvSpPr>
            <p:cNvPr id="205" name="Freeform 24">
              <a:extLst>
                <a:ext uri="{FF2B5EF4-FFF2-40B4-BE49-F238E27FC236}">
                  <a16:creationId xmlns:a16="http://schemas.microsoft.com/office/drawing/2014/main" id="{8CC218BB-9820-4DFD-AB4F-D98875C9B3B2}"/>
                </a:ext>
              </a:extLst>
            </p:cNvPr>
            <p:cNvSpPr/>
            <p:nvPr/>
          </p:nvSpPr>
          <p:spPr bwMode="auto">
            <a:xfrm>
              <a:off x="4228333" y="1390050"/>
              <a:ext cx="1067920" cy="1067920"/>
            </a:xfrm>
            <a:custGeom>
              <a:avLst/>
              <a:gdLst>
                <a:gd name="T0" fmla="*/ 0 w 97"/>
                <a:gd name="T1" fmla="*/ 49 h 97"/>
                <a:gd name="T2" fmla="*/ 0 w 97"/>
                <a:gd name="T3" fmla="*/ 49 h 97"/>
                <a:gd name="T4" fmla="*/ 49 w 97"/>
                <a:gd name="T5" fmla="*/ 97 h 97"/>
                <a:gd name="T6" fmla="*/ 49 w 97"/>
                <a:gd name="T7" fmla="*/ 97 h 97"/>
                <a:gd name="T8" fmla="*/ 97 w 97"/>
                <a:gd name="T9" fmla="*/ 49 h 97"/>
                <a:gd name="T10" fmla="*/ 97 w 97"/>
                <a:gd name="T11" fmla="*/ 49 h 97"/>
                <a:gd name="T12" fmla="*/ 49 w 97"/>
                <a:gd name="T13" fmla="*/ 0 h 97"/>
                <a:gd name="T14" fmla="*/ 49 w 97"/>
                <a:gd name="T15" fmla="*/ 0 h 97"/>
                <a:gd name="T16" fmla="*/ 0 w 97"/>
                <a:gd name="T17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7">
                  <a:moveTo>
                    <a:pt x="0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75" y="97"/>
                    <a:pt x="97" y="76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22"/>
                    <a:pt x="75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lose/>
                </a:path>
              </a:pathLst>
            </a:custGeom>
            <a:solidFill>
              <a:srgbClr val="37AB9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335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06" name="Freeform 102">
              <a:extLst>
                <a:ext uri="{FF2B5EF4-FFF2-40B4-BE49-F238E27FC236}">
                  <a16:creationId xmlns:a16="http://schemas.microsoft.com/office/drawing/2014/main" id="{38B4E69C-5EC2-4435-9112-A117D1897C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54994" y="1732180"/>
              <a:ext cx="414600" cy="383661"/>
            </a:xfrm>
            <a:custGeom>
              <a:avLst/>
              <a:gdLst>
                <a:gd name="T0" fmla="*/ 59 w 67"/>
                <a:gd name="T1" fmla="*/ 44 h 62"/>
                <a:gd name="T2" fmla="*/ 59 w 67"/>
                <a:gd name="T3" fmla="*/ 35 h 62"/>
                <a:gd name="T4" fmla="*/ 58 w 67"/>
                <a:gd name="T5" fmla="*/ 33 h 62"/>
                <a:gd name="T6" fmla="*/ 53 w 67"/>
                <a:gd name="T7" fmla="*/ 33 h 62"/>
                <a:gd name="T8" fmla="*/ 50 w 67"/>
                <a:gd name="T9" fmla="*/ 33 h 62"/>
                <a:gd name="T10" fmla="*/ 35 w 67"/>
                <a:gd name="T11" fmla="*/ 33 h 62"/>
                <a:gd name="T12" fmla="*/ 35 w 67"/>
                <a:gd name="T13" fmla="*/ 19 h 62"/>
                <a:gd name="T14" fmla="*/ 43 w 67"/>
                <a:gd name="T15" fmla="*/ 10 h 62"/>
                <a:gd name="T16" fmla="*/ 34 w 67"/>
                <a:gd name="T17" fmla="*/ 0 h 62"/>
                <a:gd name="T18" fmla="*/ 24 w 67"/>
                <a:gd name="T19" fmla="*/ 10 h 62"/>
                <a:gd name="T20" fmla="*/ 32 w 67"/>
                <a:gd name="T21" fmla="*/ 19 h 62"/>
                <a:gd name="T22" fmla="*/ 32 w 67"/>
                <a:gd name="T23" fmla="*/ 33 h 62"/>
                <a:gd name="T24" fmla="*/ 10 w 67"/>
                <a:gd name="T25" fmla="*/ 33 h 62"/>
                <a:gd name="T26" fmla="*/ 8 w 67"/>
                <a:gd name="T27" fmla="*/ 35 h 62"/>
                <a:gd name="T28" fmla="*/ 8 w 67"/>
                <a:gd name="T29" fmla="*/ 44 h 62"/>
                <a:gd name="T30" fmla="*/ 0 w 67"/>
                <a:gd name="T31" fmla="*/ 53 h 62"/>
                <a:gd name="T32" fmla="*/ 10 w 67"/>
                <a:gd name="T33" fmla="*/ 62 h 62"/>
                <a:gd name="T34" fmla="*/ 19 w 67"/>
                <a:gd name="T35" fmla="*/ 53 h 62"/>
                <a:gd name="T36" fmla="*/ 11 w 67"/>
                <a:gd name="T37" fmla="*/ 44 h 62"/>
                <a:gd name="T38" fmla="*/ 11 w 67"/>
                <a:gd name="T39" fmla="*/ 36 h 62"/>
                <a:gd name="T40" fmla="*/ 32 w 67"/>
                <a:gd name="T41" fmla="*/ 36 h 62"/>
                <a:gd name="T42" fmla="*/ 32 w 67"/>
                <a:gd name="T43" fmla="*/ 44 h 62"/>
                <a:gd name="T44" fmla="*/ 24 w 67"/>
                <a:gd name="T45" fmla="*/ 53 h 62"/>
                <a:gd name="T46" fmla="*/ 34 w 67"/>
                <a:gd name="T47" fmla="*/ 62 h 62"/>
                <a:gd name="T48" fmla="*/ 43 w 67"/>
                <a:gd name="T49" fmla="*/ 53 h 62"/>
                <a:gd name="T50" fmla="*/ 35 w 67"/>
                <a:gd name="T51" fmla="*/ 44 h 62"/>
                <a:gd name="T52" fmla="*/ 35 w 67"/>
                <a:gd name="T53" fmla="*/ 36 h 62"/>
                <a:gd name="T54" fmla="*/ 50 w 67"/>
                <a:gd name="T55" fmla="*/ 36 h 62"/>
                <a:gd name="T56" fmla="*/ 53 w 67"/>
                <a:gd name="T57" fmla="*/ 36 h 62"/>
                <a:gd name="T58" fmla="*/ 56 w 67"/>
                <a:gd name="T59" fmla="*/ 36 h 62"/>
                <a:gd name="T60" fmla="*/ 56 w 67"/>
                <a:gd name="T61" fmla="*/ 44 h 62"/>
                <a:gd name="T62" fmla="*/ 48 w 67"/>
                <a:gd name="T63" fmla="*/ 53 h 62"/>
                <a:gd name="T64" fmla="*/ 58 w 67"/>
                <a:gd name="T65" fmla="*/ 62 h 62"/>
                <a:gd name="T66" fmla="*/ 67 w 67"/>
                <a:gd name="T67" fmla="*/ 53 h 62"/>
                <a:gd name="T68" fmla="*/ 59 w 67"/>
                <a:gd name="T69" fmla="*/ 44 h 62"/>
                <a:gd name="T70" fmla="*/ 28 w 67"/>
                <a:gd name="T71" fmla="*/ 10 h 62"/>
                <a:gd name="T72" fmla="*/ 34 w 67"/>
                <a:gd name="T73" fmla="*/ 4 h 62"/>
                <a:gd name="T74" fmla="*/ 39 w 67"/>
                <a:gd name="T75" fmla="*/ 10 h 62"/>
                <a:gd name="T76" fmla="*/ 34 w 67"/>
                <a:gd name="T77" fmla="*/ 15 h 62"/>
                <a:gd name="T78" fmla="*/ 28 w 67"/>
                <a:gd name="T79" fmla="*/ 10 h 62"/>
                <a:gd name="T80" fmla="*/ 15 w 67"/>
                <a:gd name="T81" fmla="*/ 53 h 62"/>
                <a:gd name="T82" fmla="*/ 10 w 67"/>
                <a:gd name="T83" fmla="*/ 58 h 62"/>
                <a:gd name="T84" fmla="*/ 4 w 67"/>
                <a:gd name="T85" fmla="*/ 53 h 62"/>
                <a:gd name="T86" fmla="*/ 10 w 67"/>
                <a:gd name="T87" fmla="*/ 47 h 62"/>
                <a:gd name="T88" fmla="*/ 15 w 67"/>
                <a:gd name="T89" fmla="*/ 53 h 62"/>
                <a:gd name="T90" fmla="*/ 39 w 67"/>
                <a:gd name="T91" fmla="*/ 53 h 62"/>
                <a:gd name="T92" fmla="*/ 34 w 67"/>
                <a:gd name="T93" fmla="*/ 58 h 62"/>
                <a:gd name="T94" fmla="*/ 28 w 67"/>
                <a:gd name="T95" fmla="*/ 53 h 62"/>
                <a:gd name="T96" fmla="*/ 34 w 67"/>
                <a:gd name="T97" fmla="*/ 47 h 62"/>
                <a:gd name="T98" fmla="*/ 39 w 67"/>
                <a:gd name="T99" fmla="*/ 53 h 62"/>
                <a:gd name="T100" fmla="*/ 58 w 67"/>
                <a:gd name="T101" fmla="*/ 58 h 62"/>
                <a:gd name="T102" fmla="*/ 52 w 67"/>
                <a:gd name="T103" fmla="*/ 53 h 62"/>
                <a:gd name="T104" fmla="*/ 58 w 67"/>
                <a:gd name="T105" fmla="*/ 47 h 62"/>
                <a:gd name="T106" fmla="*/ 63 w 67"/>
                <a:gd name="T107" fmla="*/ 53 h 62"/>
                <a:gd name="T108" fmla="*/ 58 w 67"/>
                <a:gd name="T109" fmla="*/ 5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7" h="62">
                  <a:moveTo>
                    <a:pt x="59" y="44"/>
                  </a:moveTo>
                  <a:cubicBezTo>
                    <a:pt x="59" y="35"/>
                    <a:pt x="59" y="35"/>
                    <a:pt x="59" y="35"/>
                  </a:cubicBezTo>
                  <a:cubicBezTo>
                    <a:pt x="59" y="34"/>
                    <a:pt x="59" y="33"/>
                    <a:pt x="58" y="33"/>
                  </a:cubicBezTo>
                  <a:cubicBezTo>
                    <a:pt x="53" y="33"/>
                    <a:pt x="53" y="33"/>
                    <a:pt x="53" y="33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40" y="18"/>
                    <a:pt x="43" y="14"/>
                    <a:pt x="43" y="10"/>
                  </a:cubicBezTo>
                  <a:cubicBezTo>
                    <a:pt x="43" y="4"/>
                    <a:pt x="39" y="0"/>
                    <a:pt x="34" y="0"/>
                  </a:cubicBezTo>
                  <a:cubicBezTo>
                    <a:pt x="29" y="0"/>
                    <a:pt x="24" y="4"/>
                    <a:pt x="24" y="10"/>
                  </a:cubicBezTo>
                  <a:cubicBezTo>
                    <a:pt x="24" y="14"/>
                    <a:pt x="28" y="18"/>
                    <a:pt x="32" y="19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9" y="33"/>
                    <a:pt x="8" y="34"/>
                    <a:pt x="8" y="3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4" y="44"/>
                    <a:pt x="0" y="48"/>
                    <a:pt x="0" y="53"/>
                  </a:cubicBezTo>
                  <a:cubicBezTo>
                    <a:pt x="0" y="58"/>
                    <a:pt x="4" y="62"/>
                    <a:pt x="10" y="62"/>
                  </a:cubicBezTo>
                  <a:cubicBezTo>
                    <a:pt x="15" y="62"/>
                    <a:pt x="19" y="58"/>
                    <a:pt x="19" y="53"/>
                  </a:cubicBezTo>
                  <a:cubicBezTo>
                    <a:pt x="19" y="48"/>
                    <a:pt x="16" y="44"/>
                    <a:pt x="11" y="44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28" y="44"/>
                    <a:pt x="24" y="48"/>
                    <a:pt x="24" y="53"/>
                  </a:cubicBezTo>
                  <a:cubicBezTo>
                    <a:pt x="24" y="58"/>
                    <a:pt x="29" y="62"/>
                    <a:pt x="34" y="62"/>
                  </a:cubicBezTo>
                  <a:cubicBezTo>
                    <a:pt x="39" y="62"/>
                    <a:pt x="43" y="58"/>
                    <a:pt x="43" y="53"/>
                  </a:cubicBezTo>
                  <a:cubicBezTo>
                    <a:pt x="43" y="48"/>
                    <a:pt x="40" y="44"/>
                    <a:pt x="35" y="4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2" y="44"/>
                    <a:pt x="48" y="48"/>
                    <a:pt x="48" y="53"/>
                  </a:cubicBezTo>
                  <a:cubicBezTo>
                    <a:pt x="48" y="58"/>
                    <a:pt x="53" y="62"/>
                    <a:pt x="58" y="62"/>
                  </a:cubicBezTo>
                  <a:cubicBezTo>
                    <a:pt x="63" y="62"/>
                    <a:pt x="67" y="58"/>
                    <a:pt x="67" y="53"/>
                  </a:cubicBezTo>
                  <a:cubicBezTo>
                    <a:pt x="67" y="48"/>
                    <a:pt x="64" y="44"/>
                    <a:pt x="59" y="44"/>
                  </a:cubicBezTo>
                  <a:close/>
                  <a:moveTo>
                    <a:pt x="28" y="10"/>
                  </a:moveTo>
                  <a:cubicBezTo>
                    <a:pt x="28" y="6"/>
                    <a:pt x="31" y="4"/>
                    <a:pt x="34" y="4"/>
                  </a:cubicBezTo>
                  <a:cubicBezTo>
                    <a:pt x="37" y="4"/>
                    <a:pt x="39" y="6"/>
                    <a:pt x="39" y="10"/>
                  </a:cubicBezTo>
                  <a:cubicBezTo>
                    <a:pt x="39" y="13"/>
                    <a:pt x="37" y="15"/>
                    <a:pt x="34" y="15"/>
                  </a:cubicBezTo>
                  <a:cubicBezTo>
                    <a:pt x="31" y="15"/>
                    <a:pt x="28" y="13"/>
                    <a:pt x="28" y="10"/>
                  </a:cubicBezTo>
                  <a:close/>
                  <a:moveTo>
                    <a:pt x="15" y="53"/>
                  </a:moveTo>
                  <a:cubicBezTo>
                    <a:pt x="15" y="56"/>
                    <a:pt x="13" y="58"/>
                    <a:pt x="10" y="58"/>
                  </a:cubicBezTo>
                  <a:cubicBezTo>
                    <a:pt x="6" y="58"/>
                    <a:pt x="4" y="56"/>
                    <a:pt x="4" y="53"/>
                  </a:cubicBezTo>
                  <a:cubicBezTo>
                    <a:pt x="4" y="50"/>
                    <a:pt x="6" y="47"/>
                    <a:pt x="10" y="47"/>
                  </a:cubicBezTo>
                  <a:cubicBezTo>
                    <a:pt x="13" y="47"/>
                    <a:pt x="15" y="50"/>
                    <a:pt x="15" y="53"/>
                  </a:cubicBezTo>
                  <a:close/>
                  <a:moveTo>
                    <a:pt x="39" y="53"/>
                  </a:moveTo>
                  <a:cubicBezTo>
                    <a:pt x="39" y="56"/>
                    <a:pt x="37" y="58"/>
                    <a:pt x="34" y="58"/>
                  </a:cubicBezTo>
                  <a:cubicBezTo>
                    <a:pt x="31" y="58"/>
                    <a:pt x="28" y="56"/>
                    <a:pt x="28" y="53"/>
                  </a:cubicBezTo>
                  <a:cubicBezTo>
                    <a:pt x="28" y="50"/>
                    <a:pt x="31" y="47"/>
                    <a:pt x="34" y="47"/>
                  </a:cubicBezTo>
                  <a:cubicBezTo>
                    <a:pt x="37" y="47"/>
                    <a:pt x="39" y="50"/>
                    <a:pt x="39" y="53"/>
                  </a:cubicBezTo>
                  <a:close/>
                  <a:moveTo>
                    <a:pt x="58" y="58"/>
                  </a:moveTo>
                  <a:cubicBezTo>
                    <a:pt x="55" y="58"/>
                    <a:pt x="52" y="56"/>
                    <a:pt x="52" y="53"/>
                  </a:cubicBezTo>
                  <a:cubicBezTo>
                    <a:pt x="52" y="50"/>
                    <a:pt x="55" y="47"/>
                    <a:pt x="58" y="47"/>
                  </a:cubicBezTo>
                  <a:cubicBezTo>
                    <a:pt x="61" y="47"/>
                    <a:pt x="63" y="50"/>
                    <a:pt x="63" y="53"/>
                  </a:cubicBezTo>
                  <a:cubicBezTo>
                    <a:pt x="63" y="56"/>
                    <a:pt x="61" y="58"/>
                    <a:pt x="58" y="5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th-TH" sz="335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8D39596-971B-4D2D-88A0-E44AFBEE8D31}"/>
              </a:ext>
            </a:extLst>
          </p:cNvPr>
          <p:cNvGrpSpPr/>
          <p:nvPr/>
        </p:nvGrpSpPr>
        <p:grpSpPr>
          <a:xfrm>
            <a:off x="3694122" y="4200968"/>
            <a:ext cx="2401878" cy="1273509"/>
            <a:chOff x="3843876" y="4718552"/>
            <a:chExt cx="2401878" cy="1273509"/>
          </a:xfrm>
        </p:grpSpPr>
        <p:sp>
          <p:nvSpPr>
            <p:cNvPr id="203" name="Freeform 34">
              <a:extLst>
                <a:ext uri="{FF2B5EF4-FFF2-40B4-BE49-F238E27FC236}">
                  <a16:creationId xmlns:a16="http://schemas.microsoft.com/office/drawing/2014/main" id="{5AD7BF0B-9E5F-43F3-BEBC-217B47915384}"/>
                </a:ext>
              </a:extLst>
            </p:cNvPr>
            <p:cNvSpPr/>
            <p:nvPr/>
          </p:nvSpPr>
          <p:spPr bwMode="auto">
            <a:xfrm rot="16200000">
              <a:off x="4987195" y="4733501"/>
              <a:ext cx="395622" cy="2121497"/>
            </a:xfrm>
            <a:custGeom>
              <a:avLst/>
              <a:gdLst>
                <a:gd name="T0" fmla="*/ 26 w 26"/>
                <a:gd name="T1" fmla="*/ 76 h 76"/>
                <a:gd name="T2" fmla="*/ 0 w 26"/>
                <a:gd name="T3" fmla="*/ 61 h 76"/>
                <a:gd name="T4" fmla="*/ 26 w 26"/>
                <a:gd name="T5" fmla="*/ 0 h 76"/>
                <a:gd name="T6" fmla="*/ 26 w 2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76">
                  <a:moveTo>
                    <a:pt x="26" y="76"/>
                  </a:moveTo>
                  <a:lnTo>
                    <a:pt x="0" y="61"/>
                  </a:lnTo>
                  <a:lnTo>
                    <a:pt x="26" y="0"/>
                  </a:lnTo>
                  <a:lnTo>
                    <a:pt x="26" y="7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4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04" name="Freeform 210">
              <a:extLst>
                <a:ext uri="{FF2B5EF4-FFF2-40B4-BE49-F238E27FC236}">
                  <a16:creationId xmlns:a16="http://schemas.microsoft.com/office/drawing/2014/main" id="{F6B5FAEB-4A08-4597-8291-402BBD6CBB34}"/>
                </a:ext>
              </a:extLst>
            </p:cNvPr>
            <p:cNvSpPr/>
            <p:nvPr/>
          </p:nvSpPr>
          <p:spPr bwMode="auto">
            <a:xfrm rot="10800000">
              <a:off x="3843876" y="4718552"/>
              <a:ext cx="2007135" cy="1273508"/>
            </a:xfrm>
            <a:custGeom>
              <a:avLst/>
              <a:gdLst>
                <a:gd name="T0" fmla="*/ 114 w 174"/>
                <a:gd name="T1" fmla="*/ 0 h 136"/>
                <a:gd name="T2" fmla="*/ 0 w 174"/>
                <a:gd name="T3" fmla="*/ 0 h 136"/>
                <a:gd name="T4" fmla="*/ 0 w 174"/>
                <a:gd name="T5" fmla="*/ 76 h 136"/>
                <a:gd name="T6" fmla="*/ 60 w 174"/>
                <a:gd name="T7" fmla="*/ 136 h 136"/>
                <a:gd name="T8" fmla="*/ 174 w 174"/>
                <a:gd name="T9" fmla="*/ 136 h 136"/>
                <a:gd name="T10" fmla="*/ 174 w 174"/>
                <a:gd name="T11" fmla="*/ 60 h 136"/>
                <a:gd name="T12" fmla="*/ 114 w 174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36">
                  <a:moveTo>
                    <a:pt x="1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09"/>
                    <a:pt x="27" y="136"/>
                    <a:pt x="60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4" y="27"/>
                    <a:pt x="147" y="0"/>
                    <a:pt x="114" y="0"/>
                  </a:cubicBezTo>
                  <a:close/>
                </a:path>
              </a:pathLst>
            </a:custGeom>
            <a:solidFill>
              <a:srgbClr val="37AB9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4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07" name="TextBox 123">
              <a:extLst>
                <a:ext uri="{FF2B5EF4-FFF2-40B4-BE49-F238E27FC236}">
                  <a16:creationId xmlns:a16="http://schemas.microsoft.com/office/drawing/2014/main" id="{E08EE729-E947-4492-BC00-AEEE0B5A1C1F}"/>
                </a:ext>
              </a:extLst>
            </p:cNvPr>
            <p:cNvSpPr txBox="1"/>
            <p:nvPr/>
          </p:nvSpPr>
          <p:spPr bwMode="auto">
            <a:xfrm>
              <a:off x="3925681" y="5073075"/>
              <a:ext cx="1866487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内容</a:t>
              </a:r>
              <a:endParaRPr lang="id-ID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  <a:p>
              <a:pPr algn="ctr" defTabSz="914400"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和</a:t>
              </a:r>
              <a:r>
                <a:rPr lang="en-US" altLang="zh-CN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SEO</a:t>
              </a: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优化</a:t>
              </a:r>
              <a:endParaRPr lang="en-US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sp>
        <p:nvSpPr>
          <p:cNvPr id="208" name="文本框 207">
            <a:extLst>
              <a:ext uri="{FF2B5EF4-FFF2-40B4-BE49-F238E27FC236}">
                <a16:creationId xmlns:a16="http://schemas.microsoft.com/office/drawing/2014/main" id="{EC6043F5-07F3-4BFB-AB68-7B67FFECB13D}"/>
              </a:ext>
            </a:extLst>
          </p:cNvPr>
          <p:cNvSpPr txBox="1"/>
          <p:nvPr/>
        </p:nvSpPr>
        <p:spPr>
          <a:xfrm>
            <a:off x="3701544" y="2879939"/>
            <a:ext cx="2121498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增加内容来源和形式，提升内容丰富度提高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SEO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效率</a:t>
            </a:r>
          </a:p>
        </p:txBody>
      </p:sp>
      <p:sp>
        <p:nvSpPr>
          <p:cNvPr id="210" name="Freeform 33">
            <a:extLst>
              <a:ext uri="{FF2B5EF4-FFF2-40B4-BE49-F238E27FC236}">
                <a16:creationId xmlns:a16="http://schemas.microsoft.com/office/drawing/2014/main" id="{A0AE373D-637B-4693-9EA3-97941045FE00}"/>
              </a:ext>
            </a:extLst>
          </p:cNvPr>
          <p:cNvSpPr/>
          <p:nvPr/>
        </p:nvSpPr>
        <p:spPr bwMode="auto">
          <a:xfrm rot="16200000">
            <a:off x="5713159" y="2900360"/>
            <a:ext cx="4046105" cy="2121497"/>
          </a:xfrm>
          <a:custGeom>
            <a:avLst/>
            <a:gdLst>
              <a:gd name="T0" fmla="*/ 316 w 347"/>
              <a:gd name="T1" fmla="*/ 76 h 76"/>
              <a:gd name="T2" fmla="*/ 0 w 347"/>
              <a:gd name="T3" fmla="*/ 76 h 76"/>
              <a:gd name="T4" fmla="*/ 0 w 347"/>
              <a:gd name="T5" fmla="*/ 0 h 76"/>
              <a:gd name="T6" fmla="*/ 316 w 347"/>
              <a:gd name="T7" fmla="*/ 0 h 76"/>
              <a:gd name="T8" fmla="*/ 347 w 347"/>
              <a:gd name="T9" fmla="*/ 38 h 76"/>
              <a:gd name="T10" fmla="*/ 316 w 347"/>
              <a:gd name="T1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7" h="76">
                <a:moveTo>
                  <a:pt x="316" y="76"/>
                </a:moveTo>
                <a:lnTo>
                  <a:pt x="0" y="76"/>
                </a:lnTo>
                <a:lnTo>
                  <a:pt x="0" y="0"/>
                </a:lnTo>
                <a:lnTo>
                  <a:pt x="316" y="0"/>
                </a:lnTo>
                <a:lnTo>
                  <a:pt x="347" y="38"/>
                </a:lnTo>
                <a:lnTo>
                  <a:pt x="316" y="7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762000" algn="ctr" rotWithShape="0">
              <a:sysClr val="window" lastClr="FFFFFF">
                <a:lumMod val="50000"/>
                <a:alpha val="10000"/>
              </a:sysClr>
            </a:outerShdw>
          </a:effectLst>
        </p:spPr>
        <p:txBody>
          <a:bodyPr vert="horz" wrap="square" lIns="45720" tIns="22860" rIns="45720" bIns="22860" numCol="1" anchor="t" anchorCtr="0" compatLnSpc="1"/>
          <a:lstStyle/>
          <a:p>
            <a:pPr defTabSz="1086485">
              <a:defRPr/>
            </a:pPr>
            <a:endParaRPr lang="en-US" sz="335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B8BC7628-CC07-4763-A864-072EFFD142BB}"/>
              </a:ext>
            </a:extLst>
          </p:cNvPr>
          <p:cNvGrpSpPr/>
          <p:nvPr/>
        </p:nvGrpSpPr>
        <p:grpSpPr>
          <a:xfrm>
            <a:off x="7270355" y="1692806"/>
            <a:ext cx="868642" cy="868642"/>
            <a:chOff x="7156784" y="1390050"/>
            <a:chExt cx="1067920" cy="1067920"/>
          </a:xfrm>
        </p:grpSpPr>
        <p:sp>
          <p:nvSpPr>
            <p:cNvPr id="213" name="Freeform 24">
              <a:extLst>
                <a:ext uri="{FF2B5EF4-FFF2-40B4-BE49-F238E27FC236}">
                  <a16:creationId xmlns:a16="http://schemas.microsoft.com/office/drawing/2014/main" id="{36E06620-3861-4FAD-BC95-3D278D300054}"/>
                </a:ext>
              </a:extLst>
            </p:cNvPr>
            <p:cNvSpPr/>
            <p:nvPr/>
          </p:nvSpPr>
          <p:spPr bwMode="auto">
            <a:xfrm>
              <a:off x="7156784" y="1390050"/>
              <a:ext cx="1067920" cy="1067920"/>
            </a:xfrm>
            <a:custGeom>
              <a:avLst/>
              <a:gdLst>
                <a:gd name="T0" fmla="*/ 0 w 97"/>
                <a:gd name="T1" fmla="*/ 49 h 97"/>
                <a:gd name="T2" fmla="*/ 0 w 97"/>
                <a:gd name="T3" fmla="*/ 49 h 97"/>
                <a:gd name="T4" fmla="*/ 49 w 97"/>
                <a:gd name="T5" fmla="*/ 97 h 97"/>
                <a:gd name="T6" fmla="*/ 49 w 97"/>
                <a:gd name="T7" fmla="*/ 97 h 97"/>
                <a:gd name="T8" fmla="*/ 97 w 97"/>
                <a:gd name="T9" fmla="*/ 49 h 97"/>
                <a:gd name="T10" fmla="*/ 97 w 97"/>
                <a:gd name="T11" fmla="*/ 49 h 97"/>
                <a:gd name="T12" fmla="*/ 49 w 97"/>
                <a:gd name="T13" fmla="*/ 0 h 97"/>
                <a:gd name="T14" fmla="*/ 49 w 97"/>
                <a:gd name="T15" fmla="*/ 0 h 97"/>
                <a:gd name="T16" fmla="*/ 0 w 97"/>
                <a:gd name="T17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7">
                  <a:moveTo>
                    <a:pt x="0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75" y="97"/>
                    <a:pt x="97" y="76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22"/>
                    <a:pt x="75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3350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14" name="Freeform 134">
              <a:extLst>
                <a:ext uri="{FF2B5EF4-FFF2-40B4-BE49-F238E27FC236}">
                  <a16:creationId xmlns:a16="http://schemas.microsoft.com/office/drawing/2014/main" id="{5DEFA6F7-283E-415B-9FC2-E3241A5BBA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43117" y="1676383"/>
              <a:ext cx="495255" cy="495255"/>
            </a:xfrm>
            <a:custGeom>
              <a:avLst/>
              <a:gdLst>
                <a:gd name="T0" fmla="*/ 64 w 64"/>
                <a:gd name="T1" fmla="*/ 32 h 64"/>
                <a:gd name="T2" fmla="*/ 5 w 64"/>
                <a:gd name="T3" fmla="*/ 15 h 64"/>
                <a:gd name="T4" fmla="*/ 0 w 64"/>
                <a:gd name="T5" fmla="*/ 32 h 64"/>
                <a:gd name="T6" fmla="*/ 0 w 64"/>
                <a:gd name="T7" fmla="*/ 32 h 64"/>
                <a:gd name="T8" fmla="*/ 5 w 64"/>
                <a:gd name="T9" fmla="*/ 49 h 64"/>
                <a:gd name="T10" fmla="*/ 32 w 64"/>
                <a:gd name="T11" fmla="*/ 64 h 64"/>
                <a:gd name="T12" fmla="*/ 64 w 64"/>
                <a:gd name="T13" fmla="*/ 32 h 64"/>
                <a:gd name="T14" fmla="*/ 48 w 64"/>
                <a:gd name="T15" fmla="*/ 46 h 64"/>
                <a:gd name="T16" fmla="*/ 60 w 64"/>
                <a:gd name="T17" fmla="*/ 33 h 64"/>
                <a:gd name="T18" fmla="*/ 3 w 64"/>
                <a:gd name="T19" fmla="*/ 33 h 64"/>
                <a:gd name="T20" fmla="*/ 16 w 64"/>
                <a:gd name="T21" fmla="*/ 46 h 64"/>
                <a:gd name="T22" fmla="*/ 3 w 64"/>
                <a:gd name="T23" fmla="*/ 33 h 64"/>
                <a:gd name="T24" fmla="*/ 16 w 64"/>
                <a:gd name="T25" fmla="*/ 17 h 64"/>
                <a:gd name="T26" fmla="*/ 3 w 64"/>
                <a:gd name="T27" fmla="*/ 30 h 64"/>
                <a:gd name="T28" fmla="*/ 34 w 64"/>
                <a:gd name="T29" fmla="*/ 14 h 64"/>
                <a:gd name="T30" fmla="*/ 34 w 64"/>
                <a:gd name="T31" fmla="*/ 4 h 64"/>
                <a:gd name="T32" fmla="*/ 43 w 64"/>
                <a:gd name="T33" fmla="*/ 14 h 64"/>
                <a:gd name="T34" fmla="*/ 44 w 64"/>
                <a:gd name="T35" fmla="*/ 17 h 64"/>
                <a:gd name="T36" fmla="*/ 34 w 64"/>
                <a:gd name="T37" fmla="*/ 30 h 64"/>
                <a:gd name="T38" fmla="*/ 44 w 64"/>
                <a:gd name="T39" fmla="*/ 17 h 64"/>
                <a:gd name="T40" fmla="*/ 29 w 64"/>
                <a:gd name="T41" fmla="*/ 4 h 64"/>
                <a:gd name="T42" fmla="*/ 30 w 64"/>
                <a:gd name="T43" fmla="*/ 3 h 64"/>
                <a:gd name="T44" fmla="*/ 21 w 64"/>
                <a:gd name="T45" fmla="*/ 14 h 64"/>
                <a:gd name="T46" fmla="*/ 30 w 64"/>
                <a:gd name="T47" fmla="*/ 17 h 64"/>
                <a:gd name="T48" fmla="*/ 17 w 64"/>
                <a:gd name="T49" fmla="*/ 30 h 64"/>
                <a:gd name="T50" fmla="*/ 30 w 64"/>
                <a:gd name="T51" fmla="*/ 17 h 64"/>
                <a:gd name="T52" fmla="*/ 30 w 64"/>
                <a:gd name="T53" fmla="*/ 33 h 64"/>
                <a:gd name="T54" fmla="*/ 20 w 64"/>
                <a:gd name="T55" fmla="*/ 46 h 64"/>
                <a:gd name="T56" fmla="*/ 30 w 64"/>
                <a:gd name="T57" fmla="*/ 50 h 64"/>
                <a:gd name="T58" fmla="*/ 28 w 64"/>
                <a:gd name="T59" fmla="*/ 60 h 64"/>
                <a:gd name="T60" fmla="*/ 30 w 64"/>
                <a:gd name="T61" fmla="*/ 50 h 64"/>
                <a:gd name="T62" fmla="*/ 34 w 64"/>
                <a:gd name="T63" fmla="*/ 60 h 64"/>
                <a:gd name="T64" fmla="*/ 34 w 64"/>
                <a:gd name="T65" fmla="*/ 50 h 64"/>
                <a:gd name="T66" fmla="*/ 36 w 64"/>
                <a:gd name="T67" fmla="*/ 60 h 64"/>
                <a:gd name="T68" fmla="*/ 34 w 64"/>
                <a:gd name="T69" fmla="*/ 33 h 64"/>
                <a:gd name="T70" fmla="*/ 44 w 64"/>
                <a:gd name="T71" fmla="*/ 46 h 64"/>
                <a:gd name="T72" fmla="*/ 50 w 64"/>
                <a:gd name="T73" fmla="*/ 30 h 64"/>
                <a:gd name="T74" fmla="*/ 57 w 64"/>
                <a:gd name="T75" fmla="*/ 17 h 64"/>
                <a:gd name="T76" fmla="*/ 50 w 64"/>
                <a:gd name="T77" fmla="*/ 30 h 64"/>
                <a:gd name="T78" fmla="*/ 47 w 64"/>
                <a:gd name="T79" fmla="*/ 14 h 64"/>
                <a:gd name="T80" fmla="*/ 54 w 64"/>
                <a:gd name="T81" fmla="*/ 14 h 64"/>
                <a:gd name="T82" fmla="*/ 17 w 64"/>
                <a:gd name="T83" fmla="*/ 14 h 64"/>
                <a:gd name="T84" fmla="*/ 23 w 64"/>
                <a:gd name="T85" fmla="*/ 5 h 64"/>
                <a:gd name="T86" fmla="*/ 17 w 64"/>
                <a:gd name="T87" fmla="*/ 50 h 64"/>
                <a:gd name="T88" fmla="*/ 10 w 64"/>
                <a:gd name="T89" fmla="*/ 50 h 64"/>
                <a:gd name="T90" fmla="*/ 47 w 64"/>
                <a:gd name="T91" fmla="*/ 50 h 64"/>
                <a:gd name="T92" fmla="*/ 41 w 64"/>
                <a:gd name="T93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21" y="0"/>
                    <a:pt x="11" y="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4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1" y="58"/>
                    <a:pt x="21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57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9" y="42"/>
                    <a:pt x="50" y="38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8"/>
                    <a:pt x="59" y="43"/>
                    <a:pt x="57" y="46"/>
                  </a:cubicBezTo>
                  <a:close/>
                  <a:moveTo>
                    <a:pt x="3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38"/>
                    <a:pt x="15" y="42"/>
                    <a:pt x="1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3"/>
                    <a:pt x="4" y="38"/>
                    <a:pt x="3" y="33"/>
                  </a:cubicBezTo>
                  <a:close/>
                  <a:moveTo>
                    <a:pt x="7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5" y="21"/>
                    <a:pt x="14" y="26"/>
                    <a:pt x="1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6"/>
                    <a:pt x="5" y="21"/>
                    <a:pt x="7" y="17"/>
                  </a:cubicBezTo>
                  <a:close/>
                  <a:moveTo>
                    <a:pt x="34" y="1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8" y="6"/>
                    <a:pt x="41" y="9"/>
                    <a:pt x="43" y="14"/>
                  </a:cubicBezTo>
                  <a:lnTo>
                    <a:pt x="34" y="14"/>
                  </a:lnTo>
                  <a:close/>
                  <a:moveTo>
                    <a:pt x="44" y="17"/>
                  </a:moveTo>
                  <a:cubicBezTo>
                    <a:pt x="46" y="21"/>
                    <a:pt x="46" y="26"/>
                    <a:pt x="4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44" y="17"/>
                  </a:lnTo>
                  <a:close/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3" y="9"/>
                    <a:pt x="26" y="6"/>
                    <a:pt x="29" y="4"/>
                  </a:cubicBezTo>
                  <a:close/>
                  <a:moveTo>
                    <a:pt x="30" y="17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26"/>
                    <a:pt x="18" y="21"/>
                    <a:pt x="20" y="17"/>
                  </a:cubicBezTo>
                  <a:lnTo>
                    <a:pt x="30" y="17"/>
                  </a:lnTo>
                  <a:close/>
                  <a:moveTo>
                    <a:pt x="17" y="33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3"/>
                    <a:pt x="18" y="38"/>
                    <a:pt x="17" y="33"/>
                  </a:cubicBezTo>
                  <a:close/>
                  <a:moveTo>
                    <a:pt x="30" y="5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0"/>
                    <a:pt x="28" y="60"/>
                  </a:cubicBezTo>
                  <a:cubicBezTo>
                    <a:pt x="25" y="58"/>
                    <a:pt x="23" y="54"/>
                    <a:pt x="21" y="50"/>
                  </a:cubicBezTo>
                  <a:lnTo>
                    <a:pt x="30" y="50"/>
                  </a:lnTo>
                  <a:close/>
                  <a:moveTo>
                    <a:pt x="36" y="60"/>
                  </a:moveTo>
                  <a:cubicBezTo>
                    <a:pt x="35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4"/>
                    <a:pt x="39" y="58"/>
                    <a:pt x="36" y="60"/>
                  </a:cubicBezTo>
                  <a:close/>
                  <a:moveTo>
                    <a:pt x="34" y="46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8"/>
                    <a:pt x="46" y="43"/>
                    <a:pt x="44" y="46"/>
                  </a:cubicBezTo>
                  <a:lnTo>
                    <a:pt x="34" y="46"/>
                  </a:lnTo>
                  <a:close/>
                  <a:moveTo>
                    <a:pt x="50" y="30"/>
                  </a:moveTo>
                  <a:cubicBezTo>
                    <a:pt x="50" y="26"/>
                    <a:pt x="49" y="21"/>
                    <a:pt x="48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21"/>
                    <a:pt x="60" y="26"/>
                    <a:pt x="60" y="30"/>
                  </a:cubicBezTo>
                  <a:lnTo>
                    <a:pt x="50" y="30"/>
                  </a:lnTo>
                  <a:close/>
                  <a:moveTo>
                    <a:pt x="54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5" y="10"/>
                    <a:pt x="43" y="7"/>
                    <a:pt x="41" y="5"/>
                  </a:cubicBezTo>
                  <a:cubicBezTo>
                    <a:pt x="46" y="6"/>
                    <a:pt x="51" y="10"/>
                    <a:pt x="54" y="14"/>
                  </a:cubicBezTo>
                  <a:close/>
                  <a:moveTo>
                    <a:pt x="23" y="5"/>
                  </a:moveTo>
                  <a:cubicBezTo>
                    <a:pt x="21" y="7"/>
                    <a:pt x="19" y="10"/>
                    <a:pt x="1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0"/>
                    <a:pt x="18" y="6"/>
                    <a:pt x="23" y="5"/>
                  </a:cubicBezTo>
                  <a:close/>
                  <a:moveTo>
                    <a:pt x="10" y="50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9" y="53"/>
                    <a:pt x="21" y="56"/>
                    <a:pt x="23" y="59"/>
                  </a:cubicBezTo>
                  <a:cubicBezTo>
                    <a:pt x="18" y="57"/>
                    <a:pt x="13" y="54"/>
                    <a:pt x="10" y="50"/>
                  </a:cubicBezTo>
                  <a:close/>
                  <a:moveTo>
                    <a:pt x="41" y="59"/>
                  </a:moveTo>
                  <a:cubicBezTo>
                    <a:pt x="43" y="56"/>
                    <a:pt x="45" y="53"/>
                    <a:pt x="47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1" y="54"/>
                    <a:pt x="46" y="57"/>
                    <a:pt x="41" y="5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th-TH" sz="335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3864CA8-A37E-4376-94F0-975D0C63C1C6}"/>
              </a:ext>
            </a:extLst>
          </p:cNvPr>
          <p:cNvGrpSpPr/>
          <p:nvPr/>
        </p:nvGrpSpPr>
        <p:grpSpPr>
          <a:xfrm>
            <a:off x="6675463" y="4200968"/>
            <a:ext cx="2401878" cy="1273509"/>
            <a:chOff x="6464528" y="5106275"/>
            <a:chExt cx="2401878" cy="1273509"/>
          </a:xfrm>
        </p:grpSpPr>
        <p:sp>
          <p:nvSpPr>
            <p:cNvPr id="211" name="Freeform 34">
              <a:extLst>
                <a:ext uri="{FF2B5EF4-FFF2-40B4-BE49-F238E27FC236}">
                  <a16:creationId xmlns:a16="http://schemas.microsoft.com/office/drawing/2014/main" id="{5F2F5141-B831-4A8D-B227-6A1988524F2C}"/>
                </a:ext>
              </a:extLst>
            </p:cNvPr>
            <p:cNvSpPr/>
            <p:nvPr/>
          </p:nvSpPr>
          <p:spPr bwMode="auto">
            <a:xfrm rot="16200000">
              <a:off x="7607847" y="5121224"/>
              <a:ext cx="395622" cy="2121497"/>
            </a:xfrm>
            <a:custGeom>
              <a:avLst/>
              <a:gdLst>
                <a:gd name="T0" fmla="*/ 26 w 26"/>
                <a:gd name="T1" fmla="*/ 76 h 76"/>
                <a:gd name="T2" fmla="*/ 0 w 26"/>
                <a:gd name="T3" fmla="*/ 61 h 76"/>
                <a:gd name="T4" fmla="*/ 26 w 26"/>
                <a:gd name="T5" fmla="*/ 0 h 76"/>
                <a:gd name="T6" fmla="*/ 26 w 2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76">
                  <a:moveTo>
                    <a:pt x="26" y="76"/>
                  </a:moveTo>
                  <a:lnTo>
                    <a:pt x="0" y="61"/>
                  </a:lnTo>
                  <a:lnTo>
                    <a:pt x="26" y="0"/>
                  </a:lnTo>
                  <a:lnTo>
                    <a:pt x="26" y="7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4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12" name="Freeform 210">
              <a:extLst>
                <a:ext uri="{FF2B5EF4-FFF2-40B4-BE49-F238E27FC236}">
                  <a16:creationId xmlns:a16="http://schemas.microsoft.com/office/drawing/2014/main" id="{3CBB52FE-663A-4BB7-8BEE-43D80FC57F88}"/>
                </a:ext>
              </a:extLst>
            </p:cNvPr>
            <p:cNvSpPr/>
            <p:nvPr/>
          </p:nvSpPr>
          <p:spPr bwMode="auto">
            <a:xfrm rot="10800000">
              <a:off x="6464528" y="5106275"/>
              <a:ext cx="2007135" cy="1273508"/>
            </a:xfrm>
            <a:custGeom>
              <a:avLst/>
              <a:gdLst>
                <a:gd name="T0" fmla="*/ 114 w 174"/>
                <a:gd name="T1" fmla="*/ 0 h 136"/>
                <a:gd name="T2" fmla="*/ 0 w 174"/>
                <a:gd name="T3" fmla="*/ 0 h 136"/>
                <a:gd name="T4" fmla="*/ 0 w 174"/>
                <a:gd name="T5" fmla="*/ 76 h 136"/>
                <a:gd name="T6" fmla="*/ 60 w 174"/>
                <a:gd name="T7" fmla="*/ 136 h 136"/>
                <a:gd name="T8" fmla="*/ 174 w 174"/>
                <a:gd name="T9" fmla="*/ 136 h 136"/>
                <a:gd name="T10" fmla="*/ 174 w 174"/>
                <a:gd name="T11" fmla="*/ 60 h 136"/>
                <a:gd name="T12" fmla="*/ 114 w 174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36">
                  <a:moveTo>
                    <a:pt x="1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09"/>
                    <a:pt x="27" y="136"/>
                    <a:pt x="60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4" y="27"/>
                    <a:pt x="147" y="0"/>
                    <a:pt x="114" y="0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4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15" name="TextBox 124">
              <a:extLst>
                <a:ext uri="{FF2B5EF4-FFF2-40B4-BE49-F238E27FC236}">
                  <a16:creationId xmlns:a16="http://schemas.microsoft.com/office/drawing/2014/main" id="{E14AFA18-DDD6-4A48-B967-85DD39B8B99A}"/>
                </a:ext>
              </a:extLst>
            </p:cNvPr>
            <p:cNvSpPr txBox="1"/>
            <p:nvPr/>
          </p:nvSpPr>
          <p:spPr bwMode="auto">
            <a:xfrm>
              <a:off x="6580640" y="5460798"/>
              <a:ext cx="1866487" cy="8089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跟踪用户路径</a:t>
              </a:r>
              <a:endParaRPr lang="id-ID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sp>
        <p:nvSpPr>
          <p:cNvPr id="216" name="文本框 215">
            <a:extLst>
              <a:ext uri="{FF2B5EF4-FFF2-40B4-BE49-F238E27FC236}">
                <a16:creationId xmlns:a16="http://schemas.microsoft.com/office/drawing/2014/main" id="{4AD5D098-9D19-4CB6-BB22-67E3B5748BC4}"/>
              </a:ext>
            </a:extLst>
          </p:cNvPr>
          <p:cNvSpPr txBox="1"/>
          <p:nvPr/>
        </p:nvSpPr>
        <p:spPr>
          <a:xfrm>
            <a:off x="6651401" y="2879939"/>
            <a:ext cx="2121498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增加数据埋点，跟踪用户访问漏斗，优化询盘转化路径</a:t>
            </a:r>
          </a:p>
        </p:txBody>
      </p:sp>
      <p:sp>
        <p:nvSpPr>
          <p:cNvPr id="218" name="Freeform 33">
            <a:extLst>
              <a:ext uri="{FF2B5EF4-FFF2-40B4-BE49-F238E27FC236}">
                <a16:creationId xmlns:a16="http://schemas.microsoft.com/office/drawing/2014/main" id="{2D865499-1007-4414-855B-F6E899CFC9EE}"/>
              </a:ext>
            </a:extLst>
          </p:cNvPr>
          <p:cNvSpPr/>
          <p:nvPr/>
        </p:nvSpPr>
        <p:spPr bwMode="auto">
          <a:xfrm rot="16200000">
            <a:off x="8612899" y="2908259"/>
            <a:ext cx="4046105" cy="2121497"/>
          </a:xfrm>
          <a:custGeom>
            <a:avLst/>
            <a:gdLst>
              <a:gd name="T0" fmla="*/ 316 w 347"/>
              <a:gd name="T1" fmla="*/ 76 h 76"/>
              <a:gd name="T2" fmla="*/ 0 w 347"/>
              <a:gd name="T3" fmla="*/ 76 h 76"/>
              <a:gd name="T4" fmla="*/ 0 w 347"/>
              <a:gd name="T5" fmla="*/ 0 h 76"/>
              <a:gd name="T6" fmla="*/ 316 w 347"/>
              <a:gd name="T7" fmla="*/ 0 h 76"/>
              <a:gd name="T8" fmla="*/ 347 w 347"/>
              <a:gd name="T9" fmla="*/ 38 h 76"/>
              <a:gd name="T10" fmla="*/ 316 w 347"/>
              <a:gd name="T11" fmla="*/ 7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7" h="76">
                <a:moveTo>
                  <a:pt x="316" y="76"/>
                </a:moveTo>
                <a:lnTo>
                  <a:pt x="0" y="76"/>
                </a:lnTo>
                <a:lnTo>
                  <a:pt x="0" y="0"/>
                </a:lnTo>
                <a:lnTo>
                  <a:pt x="316" y="0"/>
                </a:lnTo>
                <a:lnTo>
                  <a:pt x="347" y="38"/>
                </a:lnTo>
                <a:lnTo>
                  <a:pt x="316" y="7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762000" algn="ctr" rotWithShape="0">
              <a:sysClr val="window" lastClr="FFFFFF">
                <a:lumMod val="50000"/>
                <a:alpha val="10000"/>
              </a:sysClr>
            </a:outerShdw>
          </a:effectLst>
        </p:spPr>
        <p:txBody>
          <a:bodyPr vert="horz" wrap="square" lIns="45720" tIns="22860" rIns="45720" bIns="22860" numCol="1" anchor="t" anchorCtr="0" compatLnSpc="1"/>
          <a:lstStyle/>
          <a:p>
            <a:pPr defTabSz="1086485">
              <a:defRPr/>
            </a:pPr>
            <a:endParaRPr lang="en-US" sz="3350" ker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  <a:sym typeface="阿里巴巴普惠体" panose="00020600040101010101" pitchFamily="18" charset="-122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6560F13-4B12-4B41-B9D7-7D65C01DF0C7}"/>
              </a:ext>
            </a:extLst>
          </p:cNvPr>
          <p:cNvGrpSpPr/>
          <p:nvPr/>
        </p:nvGrpSpPr>
        <p:grpSpPr>
          <a:xfrm>
            <a:off x="10217127" y="1692806"/>
            <a:ext cx="868642" cy="868642"/>
            <a:chOff x="10050356" y="1383905"/>
            <a:chExt cx="1067920" cy="1067920"/>
          </a:xfrm>
        </p:grpSpPr>
        <p:sp>
          <p:nvSpPr>
            <p:cNvPr id="221" name="Freeform 24">
              <a:extLst>
                <a:ext uri="{FF2B5EF4-FFF2-40B4-BE49-F238E27FC236}">
                  <a16:creationId xmlns:a16="http://schemas.microsoft.com/office/drawing/2014/main" id="{AD6F6D4D-2AC3-455E-B49D-63F67F0104C1}"/>
                </a:ext>
              </a:extLst>
            </p:cNvPr>
            <p:cNvSpPr/>
            <p:nvPr/>
          </p:nvSpPr>
          <p:spPr bwMode="auto">
            <a:xfrm>
              <a:off x="10050356" y="1383905"/>
              <a:ext cx="1067920" cy="1067920"/>
            </a:xfrm>
            <a:custGeom>
              <a:avLst/>
              <a:gdLst>
                <a:gd name="T0" fmla="*/ 0 w 97"/>
                <a:gd name="T1" fmla="*/ 49 h 97"/>
                <a:gd name="T2" fmla="*/ 0 w 97"/>
                <a:gd name="T3" fmla="*/ 49 h 97"/>
                <a:gd name="T4" fmla="*/ 49 w 97"/>
                <a:gd name="T5" fmla="*/ 97 h 97"/>
                <a:gd name="T6" fmla="*/ 49 w 97"/>
                <a:gd name="T7" fmla="*/ 97 h 97"/>
                <a:gd name="T8" fmla="*/ 97 w 97"/>
                <a:gd name="T9" fmla="*/ 49 h 97"/>
                <a:gd name="T10" fmla="*/ 97 w 97"/>
                <a:gd name="T11" fmla="*/ 49 h 97"/>
                <a:gd name="T12" fmla="*/ 49 w 97"/>
                <a:gd name="T13" fmla="*/ 0 h 97"/>
                <a:gd name="T14" fmla="*/ 49 w 97"/>
                <a:gd name="T15" fmla="*/ 0 h 97"/>
                <a:gd name="T16" fmla="*/ 0 w 97"/>
                <a:gd name="T17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7" h="97">
                  <a:moveTo>
                    <a:pt x="0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76"/>
                    <a:pt x="22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75" y="97"/>
                    <a:pt x="97" y="76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22"/>
                    <a:pt x="75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lose/>
                </a:path>
              </a:pathLst>
            </a:custGeom>
            <a:gradFill>
              <a:gsLst>
                <a:gs pos="0">
                  <a:srgbClr val="357990"/>
                </a:gs>
                <a:gs pos="100000">
                  <a:srgbClr val="408399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335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22" name="Freeform 208">
              <a:extLst>
                <a:ext uri="{FF2B5EF4-FFF2-40B4-BE49-F238E27FC236}">
                  <a16:creationId xmlns:a16="http://schemas.microsoft.com/office/drawing/2014/main" id="{9B4EAC0E-F15B-486D-AAFC-1A0A638AEE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58774" y="1708121"/>
              <a:ext cx="451085" cy="419488"/>
            </a:xfrm>
            <a:custGeom>
              <a:avLst/>
              <a:gdLst>
                <a:gd name="T0" fmla="*/ 57 w 69"/>
                <a:gd name="T1" fmla="*/ 6 h 64"/>
                <a:gd name="T2" fmla="*/ 56 w 69"/>
                <a:gd name="T3" fmla="*/ 0 h 64"/>
                <a:gd name="T4" fmla="*/ 38 w 69"/>
                <a:gd name="T5" fmla="*/ 0 h 64"/>
                <a:gd name="T6" fmla="*/ 13 w 69"/>
                <a:gd name="T7" fmla="*/ 0 h 64"/>
                <a:gd name="T8" fmla="*/ 12 w 69"/>
                <a:gd name="T9" fmla="*/ 6 h 64"/>
                <a:gd name="T10" fmla="*/ 0 w 69"/>
                <a:gd name="T11" fmla="*/ 9 h 64"/>
                <a:gd name="T12" fmla="*/ 20 w 69"/>
                <a:gd name="T13" fmla="*/ 35 h 64"/>
                <a:gd name="T14" fmla="*/ 21 w 69"/>
                <a:gd name="T15" fmla="*/ 35 h 64"/>
                <a:gd name="T16" fmla="*/ 15 w 69"/>
                <a:gd name="T17" fmla="*/ 57 h 64"/>
                <a:gd name="T18" fmla="*/ 14 w 69"/>
                <a:gd name="T19" fmla="*/ 63 h 64"/>
                <a:gd name="T20" fmla="*/ 37 w 69"/>
                <a:gd name="T21" fmla="*/ 64 h 64"/>
                <a:gd name="T22" fmla="*/ 54 w 69"/>
                <a:gd name="T23" fmla="*/ 64 h 64"/>
                <a:gd name="T24" fmla="*/ 55 w 69"/>
                <a:gd name="T25" fmla="*/ 59 h 64"/>
                <a:gd name="T26" fmla="*/ 45 w 69"/>
                <a:gd name="T27" fmla="*/ 49 h 64"/>
                <a:gd name="T28" fmla="*/ 49 w 69"/>
                <a:gd name="T29" fmla="*/ 35 h 64"/>
                <a:gd name="T30" fmla="*/ 66 w 69"/>
                <a:gd name="T31" fmla="*/ 22 h 64"/>
                <a:gd name="T32" fmla="*/ 65 w 69"/>
                <a:gd name="T33" fmla="*/ 6 h 64"/>
                <a:gd name="T34" fmla="*/ 4 w 69"/>
                <a:gd name="T35" fmla="*/ 9 h 64"/>
                <a:gd name="T36" fmla="*/ 12 w 69"/>
                <a:gd name="T37" fmla="*/ 9 h 64"/>
                <a:gd name="T38" fmla="*/ 14 w 69"/>
                <a:gd name="T39" fmla="*/ 17 h 64"/>
                <a:gd name="T40" fmla="*/ 14 w 69"/>
                <a:gd name="T41" fmla="*/ 18 h 64"/>
                <a:gd name="T42" fmla="*/ 6 w 69"/>
                <a:gd name="T43" fmla="*/ 20 h 64"/>
                <a:gd name="T44" fmla="*/ 42 w 69"/>
                <a:gd name="T45" fmla="*/ 51 h 64"/>
                <a:gd name="T46" fmla="*/ 52 w 69"/>
                <a:gd name="T47" fmla="*/ 61 h 64"/>
                <a:gd name="T48" fmla="*/ 37 w 69"/>
                <a:gd name="T49" fmla="*/ 61 h 64"/>
                <a:gd name="T50" fmla="*/ 17 w 69"/>
                <a:gd name="T51" fmla="*/ 60 h 64"/>
                <a:gd name="T52" fmla="*/ 37 w 69"/>
                <a:gd name="T53" fmla="*/ 51 h 64"/>
                <a:gd name="T54" fmla="*/ 37 w 69"/>
                <a:gd name="T55" fmla="*/ 48 h 64"/>
                <a:gd name="T56" fmla="*/ 24 w 69"/>
                <a:gd name="T57" fmla="*/ 33 h 64"/>
                <a:gd name="T58" fmla="*/ 31 w 69"/>
                <a:gd name="T59" fmla="*/ 26 h 64"/>
                <a:gd name="T60" fmla="*/ 31 w 69"/>
                <a:gd name="T61" fmla="*/ 23 h 64"/>
                <a:gd name="T62" fmla="*/ 18 w 69"/>
                <a:gd name="T63" fmla="*/ 19 h 64"/>
                <a:gd name="T64" fmla="*/ 41 w 69"/>
                <a:gd name="T65" fmla="*/ 17 h 64"/>
                <a:gd name="T66" fmla="*/ 17 w 69"/>
                <a:gd name="T67" fmla="*/ 16 h 64"/>
                <a:gd name="T68" fmla="*/ 48 w 69"/>
                <a:gd name="T69" fmla="*/ 11 h 64"/>
                <a:gd name="T70" fmla="*/ 48 w 69"/>
                <a:gd name="T71" fmla="*/ 8 h 64"/>
                <a:gd name="T72" fmla="*/ 15 w 69"/>
                <a:gd name="T73" fmla="*/ 3 h 64"/>
                <a:gd name="T74" fmla="*/ 38 w 69"/>
                <a:gd name="T75" fmla="*/ 3 h 64"/>
                <a:gd name="T76" fmla="*/ 54 w 69"/>
                <a:gd name="T77" fmla="*/ 3 h 64"/>
                <a:gd name="T78" fmla="*/ 63 w 69"/>
                <a:gd name="T79" fmla="*/ 20 h 64"/>
                <a:gd name="T80" fmla="*/ 57 w 69"/>
                <a:gd name="T81" fmla="*/ 9 h 64"/>
                <a:gd name="T82" fmla="*/ 65 w 69"/>
                <a:gd name="T83" fmla="*/ 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9" h="64">
                  <a:moveTo>
                    <a:pt x="65" y="6"/>
                  </a:moveTo>
                  <a:cubicBezTo>
                    <a:pt x="57" y="6"/>
                    <a:pt x="57" y="6"/>
                    <a:pt x="57" y="6"/>
                  </a:cubicBezTo>
                  <a:cubicBezTo>
                    <a:pt x="58" y="3"/>
                    <a:pt x="58" y="1"/>
                    <a:pt x="58" y="1"/>
                  </a:cubicBezTo>
                  <a:cubicBezTo>
                    <a:pt x="58" y="0"/>
                    <a:pt x="57" y="0"/>
                    <a:pt x="56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7" y="0"/>
                    <a:pt x="37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1"/>
                    <a:pt x="12" y="3"/>
                    <a:pt x="12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7"/>
                    <a:pt x="0" y="9"/>
                  </a:cubicBezTo>
                  <a:cubicBezTo>
                    <a:pt x="0" y="10"/>
                    <a:pt x="0" y="16"/>
                    <a:pt x="3" y="22"/>
                  </a:cubicBezTo>
                  <a:cubicBezTo>
                    <a:pt x="6" y="30"/>
                    <a:pt x="12" y="34"/>
                    <a:pt x="20" y="35"/>
                  </a:cubicBezTo>
                  <a:cubicBezTo>
                    <a:pt x="20" y="35"/>
                    <a:pt x="20" y="35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5" y="41"/>
                    <a:pt x="26" y="46"/>
                    <a:pt x="24" y="49"/>
                  </a:cubicBezTo>
                  <a:cubicBezTo>
                    <a:pt x="23" y="53"/>
                    <a:pt x="18" y="57"/>
                    <a:pt x="15" y="57"/>
                  </a:cubicBezTo>
                  <a:cubicBezTo>
                    <a:pt x="14" y="58"/>
                    <a:pt x="14" y="58"/>
                    <a:pt x="14" y="59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4" y="64"/>
                    <a:pt x="15" y="64"/>
                    <a:pt x="16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4"/>
                    <a:pt x="55" y="63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5" y="58"/>
                    <a:pt x="55" y="58"/>
                    <a:pt x="54" y="57"/>
                  </a:cubicBezTo>
                  <a:cubicBezTo>
                    <a:pt x="51" y="57"/>
                    <a:pt x="47" y="53"/>
                    <a:pt x="45" y="49"/>
                  </a:cubicBezTo>
                  <a:cubicBezTo>
                    <a:pt x="44" y="46"/>
                    <a:pt x="45" y="41"/>
                    <a:pt x="48" y="35"/>
                  </a:cubicBezTo>
                  <a:cubicBezTo>
                    <a:pt x="48" y="35"/>
                    <a:pt x="48" y="35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57" y="34"/>
                    <a:pt x="63" y="30"/>
                    <a:pt x="66" y="22"/>
                  </a:cubicBezTo>
                  <a:cubicBezTo>
                    <a:pt x="69" y="16"/>
                    <a:pt x="69" y="10"/>
                    <a:pt x="69" y="9"/>
                  </a:cubicBezTo>
                  <a:cubicBezTo>
                    <a:pt x="69" y="7"/>
                    <a:pt x="67" y="6"/>
                    <a:pt x="65" y="6"/>
                  </a:cubicBezTo>
                  <a:close/>
                  <a:moveTo>
                    <a:pt x="6" y="20"/>
                  </a:moveTo>
                  <a:cubicBezTo>
                    <a:pt x="4" y="15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2"/>
                    <a:pt x="13" y="14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6" y="22"/>
                    <a:pt x="17" y="27"/>
                    <a:pt x="19" y="31"/>
                  </a:cubicBezTo>
                  <a:cubicBezTo>
                    <a:pt x="13" y="30"/>
                    <a:pt x="9" y="27"/>
                    <a:pt x="6" y="20"/>
                  </a:cubicBezTo>
                  <a:close/>
                  <a:moveTo>
                    <a:pt x="45" y="33"/>
                  </a:moveTo>
                  <a:cubicBezTo>
                    <a:pt x="41" y="41"/>
                    <a:pt x="40" y="46"/>
                    <a:pt x="42" y="51"/>
                  </a:cubicBezTo>
                  <a:cubicBezTo>
                    <a:pt x="44" y="55"/>
                    <a:pt x="48" y="59"/>
                    <a:pt x="52" y="60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21" y="59"/>
                    <a:pt x="25" y="55"/>
                    <a:pt x="27" y="51"/>
                  </a:cubicBezTo>
                  <a:cubicBezTo>
                    <a:pt x="37" y="51"/>
                    <a:pt x="37" y="51"/>
                    <a:pt x="37" y="51"/>
                  </a:cubicBezTo>
                  <a:cubicBezTo>
                    <a:pt x="38" y="51"/>
                    <a:pt x="39" y="50"/>
                    <a:pt x="39" y="49"/>
                  </a:cubicBezTo>
                  <a:cubicBezTo>
                    <a:pt x="39" y="49"/>
                    <a:pt x="38" y="48"/>
                    <a:pt x="37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4"/>
                    <a:pt x="27" y="39"/>
                    <a:pt x="24" y="33"/>
                  </a:cubicBezTo>
                  <a:cubicBezTo>
                    <a:pt x="23" y="31"/>
                    <a:pt x="22" y="28"/>
                    <a:pt x="2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2" y="25"/>
                    <a:pt x="32" y="25"/>
                  </a:cubicBezTo>
                  <a:cubicBezTo>
                    <a:pt x="32" y="24"/>
                    <a:pt x="32" y="23"/>
                    <a:pt x="31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9" y="22"/>
                    <a:pt x="18" y="20"/>
                    <a:pt x="18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0" y="19"/>
                    <a:pt x="41" y="18"/>
                    <a:pt x="41" y="17"/>
                  </a:cubicBezTo>
                  <a:cubicBezTo>
                    <a:pt x="41" y="16"/>
                    <a:pt x="40" y="16"/>
                    <a:pt x="39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4"/>
                    <a:pt x="16" y="12"/>
                    <a:pt x="16" y="11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9" y="11"/>
                    <a:pt x="49" y="10"/>
                    <a:pt x="49" y="9"/>
                  </a:cubicBezTo>
                  <a:cubicBezTo>
                    <a:pt x="49" y="8"/>
                    <a:pt x="49" y="8"/>
                    <a:pt x="4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6"/>
                    <a:pt x="15" y="4"/>
                    <a:pt x="15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38" y="3"/>
                    <a:pt x="38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7"/>
                    <a:pt x="53" y="19"/>
                    <a:pt x="45" y="33"/>
                  </a:cubicBezTo>
                  <a:close/>
                  <a:moveTo>
                    <a:pt x="63" y="20"/>
                  </a:moveTo>
                  <a:cubicBezTo>
                    <a:pt x="60" y="27"/>
                    <a:pt x="56" y="30"/>
                    <a:pt x="50" y="31"/>
                  </a:cubicBezTo>
                  <a:cubicBezTo>
                    <a:pt x="54" y="23"/>
                    <a:pt x="56" y="15"/>
                    <a:pt x="57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9"/>
                    <a:pt x="65" y="9"/>
                    <a:pt x="65" y="9"/>
                  </a:cubicBezTo>
                  <a:cubicBezTo>
                    <a:pt x="65" y="10"/>
                    <a:pt x="65" y="15"/>
                    <a:pt x="63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th-TH" sz="335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阿里巴巴普惠体" panose="00020600040101010101" pitchFamily="18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7B07A0D6-F377-49B1-9CBC-B935546CC626}"/>
              </a:ext>
            </a:extLst>
          </p:cNvPr>
          <p:cNvGrpSpPr/>
          <p:nvPr/>
        </p:nvGrpSpPr>
        <p:grpSpPr>
          <a:xfrm>
            <a:off x="9575202" y="4200968"/>
            <a:ext cx="2401878" cy="1273509"/>
            <a:chOff x="9294822" y="5114174"/>
            <a:chExt cx="2401878" cy="1273509"/>
          </a:xfrm>
        </p:grpSpPr>
        <p:sp>
          <p:nvSpPr>
            <p:cNvPr id="219" name="Freeform 34">
              <a:extLst>
                <a:ext uri="{FF2B5EF4-FFF2-40B4-BE49-F238E27FC236}">
                  <a16:creationId xmlns:a16="http://schemas.microsoft.com/office/drawing/2014/main" id="{69B5D23A-1D8E-4A5C-B116-88EB3A9F1FDB}"/>
                </a:ext>
              </a:extLst>
            </p:cNvPr>
            <p:cNvSpPr/>
            <p:nvPr/>
          </p:nvSpPr>
          <p:spPr bwMode="auto">
            <a:xfrm rot="16200000">
              <a:off x="10438141" y="5129123"/>
              <a:ext cx="395622" cy="2121497"/>
            </a:xfrm>
            <a:custGeom>
              <a:avLst/>
              <a:gdLst>
                <a:gd name="T0" fmla="*/ 26 w 26"/>
                <a:gd name="T1" fmla="*/ 76 h 76"/>
                <a:gd name="T2" fmla="*/ 0 w 26"/>
                <a:gd name="T3" fmla="*/ 61 h 76"/>
                <a:gd name="T4" fmla="*/ 26 w 26"/>
                <a:gd name="T5" fmla="*/ 0 h 76"/>
                <a:gd name="T6" fmla="*/ 26 w 2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76">
                  <a:moveTo>
                    <a:pt x="26" y="76"/>
                  </a:moveTo>
                  <a:lnTo>
                    <a:pt x="0" y="61"/>
                  </a:lnTo>
                  <a:lnTo>
                    <a:pt x="26" y="0"/>
                  </a:lnTo>
                  <a:lnTo>
                    <a:pt x="26" y="76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4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20" name="Freeform 210">
              <a:extLst>
                <a:ext uri="{FF2B5EF4-FFF2-40B4-BE49-F238E27FC236}">
                  <a16:creationId xmlns:a16="http://schemas.microsoft.com/office/drawing/2014/main" id="{F3D2FAC8-5147-4264-A88B-27F06C24913E}"/>
                </a:ext>
              </a:extLst>
            </p:cNvPr>
            <p:cNvSpPr/>
            <p:nvPr/>
          </p:nvSpPr>
          <p:spPr bwMode="auto">
            <a:xfrm rot="10800000">
              <a:off x="9294822" y="5114174"/>
              <a:ext cx="2007135" cy="1273508"/>
            </a:xfrm>
            <a:custGeom>
              <a:avLst/>
              <a:gdLst>
                <a:gd name="T0" fmla="*/ 114 w 174"/>
                <a:gd name="T1" fmla="*/ 0 h 136"/>
                <a:gd name="T2" fmla="*/ 0 w 174"/>
                <a:gd name="T3" fmla="*/ 0 h 136"/>
                <a:gd name="T4" fmla="*/ 0 w 174"/>
                <a:gd name="T5" fmla="*/ 76 h 136"/>
                <a:gd name="T6" fmla="*/ 60 w 174"/>
                <a:gd name="T7" fmla="*/ 136 h 136"/>
                <a:gd name="T8" fmla="*/ 174 w 174"/>
                <a:gd name="T9" fmla="*/ 136 h 136"/>
                <a:gd name="T10" fmla="*/ 174 w 174"/>
                <a:gd name="T11" fmla="*/ 60 h 136"/>
                <a:gd name="T12" fmla="*/ 114 w 174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4" h="136">
                  <a:moveTo>
                    <a:pt x="11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109"/>
                    <a:pt x="27" y="136"/>
                    <a:pt x="60" y="136"/>
                  </a:cubicBezTo>
                  <a:cubicBezTo>
                    <a:pt x="174" y="136"/>
                    <a:pt x="174" y="136"/>
                    <a:pt x="174" y="136"/>
                  </a:cubicBezTo>
                  <a:cubicBezTo>
                    <a:pt x="174" y="60"/>
                    <a:pt x="174" y="60"/>
                    <a:pt x="174" y="60"/>
                  </a:cubicBezTo>
                  <a:cubicBezTo>
                    <a:pt x="174" y="27"/>
                    <a:pt x="147" y="0"/>
                    <a:pt x="114" y="0"/>
                  </a:cubicBezTo>
                  <a:close/>
                </a:path>
              </a:pathLst>
            </a:custGeom>
            <a:gradFill>
              <a:gsLst>
                <a:gs pos="0">
                  <a:srgbClr val="357990"/>
                </a:gs>
                <a:gs pos="100000">
                  <a:srgbClr val="408399"/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1086485">
                <a:defRPr/>
              </a:pPr>
              <a:endParaRPr lang="en-US" sz="4000" ker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223" name="TextBox 125">
              <a:extLst>
                <a:ext uri="{FF2B5EF4-FFF2-40B4-BE49-F238E27FC236}">
                  <a16:creationId xmlns:a16="http://schemas.microsoft.com/office/drawing/2014/main" id="{D9645455-60A4-4AF8-8A36-F25C6078DB1E}"/>
                </a:ext>
              </a:extLst>
            </p:cNvPr>
            <p:cNvSpPr txBox="1"/>
            <p:nvPr/>
          </p:nvSpPr>
          <p:spPr bwMode="auto">
            <a:xfrm>
              <a:off x="9435472" y="5461675"/>
              <a:ext cx="1866487" cy="4572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zh-CN" altLang="en-US" sz="20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手机端优化</a:t>
              </a:r>
              <a:endParaRPr lang="id-ID" altLang="zh-CN" sz="20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</p:grpSp>
      <p:sp>
        <p:nvSpPr>
          <p:cNvPr id="224" name="文本框 223">
            <a:extLst>
              <a:ext uri="{FF2B5EF4-FFF2-40B4-BE49-F238E27FC236}">
                <a16:creationId xmlns:a16="http://schemas.microsoft.com/office/drawing/2014/main" id="{B1E2AF15-981D-484B-87E3-18C582C9C972}"/>
              </a:ext>
            </a:extLst>
          </p:cNvPr>
          <p:cNvSpPr txBox="1"/>
          <p:nvPr/>
        </p:nvSpPr>
        <p:spPr>
          <a:xfrm>
            <a:off x="9575202" y="2879939"/>
            <a:ext cx="2121498" cy="54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优化网页模板</a:t>
            </a:r>
            <a:endParaRPr lang="en-US" altLang="zh-CN" sz="12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ctr">
              <a:lnSpc>
                <a:spcPct val="130000"/>
              </a:lnSpc>
              <a:defRPr/>
            </a:pP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提高手机端访问体验</a:t>
            </a:r>
          </a:p>
        </p:txBody>
      </p:sp>
    </p:spTree>
    <p:extLst>
      <p:ext uri="{BB962C8B-B14F-4D97-AF65-F5344CB8AC3E}">
        <p14:creationId xmlns:p14="http://schemas.microsoft.com/office/powerpoint/2010/main" val="3100715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年重点事项概述</a:t>
            </a:r>
            <a:endParaRPr lang="en-US" dirty="0"/>
          </a:p>
        </p:txBody>
      </p:sp>
      <p:grpSp>
        <p:nvGrpSpPr>
          <p:cNvPr id="133" name="组合 132">
            <a:extLst>
              <a:ext uri="{FF2B5EF4-FFF2-40B4-BE49-F238E27FC236}">
                <a16:creationId xmlns:a16="http://schemas.microsoft.com/office/drawing/2014/main" id="{55A597C2-C38C-4A1C-BD41-F54AF6366FBA}"/>
              </a:ext>
            </a:extLst>
          </p:cNvPr>
          <p:cNvGrpSpPr/>
          <p:nvPr/>
        </p:nvGrpSpPr>
        <p:grpSpPr>
          <a:xfrm>
            <a:off x="666790" y="2697815"/>
            <a:ext cx="8199237" cy="2716241"/>
            <a:chOff x="1769" y="3962"/>
            <a:chExt cx="10154" cy="3364"/>
          </a:xfrm>
        </p:grpSpPr>
        <p:sp>
          <p:nvSpPr>
            <p:cNvPr id="135" name="Line 4">
              <a:extLst>
                <a:ext uri="{FF2B5EF4-FFF2-40B4-BE49-F238E27FC236}">
                  <a16:creationId xmlns:a16="http://schemas.microsoft.com/office/drawing/2014/main" id="{118893A1-9E5E-4EF5-8834-23EBA69460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9" y="5633"/>
              <a:ext cx="10154" cy="0"/>
            </a:xfrm>
            <a:prstGeom prst="line">
              <a:avLst/>
            </a:prstGeom>
            <a:noFill/>
            <a:ln w="9525" cap="flat" cmpd="sng">
              <a:solidFill>
                <a:srgbClr val="9FA6AD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Oval 5">
              <a:extLst>
                <a:ext uri="{FF2B5EF4-FFF2-40B4-BE49-F238E27FC236}">
                  <a16:creationId xmlns:a16="http://schemas.microsoft.com/office/drawing/2014/main" id="{3A3585DB-D029-406B-9E46-3FB37CB473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" y="5385"/>
              <a:ext cx="540" cy="540"/>
            </a:xfrm>
            <a:prstGeom prst="ellipse">
              <a:avLst/>
            </a:prstGeom>
            <a:solidFill>
              <a:srgbClr val="9FA6AD"/>
            </a:solidFill>
            <a:ln>
              <a:noFill/>
            </a:ln>
            <a:effectLst/>
          </p:spPr>
          <p:txBody>
            <a:bodyPr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37" name="Oval 6">
              <a:extLst>
                <a:ext uri="{FF2B5EF4-FFF2-40B4-BE49-F238E27FC236}">
                  <a16:creationId xmlns:a16="http://schemas.microsoft.com/office/drawing/2014/main" id="{AEFD4BC5-8C38-4563-9F5C-AADA530273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8" y="5385"/>
              <a:ext cx="540" cy="540"/>
            </a:xfrm>
            <a:prstGeom prst="ellipse">
              <a:avLst/>
            </a:prstGeom>
            <a:solidFill>
              <a:srgbClr val="9FA6AD"/>
            </a:solidFill>
            <a:ln>
              <a:noFill/>
            </a:ln>
            <a:effectLst/>
          </p:spPr>
          <p:txBody>
            <a:bodyPr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38" name="Oval 7">
              <a:extLst>
                <a:ext uri="{FF2B5EF4-FFF2-40B4-BE49-F238E27FC236}">
                  <a16:creationId xmlns:a16="http://schemas.microsoft.com/office/drawing/2014/main" id="{9177A3D3-1F53-4AA9-B95D-85A8F89E6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" y="5385"/>
              <a:ext cx="540" cy="540"/>
            </a:xfrm>
            <a:prstGeom prst="ellipse">
              <a:avLst/>
            </a:prstGeom>
            <a:solidFill>
              <a:srgbClr val="9FA6AD"/>
            </a:solidFill>
            <a:ln>
              <a:noFill/>
            </a:ln>
            <a:effectLst/>
          </p:spPr>
          <p:txBody>
            <a:bodyPr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39" name="Oval 8">
              <a:extLst>
                <a:ext uri="{FF2B5EF4-FFF2-40B4-BE49-F238E27FC236}">
                  <a16:creationId xmlns:a16="http://schemas.microsoft.com/office/drawing/2014/main" id="{DECE5B00-6096-4011-A06A-56A324BA1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60" y="5385"/>
              <a:ext cx="543" cy="540"/>
            </a:xfrm>
            <a:prstGeom prst="ellipse">
              <a:avLst/>
            </a:prstGeom>
            <a:solidFill>
              <a:srgbClr val="9FA6AD"/>
            </a:solidFill>
            <a:ln>
              <a:noFill/>
            </a:ln>
            <a:effectLst/>
          </p:spPr>
          <p:txBody>
            <a:bodyPr anchor="ctr"/>
            <a:lstStyle/>
            <a:p>
              <a:endParaRPr lang="zh-CN" altLang="en-US" sz="2000">
                <a:cs typeface="+mn-ea"/>
                <a:sym typeface="+mn-lt"/>
              </a:endParaRPr>
            </a:p>
          </p:txBody>
        </p:sp>
        <p:sp>
          <p:nvSpPr>
            <p:cNvPr id="140" name="Line 12">
              <a:extLst>
                <a:ext uri="{FF2B5EF4-FFF2-40B4-BE49-F238E27FC236}">
                  <a16:creationId xmlns:a16="http://schemas.microsoft.com/office/drawing/2014/main" id="{388C0ED7-B411-4670-8CDF-A6B9626564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4482"/>
              <a:ext cx="0" cy="903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1" name="Oval 13">
              <a:extLst>
                <a:ext uri="{FF2B5EF4-FFF2-40B4-BE49-F238E27FC236}">
                  <a16:creationId xmlns:a16="http://schemas.microsoft.com/office/drawing/2014/main" id="{3429C8E0-86DA-4F24-812E-248AA227A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7" y="3962"/>
              <a:ext cx="540" cy="540"/>
            </a:xfrm>
            <a:prstGeom prst="ellipse">
              <a:avLst/>
            </a:prstGeom>
            <a:solidFill>
              <a:srgbClr val="8CAA9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  <p:sp>
          <p:nvSpPr>
            <p:cNvPr id="142" name="Line 14">
              <a:extLst>
                <a:ext uri="{FF2B5EF4-FFF2-40B4-BE49-F238E27FC236}">
                  <a16:creationId xmlns:a16="http://schemas.microsoft.com/office/drawing/2014/main" id="{AD2DF192-FC21-4478-9180-779F7A9D4A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23" y="5925"/>
              <a:ext cx="5" cy="1295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3" name="Line 15">
              <a:extLst>
                <a:ext uri="{FF2B5EF4-FFF2-40B4-BE49-F238E27FC236}">
                  <a16:creationId xmlns:a16="http://schemas.microsoft.com/office/drawing/2014/main" id="{711E8721-B1CA-4F6D-9790-6BC7FB3426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85" y="4487"/>
              <a:ext cx="0" cy="898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4" name="Line 16">
              <a:extLst>
                <a:ext uri="{FF2B5EF4-FFF2-40B4-BE49-F238E27FC236}">
                  <a16:creationId xmlns:a16="http://schemas.microsoft.com/office/drawing/2014/main" id="{03ACE8A7-ABD8-44B2-9D08-7A38EFB5C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3" y="5900"/>
              <a:ext cx="0" cy="1295"/>
            </a:xfrm>
            <a:prstGeom prst="line">
              <a:avLst/>
            </a:prstGeom>
            <a:noFill/>
            <a:ln w="9525" cap="flat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5" name="Oval 20">
              <a:extLst>
                <a:ext uri="{FF2B5EF4-FFF2-40B4-BE49-F238E27FC236}">
                  <a16:creationId xmlns:a16="http://schemas.microsoft.com/office/drawing/2014/main" id="{850B03B4-14D5-48AC-A517-545825DB3B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0" y="3962"/>
              <a:ext cx="542" cy="540"/>
            </a:xfrm>
            <a:prstGeom prst="ellipse">
              <a:avLst/>
            </a:prstGeom>
            <a:solidFill>
              <a:srgbClr val="8CAA9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  <p:sp>
          <p:nvSpPr>
            <p:cNvPr id="146" name="Oval 21">
              <a:extLst>
                <a:ext uri="{FF2B5EF4-FFF2-40B4-BE49-F238E27FC236}">
                  <a16:creationId xmlns:a16="http://schemas.microsoft.com/office/drawing/2014/main" id="{A92BE672-C2D3-412E-8622-4615787EA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5" y="6734"/>
              <a:ext cx="540" cy="540"/>
            </a:xfrm>
            <a:prstGeom prst="ellipse">
              <a:avLst/>
            </a:prstGeom>
            <a:solidFill>
              <a:srgbClr val="8CAA9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  <p:sp>
          <p:nvSpPr>
            <p:cNvPr id="147" name="Oval 22">
              <a:extLst>
                <a:ext uri="{FF2B5EF4-FFF2-40B4-BE49-F238E27FC236}">
                  <a16:creationId xmlns:a16="http://schemas.microsoft.com/office/drawing/2014/main" id="{377747DD-72DD-44CE-93D9-079861EAB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0" y="6786"/>
              <a:ext cx="540" cy="540"/>
            </a:xfrm>
            <a:prstGeom prst="ellipse">
              <a:avLst/>
            </a:prstGeom>
            <a:solidFill>
              <a:srgbClr val="8CAA9E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r>
                <a:rPr lang="en-US" altLang="zh-CN" sz="200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A3890E2C-0F1C-4829-94CA-C06536F42DB4}"/>
              </a:ext>
            </a:extLst>
          </p:cNvPr>
          <p:cNvGrpSpPr/>
          <p:nvPr/>
        </p:nvGrpSpPr>
        <p:grpSpPr>
          <a:xfrm>
            <a:off x="404486" y="1474508"/>
            <a:ext cx="3176529" cy="1232753"/>
            <a:chOff x="570181" y="1132327"/>
            <a:chExt cx="2679322" cy="1039796"/>
          </a:xfrm>
        </p:grpSpPr>
        <p:sp>
          <p:nvSpPr>
            <p:cNvPr id="152" name="Text Box 27">
              <a:extLst>
                <a:ext uri="{FF2B5EF4-FFF2-40B4-BE49-F238E27FC236}">
                  <a16:creationId xmlns:a16="http://schemas.microsoft.com/office/drawing/2014/main" id="{3D34FC83-1FED-417D-9385-F9EF3BB957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181" y="1475692"/>
              <a:ext cx="2679322" cy="6964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56803" tIns="78402" rIns="156803" bIns="78402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3F4F6A"/>
                  </a:solidFill>
                  <a:cs typeface="+mn-ea"/>
                  <a:sym typeface="+mn-lt"/>
                </a:rPr>
                <a:t>对比</a:t>
              </a:r>
              <a:r>
                <a:rPr lang="en-US" altLang="zh-CN" sz="1400" dirty="0" err="1">
                  <a:solidFill>
                    <a:srgbClr val="3F4F6A"/>
                  </a:solidFill>
                  <a:cs typeface="+mn-ea"/>
                  <a:sym typeface="+mn-lt"/>
                </a:rPr>
                <a:t>Logi</a:t>
              </a:r>
              <a:r>
                <a:rPr lang="en-US" altLang="zh-CN" sz="1400" dirty="0">
                  <a:solidFill>
                    <a:srgbClr val="3F4F6A"/>
                  </a:solidFill>
                  <a:cs typeface="+mn-ea"/>
                  <a:sym typeface="+mn-lt"/>
                </a:rPr>
                <a:t>/poly</a:t>
              </a:r>
              <a:r>
                <a:rPr lang="zh-CN" altLang="en-US" sz="1400" dirty="0">
                  <a:solidFill>
                    <a:srgbClr val="3F4F6A"/>
                  </a:solidFill>
                  <a:cs typeface="+mn-ea"/>
                  <a:sym typeface="+mn-lt"/>
                </a:rPr>
                <a:t>，网站的规模小，可排名的网页少</a:t>
              </a:r>
            </a:p>
          </p:txBody>
        </p:sp>
        <p:sp>
          <p:nvSpPr>
            <p:cNvPr id="153" name="Text Box 25">
              <a:extLst>
                <a:ext uri="{FF2B5EF4-FFF2-40B4-BE49-F238E27FC236}">
                  <a16:creationId xmlns:a16="http://schemas.microsoft.com/office/drawing/2014/main" id="{7D66A9F6-85AC-45B5-A17A-E2035DB9C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43" y="1132327"/>
              <a:ext cx="2562182" cy="4160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56803" tIns="78402" rIns="156803" bIns="78402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rgbClr val="3F4F6A"/>
                  </a:solidFill>
                  <a:cs typeface="+mn-ea"/>
                  <a:sym typeface="+mn-lt"/>
                </a:rPr>
                <a:t>提升网站规模</a:t>
              </a: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F6CCAE2D-8E14-464E-AC7B-9011841CE756}"/>
              </a:ext>
            </a:extLst>
          </p:cNvPr>
          <p:cNvGrpSpPr/>
          <p:nvPr/>
        </p:nvGrpSpPr>
        <p:grpSpPr>
          <a:xfrm>
            <a:off x="2214874" y="5318840"/>
            <a:ext cx="3176529" cy="1272152"/>
            <a:chOff x="570181" y="1132327"/>
            <a:chExt cx="2679322" cy="1073028"/>
          </a:xfrm>
        </p:grpSpPr>
        <p:sp>
          <p:nvSpPr>
            <p:cNvPr id="156" name="Text Box 27">
              <a:extLst>
                <a:ext uri="{FF2B5EF4-FFF2-40B4-BE49-F238E27FC236}">
                  <a16:creationId xmlns:a16="http://schemas.microsoft.com/office/drawing/2014/main" id="{D4C5D574-5F23-422F-90FC-6011FDF720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181" y="1508924"/>
              <a:ext cx="2679322" cy="6964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56803" tIns="78402" rIns="156803" bIns="78402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3F4F6A"/>
                  </a:solidFill>
                  <a:cs typeface="+mn-ea"/>
                  <a:sym typeface="+mn-lt"/>
                </a:rPr>
                <a:t>增加内容来源和形式，提升内容丰富度提高</a:t>
              </a:r>
              <a:r>
                <a:rPr lang="en-US" altLang="zh-CN" sz="1400" dirty="0">
                  <a:solidFill>
                    <a:srgbClr val="3F4F6A"/>
                  </a:solidFill>
                  <a:cs typeface="+mn-ea"/>
                  <a:sym typeface="+mn-lt"/>
                </a:rPr>
                <a:t>SEO</a:t>
              </a:r>
              <a:r>
                <a:rPr lang="zh-CN" altLang="en-US" sz="1400" dirty="0">
                  <a:solidFill>
                    <a:srgbClr val="3F4F6A"/>
                  </a:solidFill>
                  <a:cs typeface="+mn-ea"/>
                  <a:sym typeface="+mn-lt"/>
                </a:rPr>
                <a:t>效率</a:t>
              </a:r>
            </a:p>
          </p:txBody>
        </p:sp>
        <p:sp>
          <p:nvSpPr>
            <p:cNvPr id="157" name="Text Box 25">
              <a:extLst>
                <a:ext uri="{FF2B5EF4-FFF2-40B4-BE49-F238E27FC236}">
                  <a16:creationId xmlns:a16="http://schemas.microsoft.com/office/drawing/2014/main" id="{64FE358F-0A5C-4F12-B7D3-E25D008F1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43" y="1132327"/>
              <a:ext cx="2562182" cy="4160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56803" tIns="78402" rIns="156803" bIns="78402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rgbClr val="3F4F6A"/>
                  </a:solidFill>
                  <a:cs typeface="+mn-ea"/>
                  <a:sym typeface="+mn-lt"/>
                </a:rPr>
                <a:t>提升内容量</a:t>
              </a:r>
            </a:p>
          </p:txBody>
        </p:sp>
      </p:grpSp>
      <p:grpSp>
        <p:nvGrpSpPr>
          <p:cNvPr id="158" name="组合 157">
            <a:extLst>
              <a:ext uri="{FF2B5EF4-FFF2-40B4-BE49-F238E27FC236}">
                <a16:creationId xmlns:a16="http://schemas.microsoft.com/office/drawing/2014/main" id="{EA3959E0-8FB5-4D3C-AB4C-F3E088730187}"/>
              </a:ext>
            </a:extLst>
          </p:cNvPr>
          <p:cNvGrpSpPr/>
          <p:nvPr/>
        </p:nvGrpSpPr>
        <p:grpSpPr>
          <a:xfrm>
            <a:off x="5728327" y="1474508"/>
            <a:ext cx="3176529" cy="1272152"/>
            <a:chOff x="570181" y="1132327"/>
            <a:chExt cx="2679322" cy="1073028"/>
          </a:xfrm>
        </p:grpSpPr>
        <p:sp>
          <p:nvSpPr>
            <p:cNvPr id="159" name="Text Box 27">
              <a:extLst>
                <a:ext uri="{FF2B5EF4-FFF2-40B4-BE49-F238E27FC236}">
                  <a16:creationId xmlns:a16="http://schemas.microsoft.com/office/drawing/2014/main" id="{6ACBECF7-45AD-4866-84B4-C7B13B7802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181" y="1508924"/>
              <a:ext cx="2679322" cy="6964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56803" tIns="78402" rIns="156803" bIns="78402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3F4F6A"/>
                  </a:solidFill>
                  <a:cs typeface="+mn-ea"/>
                  <a:sym typeface="+mn-lt"/>
                </a:rPr>
                <a:t>增加数据埋点，跟踪用户的访问漏斗，优化询盘转化路径</a:t>
              </a:r>
            </a:p>
          </p:txBody>
        </p:sp>
        <p:sp>
          <p:nvSpPr>
            <p:cNvPr id="160" name="Text Box 25">
              <a:extLst>
                <a:ext uri="{FF2B5EF4-FFF2-40B4-BE49-F238E27FC236}">
                  <a16:creationId xmlns:a16="http://schemas.microsoft.com/office/drawing/2014/main" id="{0E75291A-14F1-47B3-ACC8-7F4FE66A9D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43" y="1132327"/>
              <a:ext cx="2562182" cy="4160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56803" tIns="78402" rIns="156803" bIns="78402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rgbClr val="3F4F6A"/>
                  </a:solidFill>
                  <a:cs typeface="+mn-ea"/>
                  <a:sym typeface="+mn-lt"/>
                </a:rPr>
                <a:t>跟踪用户路径</a:t>
              </a:r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:a16="http://schemas.microsoft.com/office/drawing/2014/main" id="{2692AAC1-B4B8-4861-8AAC-4DD79719A3B5}"/>
              </a:ext>
            </a:extLst>
          </p:cNvPr>
          <p:cNvGrpSpPr/>
          <p:nvPr/>
        </p:nvGrpSpPr>
        <p:grpSpPr>
          <a:xfrm>
            <a:off x="5831146" y="5350596"/>
            <a:ext cx="3176529" cy="940102"/>
            <a:chOff x="570181" y="1132327"/>
            <a:chExt cx="2679322" cy="792952"/>
          </a:xfrm>
        </p:grpSpPr>
        <p:sp>
          <p:nvSpPr>
            <p:cNvPr id="162" name="Text Box 27">
              <a:extLst>
                <a:ext uri="{FF2B5EF4-FFF2-40B4-BE49-F238E27FC236}">
                  <a16:creationId xmlns:a16="http://schemas.microsoft.com/office/drawing/2014/main" id="{D619F9E7-F54A-4459-8F44-A144D72A03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0181" y="1508924"/>
              <a:ext cx="2679322" cy="41635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56803" tIns="78402" rIns="156803" bIns="78402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dirty="0">
                  <a:solidFill>
                    <a:srgbClr val="3F4F6A"/>
                  </a:solidFill>
                  <a:cs typeface="+mn-ea"/>
                  <a:sym typeface="+mn-lt"/>
                </a:rPr>
                <a:t>提高手机端访问体验</a:t>
              </a:r>
            </a:p>
          </p:txBody>
        </p:sp>
        <p:sp>
          <p:nvSpPr>
            <p:cNvPr id="163" name="Text Box 25">
              <a:extLst>
                <a:ext uri="{FF2B5EF4-FFF2-40B4-BE49-F238E27FC236}">
                  <a16:creationId xmlns:a16="http://schemas.microsoft.com/office/drawing/2014/main" id="{A9460A02-A1E5-4E32-9C7D-5E45D6C635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543" y="1132327"/>
              <a:ext cx="2562182" cy="4160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156803" tIns="78402" rIns="156803" bIns="78402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400" b="1" dirty="0">
                  <a:solidFill>
                    <a:srgbClr val="3F4F6A"/>
                  </a:solidFill>
                  <a:cs typeface="+mn-ea"/>
                  <a:sym typeface="+mn-lt"/>
                </a:rPr>
                <a:t>手机端优化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40C601E0-3061-4CE3-8424-E4B7B33F3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267" y="3716603"/>
            <a:ext cx="2268982" cy="47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924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年目标完成情况</a:t>
            </a:r>
            <a:endParaRPr lang="en-US" dirty="0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14D3C894-B5C4-4FD2-A2B3-B06564DEB9C3}"/>
              </a:ext>
            </a:extLst>
          </p:cNvPr>
          <p:cNvGrpSpPr/>
          <p:nvPr/>
        </p:nvGrpSpPr>
        <p:grpSpPr>
          <a:xfrm>
            <a:off x="1641579" y="2070459"/>
            <a:ext cx="2502624" cy="2517596"/>
            <a:chOff x="2077903" y="1666875"/>
            <a:chExt cx="2862421" cy="2879546"/>
          </a:xfrm>
        </p:grpSpPr>
        <p:grpSp>
          <p:nvGrpSpPr>
            <p:cNvPr id="51" name="iṣľïḓe">
              <a:extLst>
                <a:ext uri="{FF2B5EF4-FFF2-40B4-BE49-F238E27FC236}">
                  <a16:creationId xmlns:a16="http://schemas.microsoft.com/office/drawing/2014/main" id="{B0BA93CE-C75E-4ACF-A449-79F79C9296F6}"/>
                </a:ext>
              </a:extLst>
            </p:cNvPr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66" name="ïŝľïḑê">
                <a:extLst>
                  <a:ext uri="{FF2B5EF4-FFF2-40B4-BE49-F238E27FC236}">
                    <a16:creationId xmlns:a16="http://schemas.microsoft.com/office/drawing/2014/main" id="{97F5B0EB-00B6-4D91-A235-1F136CD24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7" name="íślíḓe">
                <a:extLst>
                  <a:ext uri="{FF2B5EF4-FFF2-40B4-BE49-F238E27FC236}">
                    <a16:creationId xmlns:a16="http://schemas.microsoft.com/office/drawing/2014/main" id="{6E661AB2-3A61-417E-AF09-E5FB9E50DD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8" name="ï$ḷíďê">
                <a:extLst>
                  <a:ext uri="{FF2B5EF4-FFF2-40B4-BE49-F238E27FC236}">
                    <a16:creationId xmlns:a16="http://schemas.microsoft.com/office/drawing/2014/main" id="{42852D1D-19BB-49DE-92B9-8EBD8C547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9" name="ïşlïḋé">
                <a:extLst>
                  <a:ext uri="{FF2B5EF4-FFF2-40B4-BE49-F238E27FC236}">
                    <a16:creationId xmlns:a16="http://schemas.microsoft.com/office/drawing/2014/main" id="{01B545FC-ABB2-47ED-9E98-818936FF5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0" name="iṡḷiďê">
                <a:extLst>
                  <a:ext uri="{FF2B5EF4-FFF2-40B4-BE49-F238E27FC236}">
                    <a16:creationId xmlns:a16="http://schemas.microsoft.com/office/drawing/2014/main" id="{102B8201-29CB-4AA1-9A60-71BCE6DC5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1" name="ïslïďê">
                <a:extLst>
                  <a:ext uri="{FF2B5EF4-FFF2-40B4-BE49-F238E27FC236}">
                    <a16:creationId xmlns:a16="http://schemas.microsoft.com/office/drawing/2014/main" id="{F225FCC7-F54A-4A21-B9A7-42A201E86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2" name="ïṡḻíḋe">
                <a:extLst>
                  <a:ext uri="{FF2B5EF4-FFF2-40B4-BE49-F238E27FC236}">
                    <a16:creationId xmlns:a16="http://schemas.microsoft.com/office/drawing/2014/main" id="{E524354E-C75E-449A-B806-D0DC045F7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3" name="iṣḷîďê">
                <a:extLst>
                  <a:ext uri="{FF2B5EF4-FFF2-40B4-BE49-F238E27FC236}">
                    <a16:creationId xmlns:a16="http://schemas.microsoft.com/office/drawing/2014/main" id="{985C2B6D-B78C-453E-AE8F-B3BCAF182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4" name="íS1íḋe">
                <a:extLst>
                  <a:ext uri="{FF2B5EF4-FFF2-40B4-BE49-F238E27FC236}">
                    <a16:creationId xmlns:a16="http://schemas.microsoft.com/office/drawing/2014/main" id="{6271BC7E-E665-411E-B2BA-ABB95D16F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5" name="ïšľïḓe">
                <a:extLst>
                  <a:ext uri="{FF2B5EF4-FFF2-40B4-BE49-F238E27FC236}">
                    <a16:creationId xmlns:a16="http://schemas.microsoft.com/office/drawing/2014/main" id="{01590E08-1C37-4640-A1D8-E272FBD027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6" name="ïśľíḍé">
                <a:extLst>
                  <a:ext uri="{FF2B5EF4-FFF2-40B4-BE49-F238E27FC236}">
                    <a16:creationId xmlns:a16="http://schemas.microsoft.com/office/drawing/2014/main" id="{F3D2D4FC-E3EE-4C65-A7F4-B785DA694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380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7" name="ïSlïḍé">
                <a:extLst>
                  <a:ext uri="{FF2B5EF4-FFF2-40B4-BE49-F238E27FC236}">
                    <a16:creationId xmlns:a16="http://schemas.microsoft.com/office/drawing/2014/main" id="{D9135B1F-36E4-467A-AF6C-5C1879D01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8" name="iṩḷiḓé">
                <a:extLst>
                  <a:ext uri="{FF2B5EF4-FFF2-40B4-BE49-F238E27FC236}">
                    <a16:creationId xmlns:a16="http://schemas.microsoft.com/office/drawing/2014/main" id="{C6E12B7B-5E7D-4AD7-816B-9394315AB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9" name="ïṩľiḓê">
                <a:extLst>
                  <a:ext uri="{FF2B5EF4-FFF2-40B4-BE49-F238E27FC236}">
                    <a16:creationId xmlns:a16="http://schemas.microsoft.com/office/drawing/2014/main" id="{56B15564-8F3C-42D2-B123-EB59BF0A6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0" name="ïṣḻïde">
                <a:extLst>
                  <a:ext uri="{FF2B5EF4-FFF2-40B4-BE49-F238E27FC236}">
                    <a16:creationId xmlns:a16="http://schemas.microsoft.com/office/drawing/2014/main" id="{F8B3F3F2-82DE-45A7-8DC4-64164DC7B3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1" name="íşļîḍe">
                <a:extLst>
                  <a:ext uri="{FF2B5EF4-FFF2-40B4-BE49-F238E27FC236}">
                    <a16:creationId xmlns:a16="http://schemas.microsoft.com/office/drawing/2014/main" id="{76823ACD-911F-4190-91D7-8939D25455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2" name="îšliḓê">
                <a:extLst>
                  <a:ext uri="{FF2B5EF4-FFF2-40B4-BE49-F238E27FC236}">
                    <a16:creationId xmlns:a16="http://schemas.microsoft.com/office/drawing/2014/main" id="{F861D571-9405-4798-8AF2-8D7C254F5A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3" name="îśļíḋê">
                <a:extLst>
                  <a:ext uri="{FF2B5EF4-FFF2-40B4-BE49-F238E27FC236}">
                    <a16:creationId xmlns:a16="http://schemas.microsoft.com/office/drawing/2014/main" id="{130454A6-6DBB-481D-9EBD-02AF9BB6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4" name="îṥ1ïdè">
                <a:extLst>
                  <a:ext uri="{FF2B5EF4-FFF2-40B4-BE49-F238E27FC236}">
                    <a16:creationId xmlns:a16="http://schemas.microsoft.com/office/drawing/2014/main" id="{4F2E09BC-AE8F-47DD-9E18-6F34A6914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5" name="îşļíḍê">
                <a:extLst>
                  <a:ext uri="{FF2B5EF4-FFF2-40B4-BE49-F238E27FC236}">
                    <a16:creationId xmlns:a16="http://schemas.microsoft.com/office/drawing/2014/main" id="{6D72042F-87FE-4892-AE43-8B08078D6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52" name="ïslïďé">
              <a:extLst>
                <a:ext uri="{FF2B5EF4-FFF2-40B4-BE49-F238E27FC236}">
                  <a16:creationId xmlns:a16="http://schemas.microsoft.com/office/drawing/2014/main" id="{D4990E26-FD59-4C9C-9595-71D8698E2175}"/>
                </a:ext>
              </a:extLst>
            </p:cNvPr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56" name="Straight Connector 24">
                <a:extLst>
                  <a:ext uri="{FF2B5EF4-FFF2-40B4-BE49-F238E27FC236}">
                    <a16:creationId xmlns:a16="http://schemas.microsoft.com/office/drawing/2014/main" id="{A42D9E49-B417-4E89-A060-9E5E99416F00}"/>
                  </a:ext>
                </a:extLst>
              </p:cNvPr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25">
                <a:extLst>
                  <a:ext uri="{FF2B5EF4-FFF2-40B4-BE49-F238E27FC236}">
                    <a16:creationId xmlns:a16="http://schemas.microsoft.com/office/drawing/2014/main" id="{27DD2587-748D-427B-846B-1BC92DDF7510}"/>
                  </a:ext>
                </a:extLst>
              </p:cNvPr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26">
                <a:extLst>
                  <a:ext uri="{FF2B5EF4-FFF2-40B4-BE49-F238E27FC236}">
                    <a16:creationId xmlns:a16="http://schemas.microsoft.com/office/drawing/2014/main" id="{1A5DEA48-17E0-4CC9-9182-BB9762E34D56}"/>
                  </a:ext>
                </a:extLst>
              </p:cNvPr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27">
                <a:extLst>
                  <a:ext uri="{FF2B5EF4-FFF2-40B4-BE49-F238E27FC236}">
                    <a16:creationId xmlns:a16="http://schemas.microsoft.com/office/drawing/2014/main" id="{D23FD95E-5370-4F31-9D60-C1838EE99669}"/>
                  </a:ext>
                </a:extLst>
              </p:cNvPr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28">
                <a:extLst>
                  <a:ext uri="{FF2B5EF4-FFF2-40B4-BE49-F238E27FC236}">
                    <a16:creationId xmlns:a16="http://schemas.microsoft.com/office/drawing/2014/main" id="{51D29530-9284-427F-824A-3650A94209D2}"/>
                  </a:ext>
                </a:extLst>
              </p:cNvPr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29">
                <a:extLst>
                  <a:ext uri="{FF2B5EF4-FFF2-40B4-BE49-F238E27FC236}">
                    <a16:creationId xmlns:a16="http://schemas.microsoft.com/office/drawing/2014/main" id="{618E2805-4111-488C-89C7-4F2FB20F9E5A}"/>
                  </a:ext>
                </a:extLst>
              </p:cNvPr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30">
                <a:extLst>
                  <a:ext uri="{FF2B5EF4-FFF2-40B4-BE49-F238E27FC236}">
                    <a16:creationId xmlns:a16="http://schemas.microsoft.com/office/drawing/2014/main" id="{097502C6-AED0-4A0F-940B-DF11D4616884}"/>
                  </a:ext>
                </a:extLst>
              </p:cNvPr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31">
                <a:extLst>
                  <a:ext uri="{FF2B5EF4-FFF2-40B4-BE49-F238E27FC236}">
                    <a16:creationId xmlns:a16="http://schemas.microsoft.com/office/drawing/2014/main" id="{BAAA840C-8CE0-46D6-B01C-7CAD3BD88BA8}"/>
                  </a:ext>
                </a:extLst>
              </p:cNvPr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32">
                <a:extLst>
                  <a:ext uri="{FF2B5EF4-FFF2-40B4-BE49-F238E27FC236}">
                    <a16:creationId xmlns:a16="http://schemas.microsoft.com/office/drawing/2014/main" id="{0CF5B027-8EE6-49F7-9080-C47FECBD44A3}"/>
                  </a:ext>
                </a:extLst>
              </p:cNvPr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33">
                <a:extLst>
                  <a:ext uri="{FF2B5EF4-FFF2-40B4-BE49-F238E27FC236}">
                    <a16:creationId xmlns:a16="http://schemas.microsoft.com/office/drawing/2014/main" id="{71307070-9018-4DDE-8941-FD7E37F9A43E}"/>
                  </a:ext>
                </a:extLst>
              </p:cNvPr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ïṡ1îḑê">
              <a:extLst>
                <a:ext uri="{FF2B5EF4-FFF2-40B4-BE49-F238E27FC236}">
                  <a16:creationId xmlns:a16="http://schemas.microsoft.com/office/drawing/2014/main" id="{D9B398B7-18E9-4008-A337-1A1DB1D8E9E2}"/>
                </a:ext>
              </a:extLst>
            </p:cNvPr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4" name="íšḷîḍè">
              <a:extLst>
                <a:ext uri="{FF2B5EF4-FFF2-40B4-BE49-F238E27FC236}">
                  <a16:creationId xmlns:a16="http://schemas.microsoft.com/office/drawing/2014/main" id="{765CC513-A987-42BE-B030-4257CF3B6121}"/>
                </a:ext>
              </a:extLst>
            </p:cNvPr>
            <p:cNvSpPr txBox="1">
              <a:spLocks/>
            </p:cNvSpPr>
            <p:nvPr/>
          </p:nvSpPr>
          <p:spPr>
            <a:xfrm>
              <a:off x="2973330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24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31%</a:t>
              </a:r>
            </a:p>
          </p:txBody>
        </p:sp>
        <p:sp>
          <p:nvSpPr>
            <p:cNvPr id="55" name="iṩḻídè">
              <a:extLst>
                <a:ext uri="{FF2B5EF4-FFF2-40B4-BE49-F238E27FC236}">
                  <a16:creationId xmlns:a16="http://schemas.microsoft.com/office/drawing/2014/main" id="{A473C7D6-9A06-42AE-BEAB-B4EFA88FEF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877" y="2524062"/>
              <a:ext cx="573884" cy="5738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A29C4744-703E-464A-A214-AE4C4F03EDA7}"/>
              </a:ext>
            </a:extLst>
          </p:cNvPr>
          <p:cNvGrpSpPr/>
          <p:nvPr/>
        </p:nvGrpSpPr>
        <p:grpSpPr>
          <a:xfrm>
            <a:off x="7268912" y="2070459"/>
            <a:ext cx="2502624" cy="2517596"/>
            <a:chOff x="6907302" y="1666875"/>
            <a:chExt cx="2862421" cy="2879546"/>
          </a:xfrm>
        </p:grpSpPr>
        <p:grpSp>
          <p:nvGrpSpPr>
            <p:cNvPr id="87" name="iṩļiďê">
              <a:extLst>
                <a:ext uri="{FF2B5EF4-FFF2-40B4-BE49-F238E27FC236}">
                  <a16:creationId xmlns:a16="http://schemas.microsoft.com/office/drawing/2014/main" id="{BC9E8CAA-F0F9-412F-8D32-C89C912A1AEE}"/>
                </a:ext>
              </a:extLst>
            </p:cNvPr>
            <p:cNvGrpSpPr/>
            <p:nvPr/>
          </p:nvGrpSpPr>
          <p:grpSpPr>
            <a:xfrm>
              <a:off x="7152873" y="1926172"/>
              <a:ext cx="2395286" cy="2393983"/>
              <a:chOff x="6211860" y="2498961"/>
              <a:chExt cx="2848032" cy="2846478"/>
            </a:xfrm>
          </p:grpSpPr>
          <p:sp>
            <p:nvSpPr>
              <p:cNvPr id="102" name="ïṡļiḑê">
                <a:extLst>
                  <a:ext uri="{FF2B5EF4-FFF2-40B4-BE49-F238E27FC236}">
                    <a16:creationId xmlns:a16="http://schemas.microsoft.com/office/drawing/2014/main" id="{A75121E3-96A9-4CCD-B55A-86664C14C9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3816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3" name="îš1iḍe">
                <a:extLst>
                  <a:ext uri="{FF2B5EF4-FFF2-40B4-BE49-F238E27FC236}">
                    <a16:creationId xmlns:a16="http://schemas.microsoft.com/office/drawing/2014/main" id="{F864B0F9-1F3D-4E45-B5CC-AA5ECEB68C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900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4" name="îSľide">
                <a:extLst>
                  <a:ext uri="{FF2B5EF4-FFF2-40B4-BE49-F238E27FC236}">
                    <a16:creationId xmlns:a16="http://schemas.microsoft.com/office/drawing/2014/main" id="{84E4ACFD-5170-4815-84A1-9A117F8E3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719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5" name="íŝľíde">
                <a:extLst>
                  <a:ext uri="{FF2B5EF4-FFF2-40B4-BE49-F238E27FC236}">
                    <a16:creationId xmlns:a16="http://schemas.microsoft.com/office/drawing/2014/main" id="{67121242-9C19-4E0E-9C80-EFDE10F83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274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6" name="îṥľîdè">
                <a:extLst>
                  <a:ext uri="{FF2B5EF4-FFF2-40B4-BE49-F238E27FC236}">
                    <a16:creationId xmlns:a16="http://schemas.microsoft.com/office/drawing/2014/main" id="{4954D60B-14AD-4C56-9CA7-CAB1C7B5F1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4804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7" name="îsḷïḑe">
                <a:extLst>
                  <a:ext uri="{FF2B5EF4-FFF2-40B4-BE49-F238E27FC236}">
                    <a16:creationId xmlns:a16="http://schemas.microsoft.com/office/drawing/2014/main" id="{F9EA7B83-A107-4FC5-BC04-FA35590D3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392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8" name="ï$ḷîḍé">
                <a:extLst>
                  <a:ext uri="{FF2B5EF4-FFF2-40B4-BE49-F238E27FC236}">
                    <a16:creationId xmlns:a16="http://schemas.microsoft.com/office/drawing/2014/main" id="{6CC1D767-4142-4CDE-AB88-E10FC799DE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66900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9" name="îš1ïḓê">
                <a:extLst>
                  <a:ext uri="{FF2B5EF4-FFF2-40B4-BE49-F238E27FC236}">
                    <a16:creationId xmlns:a16="http://schemas.microsoft.com/office/drawing/2014/main" id="{3AABE5A5-75EA-45A3-927C-88983B6C8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08274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0" name="ïṥ1íďé">
                <a:extLst>
                  <a:ext uri="{FF2B5EF4-FFF2-40B4-BE49-F238E27FC236}">
                    <a16:creationId xmlns:a16="http://schemas.microsoft.com/office/drawing/2014/main" id="{F8BA5978-A691-46A2-92B2-75B3A8D3E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33816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1" name="íŝlíḍe">
                <a:extLst>
                  <a:ext uri="{FF2B5EF4-FFF2-40B4-BE49-F238E27FC236}">
                    <a16:creationId xmlns:a16="http://schemas.microsoft.com/office/drawing/2014/main" id="{7B590621-8C4A-469C-BC8A-71607E03B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0972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2" name="îSḷîḑè">
                <a:extLst>
                  <a:ext uri="{FF2B5EF4-FFF2-40B4-BE49-F238E27FC236}">
                    <a16:creationId xmlns:a16="http://schemas.microsoft.com/office/drawing/2014/main" id="{07820A8E-8F53-4E3E-AC37-D7DBC94C9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9719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3" name="íŝľídê">
                <a:extLst>
                  <a:ext uri="{FF2B5EF4-FFF2-40B4-BE49-F238E27FC236}">
                    <a16:creationId xmlns:a16="http://schemas.microsoft.com/office/drawing/2014/main" id="{BD0B4659-4933-44FA-87D9-64DD4A450D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48392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4" name="išlïḓè">
                <a:extLst>
                  <a:ext uri="{FF2B5EF4-FFF2-40B4-BE49-F238E27FC236}">
                    <a16:creationId xmlns:a16="http://schemas.microsoft.com/office/drawing/2014/main" id="{C1539A5F-FC6F-4BDB-AD12-9E57CE057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1860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5" name="iṧḷíḓé">
                <a:extLst>
                  <a:ext uri="{FF2B5EF4-FFF2-40B4-BE49-F238E27FC236}">
                    <a16:creationId xmlns:a16="http://schemas.microsoft.com/office/drawing/2014/main" id="{8658839F-B3C4-4B53-9A96-128623E75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4590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6" name="is1iḑê">
                <a:extLst>
                  <a:ext uri="{FF2B5EF4-FFF2-40B4-BE49-F238E27FC236}">
                    <a16:creationId xmlns:a16="http://schemas.microsoft.com/office/drawing/2014/main" id="{7CF1E75C-2A02-41DA-8ACC-A6930CD1C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1860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7" name="ïṥḷîďè">
                <a:extLst>
                  <a:ext uri="{FF2B5EF4-FFF2-40B4-BE49-F238E27FC236}">
                    <a16:creationId xmlns:a16="http://schemas.microsoft.com/office/drawing/2014/main" id="{96A532DB-7B39-47E6-8B61-A1213291E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3039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8" name="ïšlïḍe">
                <a:extLst>
                  <a:ext uri="{FF2B5EF4-FFF2-40B4-BE49-F238E27FC236}">
                    <a16:creationId xmlns:a16="http://schemas.microsoft.com/office/drawing/2014/main" id="{EF0F249A-1BD2-43CB-B5F7-C4A246766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0972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19" name="îṥľiḋe">
                <a:extLst>
                  <a:ext uri="{FF2B5EF4-FFF2-40B4-BE49-F238E27FC236}">
                    <a16:creationId xmlns:a16="http://schemas.microsoft.com/office/drawing/2014/main" id="{324C9DB8-B509-418D-AA95-252A37349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938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0" name="íṣḻïḋé">
                <a:extLst>
                  <a:ext uri="{FF2B5EF4-FFF2-40B4-BE49-F238E27FC236}">
                    <a16:creationId xmlns:a16="http://schemas.microsoft.com/office/drawing/2014/main" id="{B6DDA22C-D7C2-404F-8EFE-9A05BC63F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24804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21" name="i$liḍè">
                <a:extLst>
                  <a:ext uri="{FF2B5EF4-FFF2-40B4-BE49-F238E27FC236}">
                    <a16:creationId xmlns:a16="http://schemas.microsoft.com/office/drawing/2014/main" id="{72405B59-8DAA-440C-9062-F347FD796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01938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íṩľidè">
              <a:extLst>
                <a:ext uri="{FF2B5EF4-FFF2-40B4-BE49-F238E27FC236}">
                  <a16:creationId xmlns:a16="http://schemas.microsoft.com/office/drawing/2014/main" id="{E9109602-599E-4E5E-928B-E2712648BA53}"/>
                </a:ext>
              </a:extLst>
            </p:cNvPr>
            <p:cNvGrpSpPr/>
            <p:nvPr/>
          </p:nvGrpSpPr>
          <p:grpSpPr>
            <a:xfrm>
              <a:off x="6907302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92" name="Straight Connector 62">
                <a:extLst>
                  <a:ext uri="{FF2B5EF4-FFF2-40B4-BE49-F238E27FC236}">
                    <a16:creationId xmlns:a16="http://schemas.microsoft.com/office/drawing/2014/main" id="{933F3E4A-8B65-41E1-9EF6-C2FD063319DB}"/>
                  </a:ext>
                </a:extLst>
              </p:cNvPr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63">
                <a:extLst>
                  <a:ext uri="{FF2B5EF4-FFF2-40B4-BE49-F238E27FC236}">
                    <a16:creationId xmlns:a16="http://schemas.microsoft.com/office/drawing/2014/main" id="{DB963461-C7FC-4404-9BC4-2A0C9B89051B}"/>
                  </a:ext>
                </a:extLst>
              </p:cNvPr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64">
                <a:extLst>
                  <a:ext uri="{FF2B5EF4-FFF2-40B4-BE49-F238E27FC236}">
                    <a16:creationId xmlns:a16="http://schemas.microsoft.com/office/drawing/2014/main" id="{D36EB099-F69E-46F2-ABDE-A13F588AF8C5}"/>
                  </a:ext>
                </a:extLst>
              </p:cNvPr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65">
                <a:extLst>
                  <a:ext uri="{FF2B5EF4-FFF2-40B4-BE49-F238E27FC236}">
                    <a16:creationId xmlns:a16="http://schemas.microsoft.com/office/drawing/2014/main" id="{6CA15ED8-3536-4D7A-A501-D3B71C26277E}"/>
                  </a:ext>
                </a:extLst>
              </p:cNvPr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66">
                <a:extLst>
                  <a:ext uri="{FF2B5EF4-FFF2-40B4-BE49-F238E27FC236}">
                    <a16:creationId xmlns:a16="http://schemas.microsoft.com/office/drawing/2014/main" id="{4750E129-25E2-4106-AB12-33B3E4AEBC5B}"/>
                  </a:ext>
                </a:extLst>
              </p:cNvPr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67">
                <a:extLst>
                  <a:ext uri="{FF2B5EF4-FFF2-40B4-BE49-F238E27FC236}">
                    <a16:creationId xmlns:a16="http://schemas.microsoft.com/office/drawing/2014/main" id="{B4EDFB38-7BEB-4D04-BA61-12151F19B7A3}"/>
                  </a:ext>
                </a:extLst>
              </p:cNvPr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68">
                <a:extLst>
                  <a:ext uri="{FF2B5EF4-FFF2-40B4-BE49-F238E27FC236}">
                    <a16:creationId xmlns:a16="http://schemas.microsoft.com/office/drawing/2014/main" id="{FA8A9B60-1387-4781-B9A5-A7D5E682A126}"/>
                  </a:ext>
                </a:extLst>
              </p:cNvPr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69">
                <a:extLst>
                  <a:ext uri="{FF2B5EF4-FFF2-40B4-BE49-F238E27FC236}">
                    <a16:creationId xmlns:a16="http://schemas.microsoft.com/office/drawing/2014/main" id="{51D01F4B-8307-40D0-BA14-1F9F4D3E8E45}"/>
                  </a:ext>
                </a:extLst>
              </p:cNvPr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70">
                <a:extLst>
                  <a:ext uri="{FF2B5EF4-FFF2-40B4-BE49-F238E27FC236}">
                    <a16:creationId xmlns:a16="http://schemas.microsoft.com/office/drawing/2014/main" id="{4E99FC39-ADCD-471C-A04B-54FFBF398227}"/>
                  </a:ext>
                </a:extLst>
              </p:cNvPr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71">
                <a:extLst>
                  <a:ext uri="{FF2B5EF4-FFF2-40B4-BE49-F238E27FC236}">
                    <a16:creationId xmlns:a16="http://schemas.microsoft.com/office/drawing/2014/main" id="{88B13360-3372-47F2-A3D1-885B590FA3D4}"/>
                  </a:ext>
                </a:extLst>
              </p:cNvPr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iṩḻïďê">
              <a:extLst>
                <a:ext uri="{FF2B5EF4-FFF2-40B4-BE49-F238E27FC236}">
                  <a16:creationId xmlns:a16="http://schemas.microsoft.com/office/drawing/2014/main" id="{4F1B32C7-84C4-4E82-9235-473BF9C5DE43}"/>
                </a:ext>
              </a:extLst>
            </p:cNvPr>
            <p:cNvSpPr/>
            <p:nvPr/>
          </p:nvSpPr>
          <p:spPr>
            <a:xfrm>
              <a:off x="7425632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90" name="ïśľïḓe">
              <a:extLst>
                <a:ext uri="{FF2B5EF4-FFF2-40B4-BE49-F238E27FC236}">
                  <a16:creationId xmlns:a16="http://schemas.microsoft.com/office/drawing/2014/main" id="{D92367B3-EAF9-4125-BFC2-63227ECA470D}"/>
                </a:ext>
              </a:extLst>
            </p:cNvPr>
            <p:cNvSpPr txBox="1">
              <a:spLocks/>
            </p:cNvSpPr>
            <p:nvPr/>
          </p:nvSpPr>
          <p:spPr>
            <a:xfrm>
              <a:off x="7802729" y="3239340"/>
              <a:ext cx="1095586" cy="40632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24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91" name="iSḻiďê">
              <a:extLst>
                <a:ext uri="{FF2B5EF4-FFF2-40B4-BE49-F238E27FC236}">
                  <a16:creationId xmlns:a16="http://schemas.microsoft.com/office/drawing/2014/main" id="{4B82B1C3-A85C-494B-B556-8C1577B05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0756" y="2524062"/>
              <a:ext cx="573884" cy="573884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6338BCBF-870F-42C6-A677-8F4212B58A31}"/>
              </a:ext>
            </a:extLst>
          </p:cNvPr>
          <p:cNvGrpSpPr/>
          <p:nvPr/>
        </p:nvGrpSpPr>
        <p:grpSpPr>
          <a:xfrm>
            <a:off x="1324764" y="4765127"/>
            <a:ext cx="3135102" cy="840423"/>
            <a:chOff x="3232965" y="2412339"/>
            <a:chExt cx="3135102" cy="840423"/>
          </a:xfrm>
        </p:grpSpPr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89203898-3AB7-44C3-BB29-49CE0ADE129B}"/>
                </a:ext>
              </a:extLst>
            </p:cNvPr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网站用户量</a:t>
              </a:r>
            </a:p>
          </p:txBody>
        </p:sp>
        <p:sp>
          <p:nvSpPr>
            <p:cNvPr id="124" name="文本框 123">
              <a:extLst>
                <a:ext uri="{FF2B5EF4-FFF2-40B4-BE49-F238E27FC236}">
                  <a16:creationId xmlns:a16="http://schemas.microsoft.com/office/drawing/2014/main" id="{AF7BF8BA-14E2-4CAD-A0AE-13C5157494C8}"/>
                </a:ext>
              </a:extLst>
            </p:cNvPr>
            <p:cNvSpPr txBox="1"/>
            <p:nvPr/>
          </p:nvSpPr>
          <p:spPr>
            <a:xfrm>
              <a:off x="3232965" y="2750893"/>
              <a:ext cx="3135102" cy="5018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2024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年网站总用户量为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250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万，提升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31%</a:t>
              </a:r>
            </a:p>
            <a:p>
              <a:pPr algn="ctr"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单月最高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27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万提升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225B7D4B-DBDC-41D0-BF97-B497A65C394C}"/>
              </a:ext>
            </a:extLst>
          </p:cNvPr>
          <p:cNvGrpSpPr/>
          <p:nvPr/>
        </p:nvGrpSpPr>
        <p:grpSpPr>
          <a:xfrm>
            <a:off x="6985980" y="4765127"/>
            <a:ext cx="3135102" cy="943848"/>
            <a:chOff x="3232965" y="2412339"/>
            <a:chExt cx="3135102" cy="943848"/>
          </a:xfrm>
        </p:grpSpPr>
        <p:sp>
          <p:nvSpPr>
            <p:cNvPr id="126" name="文本框 125">
              <a:extLst>
                <a:ext uri="{FF2B5EF4-FFF2-40B4-BE49-F238E27FC236}">
                  <a16:creationId xmlns:a16="http://schemas.microsoft.com/office/drawing/2014/main" id="{3C85956F-B065-4E17-93B3-F9CE2646C6AE}"/>
                </a:ext>
              </a:extLst>
            </p:cNvPr>
            <p:cNvSpPr txBox="1"/>
            <p:nvPr/>
          </p:nvSpPr>
          <p:spPr>
            <a:xfrm>
              <a:off x="3733626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标题文字添加</a:t>
              </a: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0BA6D675-88BC-4E3E-A33E-86B0ADCAFC79}"/>
                </a:ext>
              </a:extLst>
            </p:cNvPr>
            <p:cNvSpPr txBox="1"/>
            <p:nvPr/>
          </p:nvSpPr>
          <p:spPr>
            <a:xfrm>
              <a:off x="3232965" y="2750893"/>
              <a:ext cx="3135102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4000"/>
                </a:lnSpc>
              </a:pPr>
              <a:r>
                <a:rPr lang="en-US" altLang="zh-CN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The user can demonstrate on a projector or computer, or presentation and make it film to be used in a wider field</a:t>
              </a:r>
            </a:p>
          </p:txBody>
        </p:sp>
      </p:grpSp>
      <p:sp>
        <p:nvSpPr>
          <p:cNvPr id="128" name="文本框 127">
            <a:extLst>
              <a:ext uri="{FF2B5EF4-FFF2-40B4-BE49-F238E27FC236}">
                <a16:creationId xmlns:a16="http://schemas.microsoft.com/office/drawing/2014/main" id="{EC1CBA24-CA54-4513-ADAA-30C1820CB458}"/>
              </a:ext>
            </a:extLst>
          </p:cNvPr>
          <p:cNvSpPr txBox="1"/>
          <p:nvPr/>
        </p:nvSpPr>
        <p:spPr>
          <a:xfrm>
            <a:off x="421261" y="1051171"/>
            <a:ext cx="277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年目标：询盘提升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</a:p>
        </p:txBody>
      </p:sp>
      <p:sp>
        <p:nvSpPr>
          <p:cNvPr id="129" name="文本框 128">
            <a:extLst>
              <a:ext uri="{FF2B5EF4-FFF2-40B4-BE49-F238E27FC236}">
                <a16:creationId xmlns:a16="http://schemas.microsoft.com/office/drawing/2014/main" id="{DE4CC2AF-BC95-4253-9642-992817378205}"/>
              </a:ext>
            </a:extLst>
          </p:cNvPr>
          <p:cNvSpPr txBox="1"/>
          <p:nvPr/>
        </p:nvSpPr>
        <p:spPr>
          <a:xfrm>
            <a:off x="3976217" y="78095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2023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：总用户量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万，月均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15.8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250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万，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+31%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，单月最高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万（</a:t>
            </a: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r>
              <a:rPr lang="zh-CN" altLang="en-US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0" name="图片 129">
            <a:extLst>
              <a:ext uri="{FF2B5EF4-FFF2-40B4-BE49-F238E27FC236}">
                <a16:creationId xmlns:a16="http://schemas.microsoft.com/office/drawing/2014/main" id="{BB8437AA-F024-4DBD-AF37-84377DFA2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269" y="2949099"/>
            <a:ext cx="4238095" cy="3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3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1447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2025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486123" y="1084414"/>
            <a:ext cx="1101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E033069-1D14-4005-86C2-763731489C5D}"/>
              </a:ext>
            </a:extLst>
          </p:cNvPr>
          <p:cNvSpPr txBox="1"/>
          <p:nvPr/>
        </p:nvSpPr>
        <p:spPr>
          <a:xfrm>
            <a:off x="578266" y="1084414"/>
            <a:ext cx="1511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2025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整体目标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E5C46ED-41FE-460E-9880-8961F387D220}"/>
              </a:ext>
            </a:extLst>
          </p:cNvPr>
          <p:cNvSpPr txBox="1"/>
          <p:nvPr/>
        </p:nvSpPr>
        <p:spPr>
          <a:xfrm>
            <a:off x="969782" y="175353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用户量提升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FA18151-BCE5-4D26-99D2-36DFB33D0AFB}"/>
              </a:ext>
            </a:extLst>
          </p:cNvPr>
          <p:cNvSpPr txBox="1"/>
          <p:nvPr/>
        </p:nvSpPr>
        <p:spPr>
          <a:xfrm>
            <a:off x="969782" y="2279842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询盘量提升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4F072B8-79C3-4540-B1A8-037B92F196C1}"/>
              </a:ext>
            </a:extLst>
          </p:cNvPr>
          <p:cNvSpPr txBox="1"/>
          <p:nvPr/>
        </p:nvSpPr>
        <p:spPr>
          <a:xfrm>
            <a:off x="4877639" y="161072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用户提升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56D5084-A1C5-450A-A8C3-2DE3BDA60BE9}"/>
              </a:ext>
            </a:extLst>
          </p:cNvPr>
          <p:cNvSpPr txBox="1"/>
          <p:nvPr/>
        </p:nvSpPr>
        <p:spPr>
          <a:xfrm>
            <a:off x="4877639" y="275250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线索转化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3B6A7BC-7744-47A8-8F03-29CFE0E6FA72}"/>
              </a:ext>
            </a:extLst>
          </p:cNvPr>
          <p:cNvSpPr txBox="1"/>
          <p:nvPr/>
        </p:nvSpPr>
        <p:spPr>
          <a:xfrm>
            <a:off x="5482933" y="2110565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SEO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51550F4-F772-49F1-9B3E-47C3787CF084}"/>
              </a:ext>
            </a:extLst>
          </p:cNvPr>
          <p:cNvSpPr txBox="1"/>
          <p:nvPr/>
        </p:nvSpPr>
        <p:spPr>
          <a:xfrm>
            <a:off x="5527073" y="3284748"/>
            <a:ext cx="18261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提升核心页面体验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F74371-205F-4F27-A73C-118D306DCE39}"/>
              </a:ext>
            </a:extLst>
          </p:cNvPr>
          <p:cNvSpPr txBox="1"/>
          <p:nvPr/>
        </p:nvSpPr>
        <p:spPr>
          <a:xfrm>
            <a:off x="5527072" y="422917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新增功能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1387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年事项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70259" y="772560"/>
            <a:ext cx="21194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用户提升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-SEO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和内容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7E1EE44-D119-4BC2-9957-783D58D0EF3E}"/>
              </a:ext>
            </a:extLst>
          </p:cNvPr>
          <p:cNvSpPr txBox="1"/>
          <p:nvPr/>
        </p:nvSpPr>
        <p:spPr>
          <a:xfrm>
            <a:off x="796345" y="1345717"/>
            <a:ext cx="1709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SEO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6DE6030-F700-4ADB-BB5A-CB3326D3BC48}"/>
              </a:ext>
            </a:extLst>
          </p:cNvPr>
          <p:cNvSpPr txBox="1"/>
          <p:nvPr/>
        </p:nvSpPr>
        <p:spPr>
          <a:xfrm>
            <a:off x="796345" y="2204630"/>
            <a:ext cx="1330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、基本内容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A96C925-F388-4AF7-A9CA-241C40EBFA00}"/>
              </a:ext>
            </a:extLst>
          </p:cNvPr>
          <p:cNvSpPr txBox="1"/>
          <p:nvPr/>
        </p:nvSpPr>
        <p:spPr>
          <a:xfrm>
            <a:off x="6967171" y="3090446"/>
            <a:ext cx="19463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、搜索的展示样式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3409A52-D124-49F9-AC5B-157D6DD7B42F}"/>
              </a:ext>
            </a:extLst>
          </p:cNvPr>
          <p:cNvSpPr txBox="1"/>
          <p:nvPr/>
        </p:nvSpPr>
        <p:spPr>
          <a:xfrm>
            <a:off x="1122738" y="2564197"/>
            <a:ext cx="28087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图文网页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2.Youtube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展会活动信息</a:t>
            </a:r>
            <a:r>
              <a:rPr lang="en-US" altLang="zh-CN" sz="12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linkedin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产品图片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补齐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Phone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Headset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的参数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D16F200-B92F-41BA-85D6-24C3FCCF85B2}"/>
              </a:ext>
            </a:extLst>
          </p:cNvPr>
          <p:cNvSpPr txBox="1"/>
          <p:nvPr/>
        </p:nvSpPr>
        <p:spPr>
          <a:xfrm>
            <a:off x="7298392" y="3429000"/>
            <a:ext cx="287771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验证结果好，可继续扩大覆盖面的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1.FAQ-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小语种同步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-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耳机和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phone</a:t>
            </a: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2.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视频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endParaRPr lang="en-US" altLang="zh-CN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待突破的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3.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站点子链（）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4.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其他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serp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样式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0FCBCE-798A-4178-B3BB-FB7BBD41870A}"/>
              </a:ext>
            </a:extLst>
          </p:cNvPr>
          <p:cNvSpPr txBox="1"/>
          <p:nvPr/>
        </p:nvSpPr>
        <p:spPr>
          <a:xfrm>
            <a:off x="7024278" y="5338702"/>
            <a:ext cx="31518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技术侧待突破：网站数据结构化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AB9B0F4-3C02-4B05-9A5B-679CD0112AAC}"/>
              </a:ext>
            </a:extLst>
          </p:cNvPr>
          <p:cNvSpPr txBox="1"/>
          <p:nvPr/>
        </p:nvSpPr>
        <p:spPr>
          <a:xfrm>
            <a:off x="7038386" y="5730761"/>
            <a:ext cx="23596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长期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有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支撑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，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但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技术</a:t>
            </a:r>
            <a:r>
              <a:rPr lang="en-US" sz="1200" dirty="0" err="1">
                <a:solidFill>
                  <a:schemeClr val="bg1">
                    <a:lumMod val="50000"/>
                  </a:schemeClr>
                </a:solidFill>
              </a:rPr>
              <a:t>难度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大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的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191DDB1-2658-4E0B-8D2F-6640F93A8F58}"/>
              </a:ext>
            </a:extLst>
          </p:cNvPr>
          <p:cNvSpPr txBox="1"/>
          <p:nvPr/>
        </p:nvSpPr>
        <p:spPr>
          <a:xfrm>
            <a:off x="2507070" y="1467913"/>
            <a:ext cx="3296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通过基本维护能够实现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的提升</a:t>
            </a:r>
            <a:endParaRPr 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1AAB019-47C5-44D0-AAF5-F9A737928538}"/>
              </a:ext>
            </a:extLst>
          </p:cNvPr>
          <p:cNvSpPr txBox="1"/>
          <p:nvPr/>
        </p:nvSpPr>
        <p:spPr>
          <a:xfrm>
            <a:off x="6967171" y="2035353"/>
            <a:ext cx="15359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、手机端优化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939F2B9-CB0F-4FCA-9409-3AF51278C3C5}"/>
              </a:ext>
            </a:extLst>
          </p:cNvPr>
          <p:cNvSpPr txBox="1"/>
          <p:nvPr/>
        </p:nvSpPr>
        <p:spPr>
          <a:xfrm>
            <a:off x="6972936" y="2488794"/>
            <a:ext cx="39011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前期完成了自适应体验</a:t>
            </a:r>
            <a:b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根据谷歌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lighthouse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的评分参考做手机端性能提升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年事项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91640" y="1080568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提升核心页面体验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AAD7252-C82C-4EB8-9EF5-9732D79D1951}"/>
              </a:ext>
            </a:extLst>
          </p:cNvPr>
          <p:cNvSpPr txBox="1"/>
          <p:nvPr/>
        </p:nvSpPr>
        <p:spPr>
          <a:xfrm>
            <a:off x="880083" y="186471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首页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EAF24EA-C918-42F4-BDE4-69F7AD43FB1C}"/>
              </a:ext>
            </a:extLst>
          </p:cNvPr>
          <p:cNvSpPr txBox="1"/>
          <p:nvPr/>
        </p:nvSpPr>
        <p:spPr>
          <a:xfrm>
            <a:off x="1399901" y="1935922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全素材改版（二期）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6052B63-F272-45E7-9E0C-6E9C0F5E43B6}"/>
              </a:ext>
            </a:extLst>
          </p:cNvPr>
          <p:cNvSpPr txBox="1"/>
          <p:nvPr/>
        </p:nvSpPr>
        <p:spPr>
          <a:xfrm>
            <a:off x="880082" y="3963274"/>
            <a:ext cx="13244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contact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0FD367-B6ED-4ACD-8D03-F575D62D821E}"/>
              </a:ext>
            </a:extLst>
          </p:cNvPr>
          <p:cNvSpPr txBox="1"/>
          <p:nvPr/>
        </p:nvSpPr>
        <p:spPr>
          <a:xfrm>
            <a:off x="880081" y="4624312"/>
            <a:ext cx="23596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、产品页的留资模块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、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contact-us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页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17B5371-A9EA-45F8-A904-7C0125DE3D65}"/>
              </a:ext>
            </a:extLst>
          </p:cNvPr>
          <p:cNvSpPr txBox="1"/>
          <p:nvPr/>
        </p:nvSpPr>
        <p:spPr>
          <a:xfrm>
            <a:off x="880083" y="2356049"/>
            <a:ext cx="32491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结合品宣和设计更全面的改版方案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698ED1B-FC9A-4C9A-A5A1-ECF2AF662A20}"/>
              </a:ext>
            </a:extLst>
          </p:cNvPr>
          <p:cNvSpPr txBox="1"/>
          <p:nvPr/>
        </p:nvSpPr>
        <p:spPr>
          <a:xfrm>
            <a:off x="880082" y="3416089"/>
            <a:ext cx="32491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网页功能完善，当前明显缺失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43059E7-2A73-4932-A709-A83C31F63EF9}"/>
              </a:ext>
            </a:extLst>
          </p:cNvPr>
          <p:cNvSpPr txBox="1"/>
          <p:nvPr/>
        </p:nvSpPr>
        <p:spPr>
          <a:xfrm>
            <a:off x="880083" y="3020399"/>
            <a:ext cx="1230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解决方案页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5AC2B9-F429-4ADB-A4B2-CB9577B07B54}"/>
              </a:ext>
            </a:extLst>
          </p:cNvPr>
          <p:cNvSpPr txBox="1"/>
          <p:nvPr/>
        </p:nvSpPr>
        <p:spPr>
          <a:xfrm>
            <a:off x="861130" y="4318182"/>
            <a:ext cx="50298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A40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的反馈是好的，形成可以根据产品包留资和产品数量，降低沟通成本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C57C0E5-EBBE-428B-AF67-AB75FE465132}"/>
              </a:ext>
            </a:extLst>
          </p:cNvPr>
          <p:cNvSpPr txBox="1"/>
          <p:nvPr/>
        </p:nvSpPr>
        <p:spPr>
          <a:xfrm>
            <a:off x="880082" y="5933746"/>
            <a:ext cx="367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实际完成搜索的，老用户占比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99.99%</a:t>
            </a:r>
          </a:p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需要提高新用户的使用量，推荐产品、推荐链接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082B267-0740-4CA3-9A41-B9F9986EFE8B}"/>
              </a:ext>
            </a:extLst>
          </p:cNvPr>
          <p:cNvSpPr txBox="1"/>
          <p:nvPr/>
        </p:nvSpPr>
        <p:spPr>
          <a:xfrm>
            <a:off x="880083" y="55380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站内搜索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4079A57-8848-467D-89F0-C4259FF50F3E}"/>
              </a:ext>
            </a:extLst>
          </p:cNvPr>
          <p:cNvSpPr txBox="1"/>
          <p:nvPr/>
        </p:nvSpPr>
        <p:spPr>
          <a:xfrm>
            <a:off x="4552802" y="2324590"/>
            <a:ext cx="32491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网页功能完善，当前明显缺失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21FC58C-076D-43AE-AF07-C4062E72C2DA}"/>
              </a:ext>
            </a:extLst>
          </p:cNvPr>
          <p:cNvSpPr txBox="1"/>
          <p:nvPr/>
        </p:nvSpPr>
        <p:spPr>
          <a:xfrm>
            <a:off x="4552803" y="192890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列表页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78220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1909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一、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年事项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37636" y="96001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功能点</a:t>
            </a:r>
            <a:endParaRPr lang="en-US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84CA2B3-7927-4C47-8261-1FBAAC84CAE1}"/>
              </a:ext>
            </a:extLst>
          </p:cNvPr>
          <p:cNvSpPr txBox="1"/>
          <p:nvPr/>
        </p:nvSpPr>
        <p:spPr>
          <a:xfrm>
            <a:off x="880083" y="1662587"/>
            <a:ext cx="1105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Webinars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8E61E85-FAEB-43FE-B96B-BB3F6C59FD04}"/>
              </a:ext>
            </a:extLst>
          </p:cNvPr>
          <p:cNvSpPr txBox="1"/>
          <p:nvPr/>
        </p:nvSpPr>
        <p:spPr>
          <a:xfrm>
            <a:off x="880082" y="398627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数据可视化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0526226-F56F-4584-B15B-3F53B71E6F30}"/>
              </a:ext>
            </a:extLst>
          </p:cNvPr>
          <p:cNvSpPr txBox="1"/>
          <p:nvPr/>
        </p:nvSpPr>
        <p:spPr>
          <a:xfrm>
            <a:off x="880083" y="2097018"/>
            <a:ext cx="32491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转化效果好的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Webinars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，拓展更大的曝光量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线下市场活动，企业形象上的宣传一直是欠缺的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4ED79A2-CCF4-4A15-A57D-467A09BC6749}"/>
              </a:ext>
            </a:extLst>
          </p:cNvPr>
          <p:cNvSpPr txBox="1"/>
          <p:nvPr/>
        </p:nvSpPr>
        <p:spPr>
          <a:xfrm>
            <a:off x="880083" y="3225668"/>
            <a:ext cx="3249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企业形象的需要，全球化的概念，提高用户的感知。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BFC18D5-DBE2-45C1-B9A2-0AA195E69FF4}"/>
              </a:ext>
            </a:extLst>
          </p:cNvPr>
          <p:cNvSpPr txBox="1"/>
          <p:nvPr/>
        </p:nvSpPr>
        <p:spPr>
          <a:xfrm>
            <a:off x="880083" y="2839226"/>
            <a:ext cx="1533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Company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4DB871F-5D3B-4DB1-8530-42A4E5C75CB8}"/>
              </a:ext>
            </a:extLst>
          </p:cNvPr>
          <p:cNvSpPr txBox="1"/>
          <p:nvPr/>
        </p:nvSpPr>
        <p:spPr>
          <a:xfrm>
            <a:off x="861130" y="4341184"/>
            <a:ext cx="502983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减少跨平台查数据，实现官网后台对数据的可视化，支持所有官网关联人发现问题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DDDB99C-A693-4249-9AF8-6A0A9C1792C5}"/>
              </a:ext>
            </a:extLst>
          </p:cNvPr>
          <p:cNvSpPr txBox="1"/>
          <p:nvPr/>
        </p:nvSpPr>
        <p:spPr>
          <a:xfrm>
            <a:off x="880082" y="5439450"/>
            <a:ext cx="36727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给用户一个快速咨询的通道。在已有对内助手的功能上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21D4948-A0D0-4DC8-BE62-0ED27EDA50AB}"/>
              </a:ext>
            </a:extLst>
          </p:cNvPr>
          <p:cNvSpPr txBox="1"/>
          <p:nvPr/>
        </p:nvSpPr>
        <p:spPr>
          <a:xfrm>
            <a:off x="880083" y="504376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在线机器人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A8951F7-C8B4-4B6D-AF72-F1C929D11020}"/>
              </a:ext>
            </a:extLst>
          </p:cNvPr>
          <p:cNvSpPr txBox="1"/>
          <p:nvPr/>
        </p:nvSpPr>
        <p:spPr>
          <a:xfrm>
            <a:off x="880083" y="6036490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订阅和召回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08528BA-73A2-4FF9-A69A-3B1CB99C56EA}"/>
              </a:ext>
            </a:extLst>
          </p:cNvPr>
          <p:cNvSpPr txBox="1"/>
          <p:nvPr/>
        </p:nvSpPr>
        <p:spPr>
          <a:xfrm>
            <a:off x="880083" y="6357000"/>
            <a:ext cx="324915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</a:rPr>
              <a:t>历史用户一定频率的触达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56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年目标完成情况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" name="图片 111">
            <a:extLst>
              <a:ext uri="{FF2B5EF4-FFF2-40B4-BE49-F238E27FC236}">
                <a16:creationId xmlns:a16="http://schemas.microsoft.com/office/drawing/2014/main" id="{7201A817-9CBC-4002-86D1-6BD433D17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1" y="707082"/>
            <a:ext cx="11144107" cy="1929318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BC7CC5F7-E993-49D3-B86D-C3ED015AA32A}"/>
              </a:ext>
            </a:extLst>
          </p:cNvPr>
          <p:cNvGrpSpPr/>
          <p:nvPr/>
        </p:nvGrpSpPr>
        <p:grpSpPr>
          <a:xfrm>
            <a:off x="9526064" y="2867402"/>
            <a:ext cx="367135" cy="369332"/>
            <a:chOff x="9543527" y="2701434"/>
            <a:chExt cx="868420" cy="873616"/>
          </a:xfrm>
        </p:grpSpPr>
        <p:grpSp>
          <p:nvGrpSpPr>
            <p:cNvPr id="401" name="组合 400">
              <a:extLst>
                <a:ext uri="{FF2B5EF4-FFF2-40B4-BE49-F238E27FC236}">
                  <a16:creationId xmlns:a16="http://schemas.microsoft.com/office/drawing/2014/main" id="{2516ED0F-9669-402C-9AB8-B3337FB24901}"/>
                </a:ext>
              </a:extLst>
            </p:cNvPr>
            <p:cNvGrpSpPr/>
            <p:nvPr/>
          </p:nvGrpSpPr>
          <p:grpSpPr>
            <a:xfrm>
              <a:off x="9543527" y="2701434"/>
              <a:ext cx="868420" cy="873616"/>
              <a:chOff x="2077903" y="1666875"/>
              <a:chExt cx="2862421" cy="2879546"/>
            </a:xfrm>
          </p:grpSpPr>
          <p:grpSp>
            <p:nvGrpSpPr>
              <p:cNvPr id="402" name="iṣľïḓe">
                <a:extLst>
                  <a:ext uri="{FF2B5EF4-FFF2-40B4-BE49-F238E27FC236}">
                    <a16:creationId xmlns:a16="http://schemas.microsoft.com/office/drawing/2014/main" id="{9C3C7A30-DFE3-41C9-AA04-C052AF8CC159}"/>
                  </a:ext>
                </a:extLst>
              </p:cNvPr>
              <p:cNvGrpSpPr/>
              <p:nvPr/>
            </p:nvGrpSpPr>
            <p:grpSpPr>
              <a:xfrm>
                <a:off x="2323479" y="1926172"/>
                <a:ext cx="1881265" cy="2393983"/>
                <a:chOff x="1833521" y="2498961"/>
                <a:chExt cx="2236853" cy="2846478"/>
              </a:xfrm>
            </p:grpSpPr>
            <p:sp>
              <p:nvSpPr>
                <p:cNvPr id="414" name="iṡḷiďê">
                  <a:extLst>
                    <a:ext uri="{FF2B5EF4-FFF2-40B4-BE49-F238E27FC236}">
                      <a16:creationId xmlns:a16="http://schemas.microsoft.com/office/drawing/2014/main" id="{21734BF0-B50D-4479-9F65-C5FAF76B44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465" y="4495373"/>
                  <a:ext cx="380048" cy="850066"/>
                </a:xfrm>
                <a:custGeom>
                  <a:avLst/>
                  <a:gdLst>
                    <a:gd name="T0" fmla="*/ 332 w 490"/>
                    <a:gd name="T1" fmla="*/ 0 h 1097"/>
                    <a:gd name="T2" fmla="*/ 0 w 490"/>
                    <a:gd name="T3" fmla="*/ 1020 h 1097"/>
                    <a:gd name="T4" fmla="*/ 0 w 490"/>
                    <a:gd name="T5" fmla="*/ 1020 h 1097"/>
                    <a:gd name="T6" fmla="*/ 60 w 490"/>
                    <a:gd name="T7" fmla="*/ 1037 h 1097"/>
                    <a:gd name="T8" fmla="*/ 119 w 490"/>
                    <a:gd name="T9" fmla="*/ 1051 h 1097"/>
                    <a:gd name="T10" fmla="*/ 179 w 490"/>
                    <a:gd name="T11" fmla="*/ 1063 h 1097"/>
                    <a:gd name="T12" fmla="*/ 240 w 490"/>
                    <a:gd name="T13" fmla="*/ 1074 h 1097"/>
                    <a:gd name="T14" fmla="*/ 302 w 490"/>
                    <a:gd name="T15" fmla="*/ 1084 h 1097"/>
                    <a:gd name="T16" fmla="*/ 363 w 490"/>
                    <a:gd name="T17" fmla="*/ 1090 h 1097"/>
                    <a:gd name="T18" fmla="*/ 427 w 490"/>
                    <a:gd name="T19" fmla="*/ 1094 h 1097"/>
                    <a:gd name="T20" fmla="*/ 490 w 490"/>
                    <a:gd name="T21" fmla="*/ 1097 h 1097"/>
                    <a:gd name="T22" fmla="*/ 490 w 490"/>
                    <a:gd name="T23" fmla="*/ 25 h 1097"/>
                    <a:gd name="T24" fmla="*/ 490 w 490"/>
                    <a:gd name="T25" fmla="*/ 25 h 1097"/>
                    <a:gd name="T26" fmla="*/ 449 w 490"/>
                    <a:gd name="T27" fmla="*/ 22 h 1097"/>
                    <a:gd name="T28" fmla="*/ 410 w 490"/>
                    <a:gd name="T29" fmla="*/ 17 h 1097"/>
                    <a:gd name="T30" fmla="*/ 371 w 490"/>
                    <a:gd name="T31" fmla="*/ 8 h 1097"/>
                    <a:gd name="T32" fmla="*/ 332 w 490"/>
                    <a:gd name="T33" fmla="*/ 0 h 1097"/>
                    <a:gd name="T34" fmla="*/ 332 w 490"/>
                    <a:gd name="T35" fmla="*/ 0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0" h="1097">
                      <a:moveTo>
                        <a:pt x="332" y="0"/>
                      </a:moveTo>
                      <a:lnTo>
                        <a:pt x="0" y="1020"/>
                      </a:lnTo>
                      <a:lnTo>
                        <a:pt x="0" y="1020"/>
                      </a:lnTo>
                      <a:lnTo>
                        <a:pt x="60" y="1037"/>
                      </a:lnTo>
                      <a:lnTo>
                        <a:pt x="119" y="1051"/>
                      </a:lnTo>
                      <a:lnTo>
                        <a:pt x="179" y="1063"/>
                      </a:lnTo>
                      <a:lnTo>
                        <a:pt x="240" y="1074"/>
                      </a:lnTo>
                      <a:lnTo>
                        <a:pt x="302" y="1084"/>
                      </a:lnTo>
                      <a:lnTo>
                        <a:pt x="363" y="1090"/>
                      </a:lnTo>
                      <a:lnTo>
                        <a:pt x="427" y="1094"/>
                      </a:lnTo>
                      <a:lnTo>
                        <a:pt x="490" y="1097"/>
                      </a:lnTo>
                      <a:lnTo>
                        <a:pt x="490" y="25"/>
                      </a:lnTo>
                      <a:lnTo>
                        <a:pt x="490" y="25"/>
                      </a:lnTo>
                      <a:lnTo>
                        <a:pt x="449" y="22"/>
                      </a:lnTo>
                      <a:lnTo>
                        <a:pt x="410" y="17"/>
                      </a:lnTo>
                      <a:lnTo>
                        <a:pt x="371" y="8"/>
                      </a:lnTo>
                      <a:lnTo>
                        <a:pt x="332" y="0"/>
                      </a:lnTo>
                      <a:lnTo>
                        <a:pt x="332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5" name="ïṡḻíḋe">
                  <a:extLst>
                    <a:ext uri="{FF2B5EF4-FFF2-40B4-BE49-F238E27FC236}">
                      <a16:creationId xmlns:a16="http://schemas.microsoft.com/office/drawing/2014/main" id="{087FCCF4-5608-4D42-8548-2DD441C0B8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288561" y="4495373"/>
                  <a:ext cx="380048" cy="850066"/>
                </a:xfrm>
                <a:custGeom>
                  <a:avLst/>
                  <a:gdLst>
                    <a:gd name="T0" fmla="*/ 0 w 490"/>
                    <a:gd name="T1" fmla="*/ 25 h 1097"/>
                    <a:gd name="T2" fmla="*/ 0 w 490"/>
                    <a:gd name="T3" fmla="*/ 1097 h 1097"/>
                    <a:gd name="T4" fmla="*/ 0 w 490"/>
                    <a:gd name="T5" fmla="*/ 1097 h 1097"/>
                    <a:gd name="T6" fmla="*/ 63 w 490"/>
                    <a:gd name="T7" fmla="*/ 1094 h 1097"/>
                    <a:gd name="T8" fmla="*/ 127 w 490"/>
                    <a:gd name="T9" fmla="*/ 1090 h 1097"/>
                    <a:gd name="T10" fmla="*/ 188 w 490"/>
                    <a:gd name="T11" fmla="*/ 1084 h 1097"/>
                    <a:gd name="T12" fmla="*/ 250 w 490"/>
                    <a:gd name="T13" fmla="*/ 1074 h 1097"/>
                    <a:gd name="T14" fmla="*/ 311 w 490"/>
                    <a:gd name="T15" fmla="*/ 1063 h 1097"/>
                    <a:gd name="T16" fmla="*/ 371 w 490"/>
                    <a:gd name="T17" fmla="*/ 1051 h 1097"/>
                    <a:gd name="T18" fmla="*/ 430 w 490"/>
                    <a:gd name="T19" fmla="*/ 1037 h 1097"/>
                    <a:gd name="T20" fmla="*/ 490 w 490"/>
                    <a:gd name="T21" fmla="*/ 1020 h 1097"/>
                    <a:gd name="T22" fmla="*/ 158 w 490"/>
                    <a:gd name="T23" fmla="*/ 0 h 1097"/>
                    <a:gd name="T24" fmla="*/ 158 w 490"/>
                    <a:gd name="T25" fmla="*/ 0 h 1097"/>
                    <a:gd name="T26" fmla="*/ 119 w 490"/>
                    <a:gd name="T27" fmla="*/ 8 h 1097"/>
                    <a:gd name="T28" fmla="*/ 80 w 490"/>
                    <a:gd name="T29" fmla="*/ 17 h 1097"/>
                    <a:gd name="T30" fmla="*/ 41 w 490"/>
                    <a:gd name="T31" fmla="*/ 22 h 1097"/>
                    <a:gd name="T32" fmla="*/ 0 w 490"/>
                    <a:gd name="T33" fmla="*/ 25 h 1097"/>
                    <a:gd name="T34" fmla="*/ 0 w 490"/>
                    <a:gd name="T35" fmla="*/ 25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0" h="1097">
                      <a:moveTo>
                        <a:pt x="0" y="25"/>
                      </a:moveTo>
                      <a:lnTo>
                        <a:pt x="0" y="1097"/>
                      </a:lnTo>
                      <a:lnTo>
                        <a:pt x="0" y="1097"/>
                      </a:lnTo>
                      <a:lnTo>
                        <a:pt x="63" y="1094"/>
                      </a:lnTo>
                      <a:lnTo>
                        <a:pt x="127" y="1090"/>
                      </a:lnTo>
                      <a:lnTo>
                        <a:pt x="188" y="1084"/>
                      </a:lnTo>
                      <a:lnTo>
                        <a:pt x="250" y="1074"/>
                      </a:lnTo>
                      <a:lnTo>
                        <a:pt x="311" y="1063"/>
                      </a:lnTo>
                      <a:lnTo>
                        <a:pt x="371" y="1051"/>
                      </a:lnTo>
                      <a:lnTo>
                        <a:pt x="430" y="1037"/>
                      </a:lnTo>
                      <a:lnTo>
                        <a:pt x="490" y="1020"/>
                      </a:lnTo>
                      <a:lnTo>
                        <a:pt x="158" y="0"/>
                      </a:lnTo>
                      <a:lnTo>
                        <a:pt x="158" y="0"/>
                      </a:lnTo>
                      <a:lnTo>
                        <a:pt x="119" y="8"/>
                      </a:lnTo>
                      <a:lnTo>
                        <a:pt x="80" y="17"/>
                      </a:lnTo>
                      <a:lnTo>
                        <a:pt x="41" y="22"/>
                      </a:lnTo>
                      <a:lnTo>
                        <a:pt x="0" y="25"/>
                      </a:lnTo>
                      <a:lnTo>
                        <a:pt x="0" y="2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6" name="ïšľïḓe">
                  <a:extLst>
                    <a:ext uri="{FF2B5EF4-FFF2-40B4-BE49-F238E27FC236}">
                      <a16:creationId xmlns:a16="http://schemas.microsoft.com/office/drawing/2014/main" id="{8A5D83AC-4C0E-4FE4-AB83-15F34F9868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633" y="4133941"/>
                  <a:ext cx="846963" cy="600319"/>
                </a:xfrm>
                <a:custGeom>
                  <a:avLst/>
                  <a:gdLst>
                    <a:gd name="T0" fmla="*/ 1020 w 1093"/>
                    <a:gd name="T1" fmla="*/ 0 h 773"/>
                    <a:gd name="T2" fmla="*/ 0 w 1093"/>
                    <a:gd name="T3" fmla="*/ 332 h 773"/>
                    <a:gd name="T4" fmla="*/ 0 w 1093"/>
                    <a:gd name="T5" fmla="*/ 332 h 773"/>
                    <a:gd name="T6" fmla="*/ 22 w 1093"/>
                    <a:gd name="T7" fmla="*/ 392 h 773"/>
                    <a:gd name="T8" fmla="*/ 46 w 1093"/>
                    <a:gd name="T9" fmla="*/ 449 h 773"/>
                    <a:gd name="T10" fmla="*/ 71 w 1093"/>
                    <a:gd name="T11" fmla="*/ 506 h 773"/>
                    <a:gd name="T12" fmla="*/ 98 w 1093"/>
                    <a:gd name="T13" fmla="*/ 561 h 773"/>
                    <a:gd name="T14" fmla="*/ 128 w 1093"/>
                    <a:gd name="T15" fmla="*/ 616 h 773"/>
                    <a:gd name="T16" fmla="*/ 159 w 1093"/>
                    <a:gd name="T17" fmla="*/ 670 h 773"/>
                    <a:gd name="T18" fmla="*/ 191 w 1093"/>
                    <a:gd name="T19" fmla="*/ 722 h 773"/>
                    <a:gd name="T20" fmla="*/ 225 w 1093"/>
                    <a:gd name="T21" fmla="*/ 773 h 773"/>
                    <a:gd name="T22" fmla="*/ 1093 w 1093"/>
                    <a:gd name="T23" fmla="*/ 143 h 773"/>
                    <a:gd name="T24" fmla="*/ 1093 w 1093"/>
                    <a:gd name="T25" fmla="*/ 143 h 773"/>
                    <a:gd name="T26" fmla="*/ 1073 w 1093"/>
                    <a:gd name="T27" fmla="*/ 109 h 773"/>
                    <a:gd name="T28" fmla="*/ 1054 w 1093"/>
                    <a:gd name="T29" fmla="*/ 74 h 773"/>
                    <a:gd name="T30" fmla="*/ 1036 w 1093"/>
                    <a:gd name="T31" fmla="*/ 38 h 773"/>
                    <a:gd name="T32" fmla="*/ 1020 w 1093"/>
                    <a:gd name="T33" fmla="*/ 0 h 773"/>
                    <a:gd name="T34" fmla="*/ 1020 w 1093"/>
                    <a:gd name="T35" fmla="*/ 0 h 7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3" h="773">
                      <a:moveTo>
                        <a:pt x="1020" y="0"/>
                      </a:moveTo>
                      <a:lnTo>
                        <a:pt x="0" y="332"/>
                      </a:lnTo>
                      <a:lnTo>
                        <a:pt x="0" y="332"/>
                      </a:lnTo>
                      <a:lnTo>
                        <a:pt x="22" y="392"/>
                      </a:lnTo>
                      <a:lnTo>
                        <a:pt x="46" y="449"/>
                      </a:lnTo>
                      <a:lnTo>
                        <a:pt x="71" y="506"/>
                      </a:lnTo>
                      <a:lnTo>
                        <a:pt x="98" y="561"/>
                      </a:lnTo>
                      <a:lnTo>
                        <a:pt x="128" y="616"/>
                      </a:lnTo>
                      <a:lnTo>
                        <a:pt x="159" y="670"/>
                      </a:lnTo>
                      <a:lnTo>
                        <a:pt x="191" y="722"/>
                      </a:lnTo>
                      <a:lnTo>
                        <a:pt x="225" y="773"/>
                      </a:lnTo>
                      <a:lnTo>
                        <a:pt x="1093" y="143"/>
                      </a:lnTo>
                      <a:lnTo>
                        <a:pt x="1093" y="143"/>
                      </a:lnTo>
                      <a:lnTo>
                        <a:pt x="1073" y="109"/>
                      </a:lnTo>
                      <a:lnTo>
                        <a:pt x="1054" y="74"/>
                      </a:lnTo>
                      <a:lnTo>
                        <a:pt x="1036" y="38"/>
                      </a:lnTo>
                      <a:lnTo>
                        <a:pt x="1020" y="0"/>
                      </a:lnTo>
                      <a:lnTo>
                        <a:pt x="1020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7" name="ïSlïḍé">
                  <a:extLst>
                    <a:ext uri="{FF2B5EF4-FFF2-40B4-BE49-F238E27FC236}">
                      <a16:creationId xmlns:a16="http://schemas.microsoft.com/office/drawing/2014/main" id="{43CED222-C369-4578-B479-8D9305529E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70053" y="4419364"/>
                  <a:ext cx="600321" cy="846963"/>
                </a:xfrm>
                <a:custGeom>
                  <a:avLst/>
                  <a:gdLst>
                    <a:gd name="T0" fmla="*/ 0 w 773"/>
                    <a:gd name="T1" fmla="*/ 73 h 1093"/>
                    <a:gd name="T2" fmla="*/ 332 w 773"/>
                    <a:gd name="T3" fmla="*/ 1093 h 1093"/>
                    <a:gd name="T4" fmla="*/ 332 w 773"/>
                    <a:gd name="T5" fmla="*/ 1093 h 1093"/>
                    <a:gd name="T6" fmla="*/ 390 w 773"/>
                    <a:gd name="T7" fmla="*/ 1071 h 1093"/>
                    <a:gd name="T8" fmla="*/ 448 w 773"/>
                    <a:gd name="T9" fmla="*/ 1049 h 1093"/>
                    <a:gd name="T10" fmla="*/ 506 w 773"/>
                    <a:gd name="T11" fmla="*/ 1023 h 1093"/>
                    <a:gd name="T12" fmla="*/ 561 w 773"/>
                    <a:gd name="T13" fmla="*/ 995 h 1093"/>
                    <a:gd name="T14" fmla="*/ 616 w 773"/>
                    <a:gd name="T15" fmla="*/ 967 h 1093"/>
                    <a:gd name="T16" fmla="*/ 668 w 773"/>
                    <a:gd name="T17" fmla="*/ 936 h 1093"/>
                    <a:gd name="T18" fmla="*/ 721 w 773"/>
                    <a:gd name="T19" fmla="*/ 902 h 1093"/>
                    <a:gd name="T20" fmla="*/ 773 w 773"/>
                    <a:gd name="T21" fmla="*/ 868 h 1093"/>
                    <a:gd name="T22" fmla="*/ 141 w 773"/>
                    <a:gd name="T23" fmla="*/ 0 h 1093"/>
                    <a:gd name="T24" fmla="*/ 141 w 773"/>
                    <a:gd name="T25" fmla="*/ 0 h 1093"/>
                    <a:gd name="T26" fmla="*/ 108 w 773"/>
                    <a:gd name="T27" fmla="*/ 22 h 1093"/>
                    <a:gd name="T28" fmla="*/ 73 w 773"/>
                    <a:gd name="T29" fmla="*/ 41 h 1093"/>
                    <a:gd name="T30" fmla="*/ 36 w 773"/>
                    <a:gd name="T31" fmla="*/ 58 h 1093"/>
                    <a:gd name="T32" fmla="*/ 0 w 773"/>
                    <a:gd name="T33" fmla="*/ 73 h 1093"/>
                    <a:gd name="T34" fmla="*/ 0 w 773"/>
                    <a:gd name="T35" fmla="*/ 73 h 1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3" h="1093">
                      <a:moveTo>
                        <a:pt x="0" y="73"/>
                      </a:moveTo>
                      <a:lnTo>
                        <a:pt x="332" y="1093"/>
                      </a:lnTo>
                      <a:lnTo>
                        <a:pt x="332" y="1093"/>
                      </a:lnTo>
                      <a:lnTo>
                        <a:pt x="390" y="1071"/>
                      </a:lnTo>
                      <a:lnTo>
                        <a:pt x="448" y="1049"/>
                      </a:lnTo>
                      <a:lnTo>
                        <a:pt x="506" y="1023"/>
                      </a:lnTo>
                      <a:lnTo>
                        <a:pt x="561" y="995"/>
                      </a:lnTo>
                      <a:lnTo>
                        <a:pt x="616" y="967"/>
                      </a:lnTo>
                      <a:lnTo>
                        <a:pt x="668" y="936"/>
                      </a:lnTo>
                      <a:lnTo>
                        <a:pt x="721" y="902"/>
                      </a:lnTo>
                      <a:lnTo>
                        <a:pt x="773" y="868"/>
                      </a:lnTo>
                      <a:lnTo>
                        <a:pt x="141" y="0"/>
                      </a:lnTo>
                      <a:lnTo>
                        <a:pt x="141" y="0"/>
                      </a:lnTo>
                      <a:lnTo>
                        <a:pt x="108" y="22"/>
                      </a:lnTo>
                      <a:lnTo>
                        <a:pt x="73" y="41"/>
                      </a:lnTo>
                      <a:lnTo>
                        <a:pt x="36" y="58"/>
                      </a:lnTo>
                      <a:lnTo>
                        <a:pt x="0" y="73"/>
                      </a:lnTo>
                      <a:lnTo>
                        <a:pt x="0" y="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8" name="iṩḷiḓé">
                  <a:extLst>
                    <a:ext uri="{FF2B5EF4-FFF2-40B4-BE49-F238E27FC236}">
                      <a16:creationId xmlns:a16="http://schemas.microsoft.com/office/drawing/2014/main" id="{5AB487E9-32DD-4A08-B403-E65D3EEA53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521" y="3952448"/>
                  <a:ext cx="851618" cy="380047"/>
                </a:xfrm>
                <a:custGeom>
                  <a:avLst/>
                  <a:gdLst>
                    <a:gd name="T0" fmla="*/ 1073 w 1098"/>
                    <a:gd name="T1" fmla="*/ 0 h 489"/>
                    <a:gd name="T2" fmla="*/ 0 w 1098"/>
                    <a:gd name="T3" fmla="*/ 0 h 489"/>
                    <a:gd name="T4" fmla="*/ 0 w 1098"/>
                    <a:gd name="T5" fmla="*/ 0 h 489"/>
                    <a:gd name="T6" fmla="*/ 3 w 1098"/>
                    <a:gd name="T7" fmla="*/ 63 h 489"/>
                    <a:gd name="T8" fmla="*/ 8 w 1098"/>
                    <a:gd name="T9" fmla="*/ 126 h 489"/>
                    <a:gd name="T10" fmla="*/ 13 w 1098"/>
                    <a:gd name="T11" fmla="*/ 188 h 489"/>
                    <a:gd name="T12" fmla="*/ 23 w 1098"/>
                    <a:gd name="T13" fmla="*/ 250 h 489"/>
                    <a:gd name="T14" fmla="*/ 34 w 1098"/>
                    <a:gd name="T15" fmla="*/ 310 h 489"/>
                    <a:gd name="T16" fmla="*/ 46 w 1098"/>
                    <a:gd name="T17" fmla="*/ 371 h 489"/>
                    <a:gd name="T18" fmla="*/ 60 w 1098"/>
                    <a:gd name="T19" fmla="*/ 430 h 489"/>
                    <a:gd name="T20" fmla="*/ 78 w 1098"/>
                    <a:gd name="T21" fmla="*/ 489 h 489"/>
                    <a:gd name="T22" fmla="*/ 1098 w 1098"/>
                    <a:gd name="T23" fmla="*/ 157 h 489"/>
                    <a:gd name="T24" fmla="*/ 1098 w 1098"/>
                    <a:gd name="T25" fmla="*/ 157 h 489"/>
                    <a:gd name="T26" fmla="*/ 1089 w 1098"/>
                    <a:gd name="T27" fmla="*/ 119 h 489"/>
                    <a:gd name="T28" fmla="*/ 1082 w 1098"/>
                    <a:gd name="T29" fmla="*/ 80 h 489"/>
                    <a:gd name="T30" fmla="*/ 1077 w 1098"/>
                    <a:gd name="T31" fmla="*/ 40 h 489"/>
                    <a:gd name="T32" fmla="*/ 1073 w 1098"/>
                    <a:gd name="T33" fmla="*/ 0 h 489"/>
                    <a:gd name="T34" fmla="*/ 1073 w 1098"/>
                    <a:gd name="T35" fmla="*/ 0 h 4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8" h="489">
                      <a:moveTo>
                        <a:pt x="1073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3" y="63"/>
                      </a:lnTo>
                      <a:lnTo>
                        <a:pt x="8" y="126"/>
                      </a:lnTo>
                      <a:lnTo>
                        <a:pt x="13" y="188"/>
                      </a:lnTo>
                      <a:lnTo>
                        <a:pt x="23" y="250"/>
                      </a:lnTo>
                      <a:lnTo>
                        <a:pt x="34" y="310"/>
                      </a:lnTo>
                      <a:lnTo>
                        <a:pt x="46" y="371"/>
                      </a:lnTo>
                      <a:lnTo>
                        <a:pt x="60" y="430"/>
                      </a:lnTo>
                      <a:lnTo>
                        <a:pt x="78" y="489"/>
                      </a:lnTo>
                      <a:lnTo>
                        <a:pt x="1098" y="157"/>
                      </a:lnTo>
                      <a:lnTo>
                        <a:pt x="1098" y="157"/>
                      </a:lnTo>
                      <a:lnTo>
                        <a:pt x="1089" y="119"/>
                      </a:lnTo>
                      <a:lnTo>
                        <a:pt x="1082" y="80"/>
                      </a:lnTo>
                      <a:lnTo>
                        <a:pt x="1077" y="40"/>
                      </a:lnTo>
                      <a:lnTo>
                        <a:pt x="1073" y="0"/>
                      </a:lnTo>
                      <a:lnTo>
                        <a:pt x="1073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19" name="ïṩľiḓê">
                  <a:extLst>
                    <a:ext uri="{FF2B5EF4-FFF2-40B4-BE49-F238E27FC236}">
                      <a16:creationId xmlns:a16="http://schemas.microsoft.com/office/drawing/2014/main" id="{834A1840-3E71-4D98-B75A-7C20FFDFEA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6251" y="4419364"/>
                  <a:ext cx="598769" cy="846963"/>
                </a:xfrm>
                <a:custGeom>
                  <a:avLst/>
                  <a:gdLst>
                    <a:gd name="T0" fmla="*/ 631 w 772"/>
                    <a:gd name="T1" fmla="*/ 0 h 1093"/>
                    <a:gd name="T2" fmla="*/ 0 w 772"/>
                    <a:gd name="T3" fmla="*/ 868 h 1093"/>
                    <a:gd name="T4" fmla="*/ 0 w 772"/>
                    <a:gd name="T5" fmla="*/ 868 h 1093"/>
                    <a:gd name="T6" fmla="*/ 51 w 772"/>
                    <a:gd name="T7" fmla="*/ 902 h 1093"/>
                    <a:gd name="T8" fmla="*/ 104 w 772"/>
                    <a:gd name="T9" fmla="*/ 936 h 1093"/>
                    <a:gd name="T10" fmla="*/ 156 w 772"/>
                    <a:gd name="T11" fmla="*/ 967 h 1093"/>
                    <a:gd name="T12" fmla="*/ 211 w 772"/>
                    <a:gd name="T13" fmla="*/ 995 h 1093"/>
                    <a:gd name="T14" fmla="*/ 266 w 772"/>
                    <a:gd name="T15" fmla="*/ 1023 h 1093"/>
                    <a:gd name="T16" fmla="*/ 324 w 772"/>
                    <a:gd name="T17" fmla="*/ 1049 h 1093"/>
                    <a:gd name="T18" fmla="*/ 382 w 772"/>
                    <a:gd name="T19" fmla="*/ 1071 h 1093"/>
                    <a:gd name="T20" fmla="*/ 440 w 772"/>
                    <a:gd name="T21" fmla="*/ 1093 h 1093"/>
                    <a:gd name="T22" fmla="*/ 772 w 772"/>
                    <a:gd name="T23" fmla="*/ 73 h 1093"/>
                    <a:gd name="T24" fmla="*/ 772 w 772"/>
                    <a:gd name="T25" fmla="*/ 73 h 1093"/>
                    <a:gd name="T26" fmla="*/ 736 w 772"/>
                    <a:gd name="T27" fmla="*/ 58 h 1093"/>
                    <a:gd name="T28" fmla="*/ 699 w 772"/>
                    <a:gd name="T29" fmla="*/ 41 h 1093"/>
                    <a:gd name="T30" fmla="*/ 664 w 772"/>
                    <a:gd name="T31" fmla="*/ 22 h 1093"/>
                    <a:gd name="T32" fmla="*/ 631 w 772"/>
                    <a:gd name="T33" fmla="*/ 0 h 1093"/>
                    <a:gd name="T34" fmla="*/ 631 w 772"/>
                    <a:gd name="T35" fmla="*/ 0 h 10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2" h="1093">
                      <a:moveTo>
                        <a:pt x="631" y="0"/>
                      </a:moveTo>
                      <a:lnTo>
                        <a:pt x="0" y="868"/>
                      </a:lnTo>
                      <a:lnTo>
                        <a:pt x="0" y="868"/>
                      </a:lnTo>
                      <a:lnTo>
                        <a:pt x="51" y="902"/>
                      </a:lnTo>
                      <a:lnTo>
                        <a:pt x="104" y="936"/>
                      </a:lnTo>
                      <a:lnTo>
                        <a:pt x="156" y="967"/>
                      </a:lnTo>
                      <a:lnTo>
                        <a:pt x="211" y="995"/>
                      </a:lnTo>
                      <a:lnTo>
                        <a:pt x="266" y="1023"/>
                      </a:lnTo>
                      <a:lnTo>
                        <a:pt x="324" y="1049"/>
                      </a:lnTo>
                      <a:lnTo>
                        <a:pt x="382" y="1071"/>
                      </a:lnTo>
                      <a:lnTo>
                        <a:pt x="440" y="1093"/>
                      </a:lnTo>
                      <a:lnTo>
                        <a:pt x="772" y="73"/>
                      </a:lnTo>
                      <a:lnTo>
                        <a:pt x="772" y="73"/>
                      </a:lnTo>
                      <a:lnTo>
                        <a:pt x="736" y="58"/>
                      </a:lnTo>
                      <a:lnTo>
                        <a:pt x="699" y="41"/>
                      </a:lnTo>
                      <a:lnTo>
                        <a:pt x="664" y="22"/>
                      </a:lnTo>
                      <a:lnTo>
                        <a:pt x="631" y="0"/>
                      </a:lnTo>
                      <a:lnTo>
                        <a:pt x="63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0" name="ïṣḻïde">
                  <a:extLst>
                    <a:ext uri="{FF2B5EF4-FFF2-40B4-BE49-F238E27FC236}">
                      <a16:creationId xmlns:a16="http://schemas.microsoft.com/office/drawing/2014/main" id="{07D57B7B-D5AF-4E76-8D7D-175CCA38CA4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33521" y="3511904"/>
                  <a:ext cx="851618" cy="378496"/>
                </a:xfrm>
                <a:custGeom>
                  <a:avLst/>
                  <a:gdLst>
                    <a:gd name="T0" fmla="*/ 1098 w 1098"/>
                    <a:gd name="T1" fmla="*/ 331 h 488"/>
                    <a:gd name="T2" fmla="*/ 78 w 1098"/>
                    <a:gd name="T3" fmla="*/ 0 h 488"/>
                    <a:gd name="T4" fmla="*/ 78 w 1098"/>
                    <a:gd name="T5" fmla="*/ 0 h 488"/>
                    <a:gd name="T6" fmla="*/ 60 w 1098"/>
                    <a:gd name="T7" fmla="*/ 58 h 488"/>
                    <a:gd name="T8" fmla="*/ 46 w 1098"/>
                    <a:gd name="T9" fmla="*/ 118 h 488"/>
                    <a:gd name="T10" fmla="*/ 34 w 1098"/>
                    <a:gd name="T11" fmla="*/ 178 h 488"/>
                    <a:gd name="T12" fmla="*/ 23 w 1098"/>
                    <a:gd name="T13" fmla="*/ 239 h 488"/>
                    <a:gd name="T14" fmla="*/ 13 w 1098"/>
                    <a:gd name="T15" fmla="*/ 300 h 488"/>
                    <a:gd name="T16" fmla="*/ 8 w 1098"/>
                    <a:gd name="T17" fmla="*/ 363 h 488"/>
                    <a:gd name="T18" fmla="*/ 3 w 1098"/>
                    <a:gd name="T19" fmla="*/ 425 h 488"/>
                    <a:gd name="T20" fmla="*/ 0 w 1098"/>
                    <a:gd name="T21" fmla="*/ 488 h 488"/>
                    <a:gd name="T22" fmla="*/ 1073 w 1098"/>
                    <a:gd name="T23" fmla="*/ 488 h 488"/>
                    <a:gd name="T24" fmla="*/ 1073 w 1098"/>
                    <a:gd name="T25" fmla="*/ 488 h 488"/>
                    <a:gd name="T26" fmla="*/ 1077 w 1098"/>
                    <a:gd name="T27" fmla="*/ 448 h 488"/>
                    <a:gd name="T28" fmla="*/ 1082 w 1098"/>
                    <a:gd name="T29" fmla="*/ 409 h 488"/>
                    <a:gd name="T30" fmla="*/ 1089 w 1098"/>
                    <a:gd name="T31" fmla="*/ 370 h 488"/>
                    <a:gd name="T32" fmla="*/ 1098 w 1098"/>
                    <a:gd name="T33" fmla="*/ 331 h 488"/>
                    <a:gd name="T34" fmla="*/ 1098 w 1098"/>
                    <a:gd name="T35" fmla="*/ 331 h 4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8" h="488">
                      <a:moveTo>
                        <a:pt x="1098" y="331"/>
                      </a:moveTo>
                      <a:lnTo>
                        <a:pt x="78" y="0"/>
                      </a:lnTo>
                      <a:lnTo>
                        <a:pt x="78" y="0"/>
                      </a:lnTo>
                      <a:lnTo>
                        <a:pt x="60" y="58"/>
                      </a:lnTo>
                      <a:lnTo>
                        <a:pt x="46" y="118"/>
                      </a:lnTo>
                      <a:lnTo>
                        <a:pt x="34" y="178"/>
                      </a:lnTo>
                      <a:lnTo>
                        <a:pt x="23" y="239"/>
                      </a:lnTo>
                      <a:lnTo>
                        <a:pt x="13" y="300"/>
                      </a:lnTo>
                      <a:lnTo>
                        <a:pt x="8" y="363"/>
                      </a:lnTo>
                      <a:lnTo>
                        <a:pt x="3" y="425"/>
                      </a:lnTo>
                      <a:lnTo>
                        <a:pt x="0" y="488"/>
                      </a:lnTo>
                      <a:lnTo>
                        <a:pt x="1073" y="488"/>
                      </a:lnTo>
                      <a:lnTo>
                        <a:pt x="1073" y="488"/>
                      </a:lnTo>
                      <a:lnTo>
                        <a:pt x="1077" y="448"/>
                      </a:lnTo>
                      <a:lnTo>
                        <a:pt x="1082" y="409"/>
                      </a:lnTo>
                      <a:lnTo>
                        <a:pt x="1089" y="370"/>
                      </a:lnTo>
                      <a:lnTo>
                        <a:pt x="1098" y="331"/>
                      </a:lnTo>
                      <a:lnTo>
                        <a:pt x="1098" y="33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1" name="íşļîḍe">
                  <a:extLst>
                    <a:ext uri="{FF2B5EF4-FFF2-40B4-BE49-F238E27FC236}">
                      <a16:creationId xmlns:a16="http://schemas.microsoft.com/office/drawing/2014/main" id="{C086FD37-1821-4948-B1FF-A3C3DB4C1F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44700" y="2576522"/>
                  <a:ext cx="600321" cy="848514"/>
                </a:xfrm>
                <a:custGeom>
                  <a:avLst/>
                  <a:gdLst>
                    <a:gd name="T0" fmla="*/ 773 w 773"/>
                    <a:gd name="T1" fmla="*/ 1021 h 1094"/>
                    <a:gd name="T2" fmla="*/ 441 w 773"/>
                    <a:gd name="T3" fmla="*/ 0 h 1094"/>
                    <a:gd name="T4" fmla="*/ 441 w 773"/>
                    <a:gd name="T5" fmla="*/ 0 h 1094"/>
                    <a:gd name="T6" fmla="*/ 383 w 773"/>
                    <a:gd name="T7" fmla="*/ 23 h 1094"/>
                    <a:gd name="T8" fmla="*/ 325 w 773"/>
                    <a:gd name="T9" fmla="*/ 45 h 1094"/>
                    <a:gd name="T10" fmla="*/ 267 w 773"/>
                    <a:gd name="T11" fmla="*/ 71 h 1094"/>
                    <a:gd name="T12" fmla="*/ 212 w 773"/>
                    <a:gd name="T13" fmla="*/ 98 h 1094"/>
                    <a:gd name="T14" fmla="*/ 157 w 773"/>
                    <a:gd name="T15" fmla="*/ 127 h 1094"/>
                    <a:gd name="T16" fmla="*/ 105 w 773"/>
                    <a:gd name="T17" fmla="*/ 158 h 1094"/>
                    <a:gd name="T18" fmla="*/ 52 w 773"/>
                    <a:gd name="T19" fmla="*/ 191 h 1094"/>
                    <a:gd name="T20" fmla="*/ 0 w 773"/>
                    <a:gd name="T21" fmla="*/ 226 h 1094"/>
                    <a:gd name="T22" fmla="*/ 632 w 773"/>
                    <a:gd name="T23" fmla="*/ 1094 h 1094"/>
                    <a:gd name="T24" fmla="*/ 632 w 773"/>
                    <a:gd name="T25" fmla="*/ 1094 h 1094"/>
                    <a:gd name="T26" fmla="*/ 665 w 773"/>
                    <a:gd name="T27" fmla="*/ 1072 h 1094"/>
                    <a:gd name="T28" fmla="*/ 700 w 773"/>
                    <a:gd name="T29" fmla="*/ 1053 h 1094"/>
                    <a:gd name="T30" fmla="*/ 737 w 773"/>
                    <a:gd name="T31" fmla="*/ 1036 h 1094"/>
                    <a:gd name="T32" fmla="*/ 773 w 773"/>
                    <a:gd name="T33" fmla="*/ 1021 h 1094"/>
                    <a:gd name="T34" fmla="*/ 773 w 773"/>
                    <a:gd name="T35" fmla="*/ 1021 h 10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73" h="1094">
                      <a:moveTo>
                        <a:pt x="773" y="1021"/>
                      </a:moveTo>
                      <a:lnTo>
                        <a:pt x="441" y="0"/>
                      </a:lnTo>
                      <a:lnTo>
                        <a:pt x="441" y="0"/>
                      </a:lnTo>
                      <a:lnTo>
                        <a:pt x="383" y="23"/>
                      </a:lnTo>
                      <a:lnTo>
                        <a:pt x="325" y="45"/>
                      </a:lnTo>
                      <a:lnTo>
                        <a:pt x="267" y="71"/>
                      </a:lnTo>
                      <a:lnTo>
                        <a:pt x="212" y="98"/>
                      </a:lnTo>
                      <a:lnTo>
                        <a:pt x="157" y="127"/>
                      </a:lnTo>
                      <a:lnTo>
                        <a:pt x="105" y="158"/>
                      </a:lnTo>
                      <a:lnTo>
                        <a:pt x="52" y="191"/>
                      </a:lnTo>
                      <a:lnTo>
                        <a:pt x="0" y="226"/>
                      </a:lnTo>
                      <a:lnTo>
                        <a:pt x="632" y="1094"/>
                      </a:lnTo>
                      <a:lnTo>
                        <a:pt x="632" y="1094"/>
                      </a:lnTo>
                      <a:lnTo>
                        <a:pt x="665" y="1072"/>
                      </a:lnTo>
                      <a:lnTo>
                        <a:pt x="700" y="1053"/>
                      </a:lnTo>
                      <a:lnTo>
                        <a:pt x="737" y="1036"/>
                      </a:lnTo>
                      <a:lnTo>
                        <a:pt x="773" y="1021"/>
                      </a:lnTo>
                      <a:lnTo>
                        <a:pt x="773" y="102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2" name="îšliḓê">
                  <a:extLst>
                    <a:ext uri="{FF2B5EF4-FFF2-40B4-BE49-F238E27FC236}">
                      <a16:creationId xmlns:a16="http://schemas.microsoft.com/office/drawing/2014/main" id="{6DBD1FF9-CE00-468E-89A2-EF02DC79973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12633" y="3110139"/>
                  <a:ext cx="846963" cy="598769"/>
                </a:xfrm>
                <a:custGeom>
                  <a:avLst/>
                  <a:gdLst>
                    <a:gd name="T0" fmla="*/ 1093 w 1093"/>
                    <a:gd name="T1" fmla="*/ 630 h 771"/>
                    <a:gd name="T2" fmla="*/ 225 w 1093"/>
                    <a:gd name="T3" fmla="*/ 0 h 771"/>
                    <a:gd name="T4" fmla="*/ 225 w 1093"/>
                    <a:gd name="T5" fmla="*/ 0 h 771"/>
                    <a:gd name="T6" fmla="*/ 191 w 1093"/>
                    <a:gd name="T7" fmla="*/ 51 h 771"/>
                    <a:gd name="T8" fmla="*/ 159 w 1093"/>
                    <a:gd name="T9" fmla="*/ 103 h 771"/>
                    <a:gd name="T10" fmla="*/ 128 w 1093"/>
                    <a:gd name="T11" fmla="*/ 157 h 771"/>
                    <a:gd name="T12" fmla="*/ 98 w 1093"/>
                    <a:gd name="T13" fmla="*/ 211 h 771"/>
                    <a:gd name="T14" fmla="*/ 71 w 1093"/>
                    <a:gd name="T15" fmla="*/ 267 h 771"/>
                    <a:gd name="T16" fmla="*/ 46 w 1093"/>
                    <a:gd name="T17" fmla="*/ 324 h 771"/>
                    <a:gd name="T18" fmla="*/ 22 w 1093"/>
                    <a:gd name="T19" fmla="*/ 381 h 771"/>
                    <a:gd name="T20" fmla="*/ 0 w 1093"/>
                    <a:gd name="T21" fmla="*/ 441 h 771"/>
                    <a:gd name="T22" fmla="*/ 1020 w 1093"/>
                    <a:gd name="T23" fmla="*/ 771 h 771"/>
                    <a:gd name="T24" fmla="*/ 1020 w 1093"/>
                    <a:gd name="T25" fmla="*/ 771 h 771"/>
                    <a:gd name="T26" fmla="*/ 1036 w 1093"/>
                    <a:gd name="T27" fmla="*/ 735 h 771"/>
                    <a:gd name="T28" fmla="*/ 1054 w 1093"/>
                    <a:gd name="T29" fmla="*/ 699 h 771"/>
                    <a:gd name="T30" fmla="*/ 1073 w 1093"/>
                    <a:gd name="T31" fmla="*/ 664 h 771"/>
                    <a:gd name="T32" fmla="*/ 1093 w 1093"/>
                    <a:gd name="T33" fmla="*/ 630 h 771"/>
                    <a:gd name="T34" fmla="*/ 1093 w 1093"/>
                    <a:gd name="T35" fmla="*/ 630 h 7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93" h="771">
                      <a:moveTo>
                        <a:pt x="1093" y="630"/>
                      </a:moveTo>
                      <a:lnTo>
                        <a:pt x="225" y="0"/>
                      </a:lnTo>
                      <a:lnTo>
                        <a:pt x="225" y="0"/>
                      </a:lnTo>
                      <a:lnTo>
                        <a:pt x="191" y="51"/>
                      </a:lnTo>
                      <a:lnTo>
                        <a:pt x="159" y="103"/>
                      </a:lnTo>
                      <a:lnTo>
                        <a:pt x="128" y="157"/>
                      </a:lnTo>
                      <a:lnTo>
                        <a:pt x="98" y="211"/>
                      </a:lnTo>
                      <a:lnTo>
                        <a:pt x="71" y="267"/>
                      </a:lnTo>
                      <a:lnTo>
                        <a:pt x="46" y="324"/>
                      </a:lnTo>
                      <a:lnTo>
                        <a:pt x="22" y="381"/>
                      </a:lnTo>
                      <a:lnTo>
                        <a:pt x="0" y="441"/>
                      </a:lnTo>
                      <a:lnTo>
                        <a:pt x="1020" y="771"/>
                      </a:lnTo>
                      <a:lnTo>
                        <a:pt x="1020" y="771"/>
                      </a:lnTo>
                      <a:lnTo>
                        <a:pt x="1036" y="735"/>
                      </a:lnTo>
                      <a:lnTo>
                        <a:pt x="1054" y="699"/>
                      </a:lnTo>
                      <a:lnTo>
                        <a:pt x="1073" y="664"/>
                      </a:lnTo>
                      <a:lnTo>
                        <a:pt x="1093" y="630"/>
                      </a:lnTo>
                      <a:lnTo>
                        <a:pt x="1093" y="6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îśļíḋê">
                  <a:extLst>
                    <a:ext uri="{FF2B5EF4-FFF2-40B4-BE49-F238E27FC236}">
                      <a16:creationId xmlns:a16="http://schemas.microsoft.com/office/drawing/2014/main" id="{AD373E2C-671C-401E-A593-DC311D31AF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599" y="2789038"/>
                  <a:ext cx="760095" cy="760095"/>
                </a:xfrm>
                <a:custGeom>
                  <a:avLst/>
                  <a:gdLst>
                    <a:gd name="T0" fmla="*/ 980 w 980"/>
                    <a:gd name="T1" fmla="*/ 868 h 981"/>
                    <a:gd name="T2" fmla="*/ 349 w 980"/>
                    <a:gd name="T3" fmla="*/ 0 h 981"/>
                    <a:gd name="T4" fmla="*/ 349 w 980"/>
                    <a:gd name="T5" fmla="*/ 0 h 981"/>
                    <a:gd name="T6" fmla="*/ 301 w 980"/>
                    <a:gd name="T7" fmla="*/ 39 h 981"/>
                    <a:gd name="T8" fmla="*/ 253 w 980"/>
                    <a:gd name="T9" fmla="*/ 78 h 981"/>
                    <a:gd name="T10" fmla="*/ 207 w 980"/>
                    <a:gd name="T11" fmla="*/ 119 h 981"/>
                    <a:gd name="T12" fmla="*/ 163 w 980"/>
                    <a:gd name="T13" fmla="*/ 162 h 981"/>
                    <a:gd name="T14" fmla="*/ 120 w 980"/>
                    <a:gd name="T15" fmla="*/ 208 h 981"/>
                    <a:gd name="T16" fmla="*/ 78 w 980"/>
                    <a:gd name="T17" fmla="*/ 254 h 981"/>
                    <a:gd name="T18" fmla="*/ 38 w 980"/>
                    <a:gd name="T19" fmla="*/ 301 h 981"/>
                    <a:gd name="T20" fmla="*/ 0 w 980"/>
                    <a:gd name="T21" fmla="*/ 349 h 981"/>
                    <a:gd name="T22" fmla="*/ 867 w 980"/>
                    <a:gd name="T23" fmla="*/ 981 h 981"/>
                    <a:gd name="T24" fmla="*/ 867 w 980"/>
                    <a:gd name="T25" fmla="*/ 981 h 981"/>
                    <a:gd name="T26" fmla="*/ 894 w 980"/>
                    <a:gd name="T27" fmla="*/ 950 h 981"/>
                    <a:gd name="T28" fmla="*/ 921 w 980"/>
                    <a:gd name="T29" fmla="*/ 921 h 981"/>
                    <a:gd name="T30" fmla="*/ 950 w 980"/>
                    <a:gd name="T31" fmla="*/ 893 h 981"/>
                    <a:gd name="T32" fmla="*/ 980 w 980"/>
                    <a:gd name="T33" fmla="*/ 868 h 981"/>
                    <a:gd name="T34" fmla="*/ 980 w 980"/>
                    <a:gd name="T35" fmla="*/ 868 h 9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80" h="981">
                      <a:moveTo>
                        <a:pt x="980" y="868"/>
                      </a:moveTo>
                      <a:lnTo>
                        <a:pt x="349" y="0"/>
                      </a:lnTo>
                      <a:lnTo>
                        <a:pt x="349" y="0"/>
                      </a:lnTo>
                      <a:lnTo>
                        <a:pt x="301" y="39"/>
                      </a:lnTo>
                      <a:lnTo>
                        <a:pt x="253" y="78"/>
                      </a:lnTo>
                      <a:lnTo>
                        <a:pt x="207" y="119"/>
                      </a:lnTo>
                      <a:lnTo>
                        <a:pt x="163" y="162"/>
                      </a:lnTo>
                      <a:lnTo>
                        <a:pt x="120" y="208"/>
                      </a:lnTo>
                      <a:lnTo>
                        <a:pt x="78" y="254"/>
                      </a:lnTo>
                      <a:lnTo>
                        <a:pt x="38" y="301"/>
                      </a:lnTo>
                      <a:lnTo>
                        <a:pt x="0" y="349"/>
                      </a:lnTo>
                      <a:lnTo>
                        <a:pt x="867" y="981"/>
                      </a:lnTo>
                      <a:lnTo>
                        <a:pt x="867" y="981"/>
                      </a:lnTo>
                      <a:lnTo>
                        <a:pt x="894" y="950"/>
                      </a:lnTo>
                      <a:lnTo>
                        <a:pt x="921" y="921"/>
                      </a:lnTo>
                      <a:lnTo>
                        <a:pt x="950" y="893"/>
                      </a:lnTo>
                      <a:lnTo>
                        <a:pt x="980" y="868"/>
                      </a:lnTo>
                      <a:lnTo>
                        <a:pt x="980" y="86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îṥ1ïdè">
                  <a:extLst>
                    <a:ext uri="{FF2B5EF4-FFF2-40B4-BE49-F238E27FC236}">
                      <a16:creationId xmlns:a16="http://schemas.microsoft.com/office/drawing/2014/main" id="{6DB9F6FF-7CAD-4EB9-9A9A-67BF74F39D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46465" y="2498961"/>
                  <a:ext cx="380048" cy="850066"/>
                </a:xfrm>
                <a:custGeom>
                  <a:avLst/>
                  <a:gdLst>
                    <a:gd name="T0" fmla="*/ 490 w 490"/>
                    <a:gd name="T1" fmla="*/ 1072 h 1097"/>
                    <a:gd name="T2" fmla="*/ 490 w 490"/>
                    <a:gd name="T3" fmla="*/ 0 h 1097"/>
                    <a:gd name="T4" fmla="*/ 490 w 490"/>
                    <a:gd name="T5" fmla="*/ 0 h 1097"/>
                    <a:gd name="T6" fmla="*/ 427 w 490"/>
                    <a:gd name="T7" fmla="*/ 3 h 1097"/>
                    <a:gd name="T8" fmla="*/ 363 w 490"/>
                    <a:gd name="T9" fmla="*/ 7 h 1097"/>
                    <a:gd name="T10" fmla="*/ 302 w 490"/>
                    <a:gd name="T11" fmla="*/ 13 h 1097"/>
                    <a:gd name="T12" fmla="*/ 240 w 490"/>
                    <a:gd name="T13" fmla="*/ 22 h 1097"/>
                    <a:gd name="T14" fmla="*/ 179 w 490"/>
                    <a:gd name="T15" fmla="*/ 32 h 1097"/>
                    <a:gd name="T16" fmla="*/ 119 w 490"/>
                    <a:gd name="T17" fmla="*/ 46 h 1097"/>
                    <a:gd name="T18" fmla="*/ 60 w 490"/>
                    <a:gd name="T19" fmla="*/ 60 h 1097"/>
                    <a:gd name="T20" fmla="*/ 0 w 490"/>
                    <a:gd name="T21" fmla="*/ 77 h 1097"/>
                    <a:gd name="T22" fmla="*/ 332 w 490"/>
                    <a:gd name="T23" fmla="*/ 1097 h 1097"/>
                    <a:gd name="T24" fmla="*/ 332 w 490"/>
                    <a:gd name="T25" fmla="*/ 1097 h 1097"/>
                    <a:gd name="T26" fmla="*/ 371 w 490"/>
                    <a:gd name="T27" fmla="*/ 1087 h 1097"/>
                    <a:gd name="T28" fmla="*/ 410 w 490"/>
                    <a:gd name="T29" fmla="*/ 1080 h 1097"/>
                    <a:gd name="T30" fmla="*/ 449 w 490"/>
                    <a:gd name="T31" fmla="*/ 1075 h 1097"/>
                    <a:gd name="T32" fmla="*/ 490 w 490"/>
                    <a:gd name="T33" fmla="*/ 1072 h 1097"/>
                    <a:gd name="T34" fmla="*/ 490 w 490"/>
                    <a:gd name="T35" fmla="*/ 1072 h 10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90" h="1097">
                      <a:moveTo>
                        <a:pt x="490" y="1072"/>
                      </a:moveTo>
                      <a:lnTo>
                        <a:pt x="490" y="0"/>
                      </a:lnTo>
                      <a:lnTo>
                        <a:pt x="490" y="0"/>
                      </a:lnTo>
                      <a:lnTo>
                        <a:pt x="427" y="3"/>
                      </a:lnTo>
                      <a:lnTo>
                        <a:pt x="363" y="7"/>
                      </a:lnTo>
                      <a:lnTo>
                        <a:pt x="302" y="13"/>
                      </a:lnTo>
                      <a:lnTo>
                        <a:pt x="240" y="22"/>
                      </a:lnTo>
                      <a:lnTo>
                        <a:pt x="179" y="32"/>
                      </a:lnTo>
                      <a:lnTo>
                        <a:pt x="119" y="46"/>
                      </a:lnTo>
                      <a:lnTo>
                        <a:pt x="60" y="60"/>
                      </a:lnTo>
                      <a:lnTo>
                        <a:pt x="0" y="77"/>
                      </a:lnTo>
                      <a:lnTo>
                        <a:pt x="332" y="1097"/>
                      </a:lnTo>
                      <a:lnTo>
                        <a:pt x="332" y="1097"/>
                      </a:lnTo>
                      <a:lnTo>
                        <a:pt x="371" y="1087"/>
                      </a:lnTo>
                      <a:lnTo>
                        <a:pt x="410" y="1080"/>
                      </a:lnTo>
                      <a:lnTo>
                        <a:pt x="449" y="1075"/>
                      </a:lnTo>
                      <a:lnTo>
                        <a:pt x="490" y="1072"/>
                      </a:lnTo>
                      <a:lnTo>
                        <a:pt x="490" y="107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îşļíḍê">
                  <a:extLst>
                    <a:ext uri="{FF2B5EF4-FFF2-40B4-BE49-F238E27FC236}">
                      <a16:creationId xmlns:a16="http://schemas.microsoft.com/office/drawing/2014/main" id="{37BDE9D9-63EA-4A51-87A7-5B98FF31577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3599" y="4295267"/>
                  <a:ext cx="760095" cy="760095"/>
                </a:xfrm>
                <a:custGeom>
                  <a:avLst/>
                  <a:gdLst>
                    <a:gd name="T0" fmla="*/ 867 w 980"/>
                    <a:gd name="T1" fmla="*/ 0 h 981"/>
                    <a:gd name="T2" fmla="*/ 0 w 980"/>
                    <a:gd name="T3" fmla="*/ 631 h 981"/>
                    <a:gd name="T4" fmla="*/ 0 w 980"/>
                    <a:gd name="T5" fmla="*/ 631 h 981"/>
                    <a:gd name="T6" fmla="*/ 38 w 980"/>
                    <a:gd name="T7" fmla="*/ 680 h 981"/>
                    <a:gd name="T8" fmla="*/ 78 w 980"/>
                    <a:gd name="T9" fmla="*/ 727 h 981"/>
                    <a:gd name="T10" fmla="*/ 120 w 980"/>
                    <a:gd name="T11" fmla="*/ 773 h 981"/>
                    <a:gd name="T12" fmla="*/ 163 w 980"/>
                    <a:gd name="T13" fmla="*/ 817 h 981"/>
                    <a:gd name="T14" fmla="*/ 207 w 980"/>
                    <a:gd name="T15" fmla="*/ 860 h 981"/>
                    <a:gd name="T16" fmla="*/ 253 w 980"/>
                    <a:gd name="T17" fmla="*/ 902 h 981"/>
                    <a:gd name="T18" fmla="*/ 301 w 980"/>
                    <a:gd name="T19" fmla="*/ 942 h 981"/>
                    <a:gd name="T20" fmla="*/ 349 w 980"/>
                    <a:gd name="T21" fmla="*/ 981 h 981"/>
                    <a:gd name="T22" fmla="*/ 980 w 980"/>
                    <a:gd name="T23" fmla="*/ 113 h 981"/>
                    <a:gd name="T24" fmla="*/ 980 w 980"/>
                    <a:gd name="T25" fmla="*/ 113 h 981"/>
                    <a:gd name="T26" fmla="*/ 950 w 980"/>
                    <a:gd name="T27" fmla="*/ 88 h 981"/>
                    <a:gd name="T28" fmla="*/ 921 w 980"/>
                    <a:gd name="T29" fmla="*/ 60 h 981"/>
                    <a:gd name="T30" fmla="*/ 894 w 980"/>
                    <a:gd name="T31" fmla="*/ 31 h 981"/>
                    <a:gd name="T32" fmla="*/ 867 w 980"/>
                    <a:gd name="T33" fmla="*/ 0 h 981"/>
                    <a:gd name="T34" fmla="*/ 867 w 980"/>
                    <a:gd name="T35" fmla="*/ 0 h 9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980" h="981">
                      <a:moveTo>
                        <a:pt x="867" y="0"/>
                      </a:moveTo>
                      <a:lnTo>
                        <a:pt x="0" y="631"/>
                      </a:lnTo>
                      <a:lnTo>
                        <a:pt x="0" y="631"/>
                      </a:lnTo>
                      <a:lnTo>
                        <a:pt x="38" y="680"/>
                      </a:lnTo>
                      <a:lnTo>
                        <a:pt x="78" y="727"/>
                      </a:lnTo>
                      <a:lnTo>
                        <a:pt x="120" y="773"/>
                      </a:lnTo>
                      <a:lnTo>
                        <a:pt x="163" y="817"/>
                      </a:lnTo>
                      <a:lnTo>
                        <a:pt x="207" y="860"/>
                      </a:lnTo>
                      <a:lnTo>
                        <a:pt x="253" y="902"/>
                      </a:lnTo>
                      <a:lnTo>
                        <a:pt x="301" y="942"/>
                      </a:lnTo>
                      <a:lnTo>
                        <a:pt x="349" y="981"/>
                      </a:lnTo>
                      <a:lnTo>
                        <a:pt x="980" y="113"/>
                      </a:lnTo>
                      <a:lnTo>
                        <a:pt x="980" y="113"/>
                      </a:lnTo>
                      <a:lnTo>
                        <a:pt x="950" y="88"/>
                      </a:lnTo>
                      <a:lnTo>
                        <a:pt x="921" y="60"/>
                      </a:lnTo>
                      <a:lnTo>
                        <a:pt x="894" y="31"/>
                      </a:lnTo>
                      <a:lnTo>
                        <a:pt x="867" y="0"/>
                      </a:lnTo>
                      <a:lnTo>
                        <a:pt x="867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3" name="ïslïďé">
                <a:extLst>
                  <a:ext uri="{FF2B5EF4-FFF2-40B4-BE49-F238E27FC236}">
                    <a16:creationId xmlns:a16="http://schemas.microsoft.com/office/drawing/2014/main" id="{6A395D09-A173-4682-87E8-9AB886AAAB74}"/>
                  </a:ext>
                </a:extLst>
              </p:cNvPr>
              <p:cNvGrpSpPr/>
              <p:nvPr/>
            </p:nvGrpSpPr>
            <p:grpSpPr>
              <a:xfrm>
                <a:off x="2077903" y="1666875"/>
                <a:ext cx="2862421" cy="2879546"/>
                <a:chOff x="907879" y="2281904"/>
                <a:chExt cx="3158296" cy="3287240"/>
              </a:xfrm>
            </p:grpSpPr>
            <p:cxnSp>
              <p:nvCxnSpPr>
                <p:cNvPr id="404" name="Straight Connector 24">
                  <a:extLst>
                    <a:ext uri="{FF2B5EF4-FFF2-40B4-BE49-F238E27FC236}">
                      <a16:creationId xmlns:a16="http://schemas.microsoft.com/office/drawing/2014/main" id="{B8867BAA-46BB-47AC-AA85-80F8616D2099}"/>
                    </a:ext>
                  </a:extLst>
                </p:cNvPr>
                <p:cNvCxnSpPr/>
                <p:nvPr/>
              </p:nvCxnSpPr>
              <p:spPr>
                <a:xfrm flipV="1">
                  <a:off x="2482623" y="2281904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25">
                  <a:extLst>
                    <a:ext uri="{FF2B5EF4-FFF2-40B4-BE49-F238E27FC236}">
                      <a16:creationId xmlns:a16="http://schemas.microsoft.com/office/drawing/2014/main" id="{923DDD99-BB1C-405D-A1D5-A690ECBF7485}"/>
                    </a:ext>
                  </a:extLst>
                </p:cNvPr>
                <p:cNvCxnSpPr/>
                <p:nvPr/>
              </p:nvCxnSpPr>
              <p:spPr>
                <a:xfrm flipV="1">
                  <a:off x="2482623" y="5497144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26">
                  <a:extLst>
                    <a:ext uri="{FF2B5EF4-FFF2-40B4-BE49-F238E27FC236}">
                      <a16:creationId xmlns:a16="http://schemas.microsoft.com/office/drawing/2014/main" id="{0CD3AF3C-BF25-4BE3-A2D9-43A436B540F0}"/>
                    </a:ext>
                  </a:extLst>
                </p:cNvPr>
                <p:cNvCxnSpPr/>
                <p:nvPr/>
              </p:nvCxnSpPr>
              <p:spPr>
                <a:xfrm rot="2160000" flipV="1">
                  <a:off x="3431504" y="2586790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27">
                  <a:extLst>
                    <a:ext uri="{FF2B5EF4-FFF2-40B4-BE49-F238E27FC236}">
                      <a16:creationId xmlns:a16="http://schemas.microsoft.com/office/drawing/2014/main" id="{2073484B-2151-4601-A5C1-064B90A2E87F}"/>
                    </a:ext>
                  </a:extLst>
                </p:cNvPr>
                <p:cNvCxnSpPr/>
                <p:nvPr/>
              </p:nvCxnSpPr>
              <p:spPr>
                <a:xfrm rot="2160000" flipV="1">
                  <a:off x="1537009" y="5185843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8" name="Straight Connector 28">
                  <a:extLst>
                    <a:ext uri="{FF2B5EF4-FFF2-40B4-BE49-F238E27FC236}">
                      <a16:creationId xmlns:a16="http://schemas.microsoft.com/office/drawing/2014/main" id="{673DC63D-E389-4CB7-B77A-67D687563FFF}"/>
                    </a:ext>
                  </a:extLst>
                </p:cNvPr>
                <p:cNvCxnSpPr/>
                <p:nvPr/>
              </p:nvCxnSpPr>
              <p:spPr>
                <a:xfrm rot="4320000" flipV="1">
                  <a:off x="4018698" y="3395911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9" name="Straight Connector 29">
                  <a:extLst>
                    <a:ext uri="{FF2B5EF4-FFF2-40B4-BE49-F238E27FC236}">
                      <a16:creationId xmlns:a16="http://schemas.microsoft.com/office/drawing/2014/main" id="{0D21E2EA-3F2F-44A3-BA03-CE4070DA2172}"/>
                    </a:ext>
                  </a:extLst>
                </p:cNvPr>
                <p:cNvCxnSpPr/>
                <p:nvPr/>
              </p:nvCxnSpPr>
              <p:spPr>
                <a:xfrm rot="4320000" flipV="1">
                  <a:off x="943879" y="4384963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30">
                  <a:extLst>
                    <a:ext uri="{FF2B5EF4-FFF2-40B4-BE49-F238E27FC236}">
                      <a16:creationId xmlns:a16="http://schemas.microsoft.com/office/drawing/2014/main" id="{90F730C9-4534-438E-8E07-A5468E6975E9}"/>
                    </a:ext>
                  </a:extLst>
                </p:cNvPr>
                <p:cNvCxnSpPr/>
                <p:nvPr/>
              </p:nvCxnSpPr>
              <p:spPr>
                <a:xfrm rot="19440000">
                  <a:off x="3426004" y="5195394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31">
                  <a:extLst>
                    <a:ext uri="{FF2B5EF4-FFF2-40B4-BE49-F238E27FC236}">
                      <a16:creationId xmlns:a16="http://schemas.microsoft.com/office/drawing/2014/main" id="{B28732B6-7C5D-428B-963C-D51D2439A2AD}"/>
                    </a:ext>
                  </a:extLst>
                </p:cNvPr>
                <p:cNvCxnSpPr/>
                <p:nvPr/>
              </p:nvCxnSpPr>
              <p:spPr>
                <a:xfrm rot="19440000">
                  <a:off x="1539142" y="2584578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2" name="Straight Connector 32">
                  <a:extLst>
                    <a:ext uri="{FF2B5EF4-FFF2-40B4-BE49-F238E27FC236}">
                      <a16:creationId xmlns:a16="http://schemas.microsoft.com/office/drawing/2014/main" id="{020B896C-7080-42F1-ACE6-887EC47C07A5}"/>
                    </a:ext>
                  </a:extLst>
                </p:cNvPr>
                <p:cNvCxnSpPr/>
                <p:nvPr/>
              </p:nvCxnSpPr>
              <p:spPr>
                <a:xfrm rot="17280000">
                  <a:off x="4030175" y="4369891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3" name="Straight Connector 33">
                  <a:extLst>
                    <a:ext uri="{FF2B5EF4-FFF2-40B4-BE49-F238E27FC236}">
                      <a16:creationId xmlns:a16="http://schemas.microsoft.com/office/drawing/2014/main" id="{7BBB192A-573D-4FEF-AEB0-0E7F28C20EC3}"/>
                    </a:ext>
                  </a:extLst>
                </p:cNvPr>
                <p:cNvCxnSpPr/>
                <p:nvPr/>
              </p:nvCxnSpPr>
              <p:spPr>
                <a:xfrm rot="17280000">
                  <a:off x="956790" y="3393699"/>
                  <a:ext cx="0" cy="72000"/>
                </a:xfrm>
                <a:prstGeom prst="line">
                  <a:avLst/>
                </a:prstGeom>
                <a:ln w="285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6" name="íšḷîḍè">
              <a:extLst>
                <a:ext uri="{FF2B5EF4-FFF2-40B4-BE49-F238E27FC236}">
                  <a16:creationId xmlns:a16="http://schemas.microsoft.com/office/drawing/2014/main" id="{45ABBC24-6C8E-40D6-B3F6-637EE965CFC3}"/>
                </a:ext>
              </a:extLst>
            </p:cNvPr>
            <p:cNvSpPr txBox="1">
              <a:spLocks/>
            </p:cNvSpPr>
            <p:nvPr/>
          </p:nvSpPr>
          <p:spPr>
            <a:xfrm>
              <a:off x="9631326" y="2897156"/>
              <a:ext cx="676690" cy="288058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1600" b="1" spc="0" dirty="0">
                  <a:solidFill>
                    <a:srgbClr val="00B050"/>
                  </a:solidFill>
                  <a:cs typeface="+mn-ea"/>
                  <a:sym typeface="+mn-lt"/>
                </a:rPr>
                <a:t>+32%</a:t>
              </a:r>
            </a:p>
          </p:txBody>
        </p:sp>
      </p:grpSp>
      <p:graphicFrame>
        <p:nvGraphicFramePr>
          <p:cNvPr id="431" name="图表 430">
            <a:extLst>
              <a:ext uri="{FF2B5EF4-FFF2-40B4-BE49-F238E27FC236}">
                <a16:creationId xmlns:a16="http://schemas.microsoft.com/office/drawing/2014/main" id="{DF86FCFD-7C80-456C-9B62-9D04443A08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2883817"/>
              </p:ext>
            </p:extLst>
          </p:nvPr>
        </p:nvGraphicFramePr>
        <p:xfrm>
          <a:off x="4430893" y="3684074"/>
          <a:ext cx="3587110" cy="2466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2" name="图表 431">
            <a:extLst>
              <a:ext uri="{FF2B5EF4-FFF2-40B4-BE49-F238E27FC236}">
                <a16:creationId xmlns:a16="http://schemas.microsoft.com/office/drawing/2014/main" id="{C101ADCE-18E4-4B23-B9FA-B5F15115D1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628920"/>
              </p:ext>
            </p:extLst>
          </p:nvPr>
        </p:nvGraphicFramePr>
        <p:xfrm>
          <a:off x="8331197" y="3521583"/>
          <a:ext cx="3316942" cy="2629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33" name="组合 432">
            <a:extLst>
              <a:ext uri="{FF2B5EF4-FFF2-40B4-BE49-F238E27FC236}">
                <a16:creationId xmlns:a16="http://schemas.microsoft.com/office/drawing/2014/main" id="{6719BB7F-1833-4AB2-8544-2D8EB7137D5F}"/>
              </a:ext>
            </a:extLst>
          </p:cNvPr>
          <p:cNvGrpSpPr/>
          <p:nvPr/>
        </p:nvGrpSpPr>
        <p:grpSpPr>
          <a:xfrm>
            <a:off x="389932" y="2914451"/>
            <a:ext cx="3325931" cy="801766"/>
            <a:chOff x="3232965" y="2412339"/>
            <a:chExt cx="3325931" cy="801766"/>
          </a:xfrm>
        </p:grpSpPr>
        <p:sp>
          <p:nvSpPr>
            <p:cNvPr id="434" name="文本框 433">
              <a:extLst>
                <a:ext uri="{FF2B5EF4-FFF2-40B4-BE49-F238E27FC236}">
                  <a16:creationId xmlns:a16="http://schemas.microsoft.com/office/drawing/2014/main" id="{C7724DCB-12A4-49C6-8570-CAC40C2B24DF}"/>
                </a:ext>
              </a:extLst>
            </p:cNvPr>
            <p:cNvSpPr txBox="1"/>
            <p:nvPr/>
          </p:nvSpPr>
          <p:spPr>
            <a:xfrm>
              <a:off x="3232965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网站用户量</a:t>
              </a:r>
            </a:p>
          </p:txBody>
        </p:sp>
        <p:sp>
          <p:nvSpPr>
            <p:cNvPr id="435" name="文本框 434">
              <a:extLst>
                <a:ext uri="{FF2B5EF4-FFF2-40B4-BE49-F238E27FC236}">
                  <a16:creationId xmlns:a16="http://schemas.microsoft.com/office/drawing/2014/main" id="{D6419909-9475-4469-B884-CB0CBA24E2EA}"/>
                </a:ext>
              </a:extLst>
            </p:cNvPr>
            <p:cNvSpPr txBox="1"/>
            <p:nvPr/>
          </p:nvSpPr>
          <p:spPr>
            <a:xfrm>
              <a:off x="3259814" y="2712236"/>
              <a:ext cx="3299082" cy="5018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年预期网站总用户量为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291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万，提升</a:t>
              </a: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30.6%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单月访客稳步提升至</a:t>
              </a: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25</a:t>
              </a:r>
              <a:r>
                <a:rPr lang="zh-CN" alt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万</a:t>
              </a:r>
              <a:endParaRPr lang="en-US" altLang="zh-CN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6" name="组合 435">
            <a:extLst>
              <a:ext uri="{FF2B5EF4-FFF2-40B4-BE49-F238E27FC236}">
                <a16:creationId xmlns:a16="http://schemas.microsoft.com/office/drawing/2014/main" id="{950B200F-09AD-432E-95CC-0EA1725FE45E}"/>
              </a:ext>
            </a:extLst>
          </p:cNvPr>
          <p:cNvGrpSpPr/>
          <p:nvPr/>
        </p:nvGrpSpPr>
        <p:grpSpPr>
          <a:xfrm>
            <a:off x="4459699" y="2914451"/>
            <a:ext cx="3587107" cy="840423"/>
            <a:chOff x="3232965" y="2412339"/>
            <a:chExt cx="3121130" cy="840423"/>
          </a:xfrm>
        </p:grpSpPr>
        <p:sp>
          <p:nvSpPr>
            <p:cNvPr id="437" name="文本框 436">
              <a:extLst>
                <a:ext uri="{FF2B5EF4-FFF2-40B4-BE49-F238E27FC236}">
                  <a16:creationId xmlns:a16="http://schemas.microsoft.com/office/drawing/2014/main" id="{CD6EAA6B-C5D9-4564-A603-670A9614BC2E}"/>
                </a:ext>
              </a:extLst>
            </p:cNvPr>
            <p:cNvSpPr txBox="1"/>
            <p:nvPr/>
          </p:nvSpPr>
          <p:spPr>
            <a:xfrm>
              <a:off x="3232965" y="2412339"/>
              <a:ext cx="21337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总询盘量</a:t>
              </a:r>
            </a:p>
          </p:txBody>
        </p:sp>
        <p:sp>
          <p:nvSpPr>
            <p:cNvPr id="438" name="文本框 437">
              <a:extLst>
                <a:ext uri="{FF2B5EF4-FFF2-40B4-BE49-F238E27FC236}">
                  <a16:creationId xmlns:a16="http://schemas.microsoft.com/office/drawing/2014/main" id="{73D0B9DC-CA71-4E7F-B6AE-4719F3D8A785}"/>
                </a:ext>
              </a:extLst>
            </p:cNvPr>
            <p:cNvSpPr txBox="1"/>
            <p:nvPr/>
          </p:nvSpPr>
          <p:spPr>
            <a:xfrm>
              <a:off x="3232965" y="2750893"/>
              <a:ext cx="3121130" cy="50186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2024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年网站总询盘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25.5k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，同比去年提升</a:t>
              </a:r>
              <a:r>
                <a:rPr lang="en-US" altLang="zh-CN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31.3%</a:t>
              </a:r>
            </a:p>
            <a:p>
              <a:pPr>
                <a:lnSpc>
                  <a:spcPct val="114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小语种询盘提升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2600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条，是年度的亮点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9" name="组合 438">
            <a:extLst>
              <a:ext uri="{FF2B5EF4-FFF2-40B4-BE49-F238E27FC236}">
                <a16:creationId xmlns:a16="http://schemas.microsoft.com/office/drawing/2014/main" id="{04C1B2EB-6E7A-4AC5-8A9C-03C966B90107}"/>
              </a:ext>
            </a:extLst>
          </p:cNvPr>
          <p:cNvGrpSpPr/>
          <p:nvPr/>
        </p:nvGrpSpPr>
        <p:grpSpPr>
          <a:xfrm>
            <a:off x="8299889" y="2914451"/>
            <a:ext cx="3272931" cy="790601"/>
            <a:chOff x="3234714" y="2412339"/>
            <a:chExt cx="2847766" cy="790601"/>
          </a:xfrm>
        </p:grpSpPr>
        <p:sp>
          <p:nvSpPr>
            <p:cNvPr id="440" name="文本框 439">
              <a:extLst>
                <a:ext uri="{FF2B5EF4-FFF2-40B4-BE49-F238E27FC236}">
                  <a16:creationId xmlns:a16="http://schemas.microsoft.com/office/drawing/2014/main" id="{813E195C-40F8-4048-881E-8E4E493B3223}"/>
                </a:ext>
              </a:extLst>
            </p:cNvPr>
            <p:cNvSpPr txBox="1"/>
            <p:nvPr/>
          </p:nvSpPr>
          <p:spPr>
            <a:xfrm>
              <a:off x="3234714" y="2412339"/>
              <a:ext cx="10647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K</a:t>
              </a: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级企业</a:t>
              </a:r>
            </a:p>
          </p:txBody>
        </p:sp>
        <p:sp>
          <p:nvSpPr>
            <p:cNvPr id="441" name="文本框 440">
              <a:extLst>
                <a:ext uri="{FF2B5EF4-FFF2-40B4-BE49-F238E27FC236}">
                  <a16:creationId xmlns:a16="http://schemas.microsoft.com/office/drawing/2014/main" id="{C9DC36E9-F197-49FD-A8DC-8DC0B941B433}"/>
                </a:ext>
              </a:extLst>
            </p:cNvPr>
            <p:cNvSpPr txBox="1"/>
            <p:nvPr/>
          </p:nvSpPr>
          <p:spPr>
            <a:xfrm>
              <a:off x="3234715" y="2750893"/>
              <a:ext cx="2847765" cy="4520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4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级企业的询盘提升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32%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（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727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→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959(8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月起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)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）</a:t>
              </a:r>
              <a:endParaRPr lang="en-US" altLang="zh-CN" sz="9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  <a:p>
              <a:pPr>
                <a:lnSpc>
                  <a:spcPct val="114000"/>
                </a:lnSpc>
              </a:pP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Q3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季度，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FAQ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的部署，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级企业有明显的</a:t>
              </a:r>
              <a:r>
                <a:rPr lang="en-US" altLang="zh-CN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K+</a:t>
              </a:r>
              <a:r>
                <a:rPr lang="zh-CN" altLang="en-US" sz="9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询盘提升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9" name="组合 368">
            <a:extLst>
              <a:ext uri="{FF2B5EF4-FFF2-40B4-BE49-F238E27FC236}">
                <a16:creationId xmlns:a16="http://schemas.microsoft.com/office/drawing/2014/main" id="{F4CD45F3-1E2E-4DBC-8427-F20FF50813EE}"/>
              </a:ext>
            </a:extLst>
          </p:cNvPr>
          <p:cNvGrpSpPr/>
          <p:nvPr/>
        </p:nvGrpSpPr>
        <p:grpSpPr>
          <a:xfrm>
            <a:off x="5587764" y="2867402"/>
            <a:ext cx="636684" cy="402960"/>
            <a:chOff x="1100048" y="1666875"/>
            <a:chExt cx="4963999" cy="3141731"/>
          </a:xfrm>
        </p:grpSpPr>
        <p:grpSp>
          <p:nvGrpSpPr>
            <p:cNvPr id="370" name="iṣľïḓe">
              <a:extLst>
                <a:ext uri="{FF2B5EF4-FFF2-40B4-BE49-F238E27FC236}">
                  <a16:creationId xmlns:a16="http://schemas.microsoft.com/office/drawing/2014/main" id="{F441C43E-35E5-47C0-8091-A4FCD3FE5034}"/>
                </a:ext>
              </a:extLst>
            </p:cNvPr>
            <p:cNvGrpSpPr/>
            <p:nvPr/>
          </p:nvGrpSpPr>
          <p:grpSpPr>
            <a:xfrm>
              <a:off x="2323479" y="1926172"/>
              <a:ext cx="2328749" cy="2393983"/>
              <a:chOff x="1833521" y="2498961"/>
              <a:chExt cx="2768919" cy="2846478"/>
            </a:xfrm>
          </p:grpSpPr>
          <p:sp>
            <p:nvSpPr>
              <p:cNvPr id="385" name="ïŝľïḑê">
                <a:extLst>
                  <a:ext uri="{FF2B5EF4-FFF2-40B4-BE49-F238E27FC236}">
                    <a16:creationId xmlns:a16="http://schemas.microsoft.com/office/drawing/2014/main" id="{5F8330F7-5C4E-457D-91DC-E5842BDA3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6" name="íślíḓe">
                <a:extLst>
                  <a:ext uri="{FF2B5EF4-FFF2-40B4-BE49-F238E27FC236}">
                    <a16:creationId xmlns:a16="http://schemas.microsoft.com/office/drawing/2014/main" id="{76CB1F5D-0612-4C00-BD17-C894D7C29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highlight>
                    <a:srgbClr val="0000FF"/>
                  </a:highlight>
                  <a:cs typeface="+mn-ea"/>
                  <a:sym typeface="+mn-lt"/>
                </a:endParaRPr>
              </a:p>
            </p:txBody>
          </p:sp>
          <p:sp>
            <p:nvSpPr>
              <p:cNvPr id="387" name="ï$ḷíďê">
                <a:extLst>
                  <a:ext uri="{FF2B5EF4-FFF2-40B4-BE49-F238E27FC236}">
                    <a16:creationId xmlns:a16="http://schemas.microsoft.com/office/drawing/2014/main" id="{1A515613-000C-44FC-A4B9-9392CDB928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highlight>
                    <a:srgbClr val="0000FF"/>
                  </a:highlight>
                  <a:cs typeface="+mn-ea"/>
                  <a:sym typeface="+mn-lt"/>
                </a:endParaRPr>
              </a:p>
            </p:txBody>
          </p:sp>
          <p:sp>
            <p:nvSpPr>
              <p:cNvPr id="388" name="iṡḷiďê">
                <a:extLst>
                  <a:ext uri="{FF2B5EF4-FFF2-40B4-BE49-F238E27FC236}">
                    <a16:creationId xmlns:a16="http://schemas.microsoft.com/office/drawing/2014/main" id="{9E03DAAE-ABAA-4356-ACCB-85CDCB9FD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89" name="ïslïďê">
                <a:extLst>
                  <a:ext uri="{FF2B5EF4-FFF2-40B4-BE49-F238E27FC236}">
                    <a16:creationId xmlns:a16="http://schemas.microsoft.com/office/drawing/2014/main" id="{E1E4AE9B-6F9A-4A7F-B30B-41C9012A7F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bg1">
                      <a:lumMod val="50000"/>
                    </a:schemeClr>
                  </a:solidFill>
                  <a:highlight>
                    <a:srgbClr val="0000FF"/>
                  </a:highlight>
                  <a:cs typeface="+mn-ea"/>
                  <a:sym typeface="+mn-lt"/>
                </a:endParaRPr>
              </a:p>
            </p:txBody>
          </p:sp>
          <p:sp>
            <p:nvSpPr>
              <p:cNvPr id="390" name="ïṡḻíḋe">
                <a:extLst>
                  <a:ext uri="{FF2B5EF4-FFF2-40B4-BE49-F238E27FC236}">
                    <a16:creationId xmlns:a16="http://schemas.microsoft.com/office/drawing/2014/main" id="{62AEDBBD-02B2-4F9C-9D40-D73825F2D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1" name="ïšľïḓe">
                <a:extLst>
                  <a:ext uri="{FF2B5EF4-FFF2-40B4-BE49-F238E27FC236}">
                    <a16:creationId xmlns:a16="http://schemas.microsoft.com/office/drawing/2014/main" id="{D1E496E4-FEA0-438E-B182-1F1FD579C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2" name="ïSlïḍé">
                <a:extLst>
                  <a:ext uri="{FF2B5EF4-FFF2-40B4-BE49-F238E27FC236}">
                    <a16:creationId xmlns:a16="http://schemas.microsoft.com/office/drawing/2014/main" id="{F33D82DD-E8FE-400A-AA66-243CAD014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3" name="iṩḷiḓé">
                <a:extLst>
                  <a:ext uri="{FF2B5EF4-FFF2-40B4-BE49-F238E27FC236}">
                    <a16:creationId xmlns:a16="http://schemas.microsoft.com/office/drawing/2014/main" id="{6DEC04E1-A97D-4B50-B2B1-2656F1CFC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4" name="ïṩľiḓê">
                <a:extLst>
                  <a:ext uri="{FF2B5EF4-FFF2-40B4-BE49-F238E27FC236}">
                    <a16:creationId xmlns:a16="http://schemas.microsoft.com/office/drawing/2014/main" id="{CE55B767-7085-48F2-9BC1-15D63B08CD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5" name="ïṣḻïde">
                <a:extLst>
                  <a:ext uri="{FF2B5EF4-FFF2-40B4-BE49-F238E27FC236}">
                    <a16:creationId xmlns:a16="http://schemas.microsoft.com/office/drawing/2014/main" id="{74015045-F546-460A-9663-FA96E18FFB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6" name="íşļîḍe">
                <a:extLst>
                  <a:ext uri="{FF2B5EF4-FFF2-40B4-BE49-F238E27FC236}">
                    <a16:creationId xmlns:a16="http://schemas.microsoft.com/office/drawing/2014/main" id="{7C6510AC-73FF-46D4-87E4-320BAC0AB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7" name="îšliḓê">
                <a:extLst>
                  <a:ext uri="{FF2B5EF4-FFF2-40B4-BE49-F238E27FC236}">
                    <a16:creationId xmlns:a16="http://schemas.microsoft.com/office/drawing/2014/main" id="{5CF1655D-9927-4BAD-94DB-A7BA58EB16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8" name="îśļíḋê">
                <a:extLst>
                  <a:ext uri="{FF2B5EF4-FFF2-40B4-BE49-F238E27FC236}">
                    <a16:creationId xmlns:a16="http://schemas.microsoft.com/office/drawing/2014/main" id="{0ED5AA2F-9D23-4F6C-9379-4810CD1152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99" name="îṥ1ïdè">
                <a:extLst>
                  <a:ext uri="{FF2B5EF4-FFF2-40B4-BE49-F238E27FC236}">
                    <a16:creationId xmlns:a16="http://schemas.microsoft.com/office/drawing/2014/main" id="{05C91654-C16A-485E-B455-6982AB25D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00" name="îşļíḍê">
                <a:extLst>
                  <a:ext uri="{FF2B5EF4-FFF2-40B4-BE49-F238E27FC236}">
                    <a16:creationId xmlns:a16="http://schemas.microsoft.com/office/drawing/2014/main" id="{208A728D-EEC3-473C-93F7-B71A3DEDA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71" name="ïslïďé">
              <a:extLst>
                <a:ext uri="{FF2B5EF4-FFF2-40B4-BE49-F238E27FC236}">
                  <a16:creationId xmlns:a16="http://schemas.microsoft.com/office/drawing/2014/main" id="{0A66A195-921B-4A0B-AA34-66641D0E8927}"/>
                </a:ext>
              </a:extLst>
            </p:cNvPr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375" name="Straight Connector 24">
                <a:extLst>
                  <a:ext uri="{FF2B5EF4-FFF2-40B4-BE49-F238E27FC236}">
                    <a16:creationId xmlns:a16="http://schemas.microsoft.com/office/drawing/2014/main" id="{8C9D2AB8-4635-4FB8-9FCB-02B6B23622B3}"/>
                  </a:ext>
                </a:extLst>
              </p:cNvPr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25">
                <a:extLst>
                  <a:ext uri="{FF2B5EF4-FFF2-40B4-BE49-F238E27FC236}">
                    <a16:creationId xmlns:a16="http://schemas.microsoft.com/office/drawing/2014/main" id="{11EC89CA-0148-42EF-8E31-F3487301317B}"/>
                  </a:ext>
                </a:extLst>
              </p:cNvPr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26">
                <a:extLst>
                  <a:ext uri="{FF2B5EF4-FFF2-40B4-BE49-F238E27FC236}">
                    <a16:creationId xmlns:a16="http://schemas.microsoft.com/office/drawing/2014/main" id="{DB6D4F5A-81BF-48B3-8912-911FEF6F8A63}"/>
                  </a:ext>
                </a:extLst>
              </p:cNvPr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27">
                <a:extLst>
                  <a:ext uri="{FF2B5EF4-FFF2-40B4-BE49-F238E27FC236}">
                    <a16:creationId xmlns:a16="http://schemas.microsoft.com/office/drawing/2014/main" id="{F68DCE2A-9E65-4BE0-AD16-22D20C7A58D5}"/>
                  </a:ext>
                </a:extLst>
              </p:cNvPr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28">
                <a:extLst>
                  <a:ext uri="{FF2B5EF4-FFF2-40B4-BE49-F238E27FC236}">
                    <a16:creationId xmlns:a16="http://schemas.microsoft.com/office/drawing/2014/main" id="{CC3A95E8-4B41-40C0-BB3D-B5A7E3C790BB}"/>
                  </a:ext>
                </a:extLst>
              </p:cNvPr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0" name="Straight Connector 29">
                <a:extLst>
                  <a:ext uri="{FF2B5EF4-FFF2-40B4-BE49-F238E27FC236}">
                    <a16:creationId xmlns:a16="http://schemas.microsoft.com/office/drawing/2014/main" id="{3DFE60D4-CE22-4F4A-9A38-62648D7F6F2F}"/>
                  </a:ext>
                </a:extLst>
              </p:cNvPr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0">
                <a:extLst>
                  <a:ext uri="{FF2B5EF4-FFF2-40B4-BE49-F238E27FC236}">
                    <a16:creationId xmlns:a16="http://schemas.microsoft.com/office/drawing/2014/main" id="{90B02B52-A849-4D90-A2B2-AFB183D05E1F}"/>
                  </a:ext>
                </a:extLst>
              </p:cNvPr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2" name="Straight Connector 31">
                <a:extLst>
                  <a:ext uri="{FF2B5EF4-FFF2-40B4-BE49-F238E27FC236}">
                    <a16:creationId xmlns:a16="http://schemas.microsoft.com/office/drawing/2014/main" id="{9C1D105B-B54B-40B4-8DC7-7596260BEC94}"/>
                  </a:ext>
                </a:extLst>
              </p:cNvPr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3" name="Straight Connector 32">
                <a:extLst>
                  <a:ext uri="{FF2B5EF4-FFF2-40B4-BE49-F238E27FC236}">
                    <a16:creationId xmlns:a16="http://schemas.microsoft.com/office/drawing/2014/main" id="{D5D7BC4D-540F-4AA0-9D91-372FDE4F7FAD}"/>
                  </a:ext>
                </a:extLst>
              </p:cNvPr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Straight Connector 33">
                <a:extLst>
                  <a:ext uri="{FF2B5EF4-FFF2-40B4-BE49-F238E27FC236}">
                    <a16:creationId xmlns:a16="http://schemas.microsoft.com/office/drawing/2014/main" id="{FD1E6FE3-8D0C-47FE-AFD9-C275CF9E504E}"/>
                  </a:ext>
                </a:extLst>
              </p:cNvPr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2" name="ïṡ1îḑê">
              <a:extLst>
                <a:ext uri="{FF2B5EF4-FFF2-40B4-BE49-F238E27FC236}">
                  <a16:creationId xmlns:a16="http://schemas.microsoft.com/office/drawing/2014/main" id="{178B63FA-EBA0-48B1-BA65-D46152074149}"/>
                </a:ext>
              </a:extLst>
            </p:cNvPr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73" name="íšḷîḍè">
              <a:extLst>
                <a:ext uri="{FF2B5EF4-FFF2-40B4-BE49-F238E27FC236}">
                  <a16:creationId xmlns:a16="http://schemas.microsoft.com/office/drawing/2014/main" id="{7C7A08C6-1A85-4990-8371-F1607CF42BCC}"/>
                </a:ext>
              </a:extLst>
            </p:cNvPr>
            <p:cNvSpPr txBox="1">
              <a:spLocks/>
            </p:cNvSpPr>
            <p:nvPr/>
          </p:nvSpPr>
          <p:spPr>
            <a:xfrm>
              <a:off x="1100048" y="2767253"/>
              <a:ext cx="4963999" cy="2041353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16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31.3</a:t>
              </a:r>
              <a:r>
                <a:rPr lang="en-US" altLang="ko-KR" sz="14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374" name="iṩḻídè">
              <a:extLst>
                <a:ext uri="{FF2B5EF4-FFF2-40B4-BE49-F238E27FC236}">
                  <a16:creationId xmlns:a16="http://schemas.microsoft.com/office/drawing/2014/main" id="{55DE95BA-E9F7-49B7-8BF9-1988DD200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877" y="2524062"/>
              <a:ext cx="573884" cy="5738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solidFill>
                  <a:schemeClr val="bg1">
                    <a:lumMod val="50000"/>
                  </a:schemeClr>
                </a:solidFill>
                <a:highlight>
                  <a:srgbClr val="0000FF"/>
                </a:highlight>
                <a:cs typeface="+mn-ea"/>
                <a:sym typeface="+mn-lt"/>
              </a:endParaRPr>
            </a:p>
          </p:txBody>
        </p:sp>
      </p:grpSp>
      <p:grpSp>
        <p:nvGrpSpPr>
          <p:cNvPr id="333" name="组合 332">
            <a:extLst>
              <a:ext uri="{FF2B5EF4-FFF2-40B4-BE49-F238E27FC236}">
                <a16:creationId xmlns:a16="http://schemas.microsoft.com/office/drawing/2014/main" id="{C6686F9F-B201-47A0-85E3-182C758E9B13}"/>
              </a:ext>
            </a:extLst>
          </p:cNvPr>
          <p:cNvGrpSpPr/>
          <p:nvPr/>
        </p:nvGrpSpPr>
        <p:grpSpPr>
          <a:xfrm>
            <a:off x="1825914" y="2867402"/>
            <a:ext cx="367135" cy="369332"/>
            <a:chOff x="2077903" y="1666875"/>
            <a:chExt cx="2862421" cy="2879546"/>
          </a:xfrm>
        </p:grpSpPr>
        <p:grpSp>
          <p:nvGrpSpPr>
            <p:cNvPr id="334" name="iṣľïḓe">
              <a:extLst>
                <a:ext uri="{FF2B5EF4-FFF2-40B4-BE49-F238E27FC236}">
                  <a16:creationId xmlns:a16="http://schemas.microsoft.com/office/drawing/2014/main" id="{BBF998A7-CA5E-4DAC-977A-A9B564363E1D}"/>
                </a:ext>
              </a:extLst>
            </p:cNvPr>
            <p:cNvGrpSpPr/>
            <p:nvPr/>
          </p:nvGrpSpPr>
          <p:grpSpPr>
            <a:xfrm>
              <a:off x="2323479" y="1926172"/>
              <a:ext cx="2395286" cy="2393983"/>
              <a:chOff x="1833521" y="2498961"/>
              <a:chExt cx="2848032" cy="2846478"/>
            </a:xfrm>
          </p:grpSpPr>
          <p:sp>
            <p:nvSpPr>
              <p:cNvPr id="349" name="ïŝľïḑê">
                <a:extLst>
                  <a:ext uri="{FF2B5EF4-FFF2-40B4-BE49-F238E27FC236}">
                    <a16:creationId xmlns:a16="http://schemas.microsoft.com/office/drawing/2014/main" id="{4A8F7C41-AC03-456B-9D55-D9CEFCA20C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477" y="3110139"/>
                <a:ext cx="846963" cy="598769"/>
              </a:xfrm>
              <a:custGeom>
                <a:avLst/>
                <a:gdLst>
                  <a:gd name="T0" fmla="*/ 73 w 1093"/>
                  <a:gd name="T1" fmla="*/ 771 h 771"/>
                  <a:gd name="T2" fmla="*/ 1093 w 1093"/>
                  <a:gd name="T3" fmla="*/ 441 h 771"/>
                  <a:gd name="T4" fmla="*/ 1093 w 1093"/>
                  <a:gd name="T5" fmla="*/ 441 h 771"/>
                  <a:gd name="T6" fmla="*/ 1071 w 1093"/>
                  <a:gd name="T7" fmla="*/ 381 h 771"/>
                  <a:gd name="T8" fmla="*/ 1047 w 1093"/>
                  <a:gd name="T9" fmla="*/ 324 h 771"/>
                  <a:gd name="T10" fmla="*/ 1022 w 1093"/>
                  <a:gd name="T11" fmla="*/ 267 h 771"/>
                  <a:gd name="T12" fmla="*/ 995 w 1093"/>
                  <a:gd name="T13" fmla="*/ 211 h 771"/>
                  <a:gd name="T14" fmla="*/ 965 w 1093"/>
                  <a:gd name="T15" fmla="*/ 157 h 771"/>
                  <a:gd name="T16" fmla="*/ 934 w 1093"/>
                  <a:gd name="T17" fmla="*/ 103 h 771"/>
                  <a:gd name="T18" fmla="*/ 902 w 1093"/>
                  <a:gd name="T19" fmla="*/ 51 h 771"/>
                  <a:gd name="T20" fmla="*/ 868 w 1093"/>
                  <a:gd name="T21" fmla="*/ 0 h 771"/>
                  <a:gd name="T22" fmla="*/ 0 w 1093"/>
                  <a:gd name="T23" fmla="*/ 630 h 771"/>
                  <a:gd name="T24" fmla="*/ 0 w 1093"/>
                  <a:gd name="T25" fmla="*/ 630 h 771"/>
                  <a:gd name="T26" fmla="*/ 20 w 1093"/>
                  <a:gd name="T27" fmla="*/ 664 h 771"/>
                  <a:gd name="T28" fmla="*/ 39 w 1093"/>
                  <a:gd name="T29" fmla="*/ 699 h 771"/>
                  <a:gd name="T30" fmla="*/ 57 w 1093"/>
                  <a:gd name="T31" fmla="*/ 735 h 771"/>
                  <a:gd name="T32" fmla="*/ 73 w 1093"/>
                  <a:gd name="T33" fmla="*/ 771 h 771"/>
                  <a:gd name="T34" fmla="*/ 73 w 1093"/>
                  <a:gd name="T35" fmla="*/ 771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73" y="771"/>
                    </a:moveTo>
                    <a:lnTo>
                      <a:pt x="1093" y="441"/>
                    </a:lnTo>
                    <a:lnTo>
                      <a:pt x="1093" y="441"/>
                    </a:lnTo>
                    <a:lnTo>
                      <a:pt x="1071" y="381"/>
                    </a:lnTo>
                    <a:lnTo>
                      <a:pt x="1047" y="324"/>
                    </a:lnTo>
                    <a:lnTo>
                      <a:pt x="1022" y="267"/>
                    </a:lnTo>
                    <a:lnTo>
                      <a:pt x="995" y="211"/>
                    </a:lnTo>
                    <a:lnTo>
                      <a:pt x="965" y="157"/>
                    </a:lnTo>
                    <a:lnTo>
                      <a:pt x="934" y="103"/>
                    </a:lnTo>
                    <a:lnTo>
                      <a:pt x="902" y="51"/>
                    </a:lnTo>
                    <a:lnTo>
                      <a:pt x="868" y="0"/>
                    </a:lnTo>
                    <a:lnTo>
                      <a:pt x="0" y="630"/>
                    </a:lnTo>
                    <a:lnTo>
                      <a:pt x="0" y="630"/>
                    </a:lnTo>
                    <a:lnTo>
                      <a:pt x="20" y="664"/>
                    </a:lnTo>
                    <a:lnTo>
                      <a:pt x="39" y="699"/>
                    </a:lnTo>
                    <a:lnTo>
                      <a:pt x="57" y="735"/>
                    </a:lnTo>
                    <a:lnTo>
                      <a:pt x="73" y="771"/>
                    </a:lnTo>
                    <a:lnTo>
                      <a:pt x="73" y="77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0" name="íślíḓe">
                <a:extLst>
                  <a:ext uri="{FF2B5EF4-FFF2-40B4-BE49-F238E27FC236}">
                    <a16:creationId xmlns:a16="http://schemas.microsoft.com/office/drawing/2014/main" id="{A2A5E01B-2CFA-4D39-BFB1-4F7707519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2498961"/>
                <a:ext cx="380048" cy="850066"/>
              </a:xfrm>
              <a:custGeom>
                <a:avLst/>
                <a:gdLst>
                  <a:gd name="T0" fmla="*/ 158 w 490"/>
                  <a:gd name="T1" fmla="*/ 1097 h 1097"/>
                  <a:gd name="T2" fmla="*/ 490 w 490"/>
                  <a:gd name="T3" fmla="*/ 77 h 1097"/>
                  <a:gd name="T4" fmla="*/ 490 w 490"/>
                  <a:gd name="T5" fmla="*/ 77 h 1097"/>
                  <a:gd name="T6" fmla="*/ 430 w 490"/>
                  <a:gd name="T7" fmla="*/ 60 h 1097"/>
                  <a:gd name="T8" fmla="*/ 371 w 490"/>
                  <a:gd name="T9" fmla="*/ 46 h 1097"/>
                  <a:gd name="T10" fmla="*/ 311 w 490"/>
                  <a:gd name="T11" fmla="*/ 32 h 1097"/>
                  <a:gd name="T12" fmla="*/ 250 w 490"/>
                  <a:gd name="T13" fmla="*/ 22 h 1097"/>
                  <a:gd name="T14" fmla="*/ 188 w 490"/>
                  <a:gd name="T15" fmla="*/ 13 h 1097"/>
                  <a:gd name="T16" fmla="*/ 127 w 490"/>
                  <a:gd name="T17" fmla="*/ 7 h 1097"/>
                  <a:gd name="T18" fmla="*/ 63 w 490"/>
                  <a:gd name="T19" fmla="*/ 3 h 1097"/>
                  <a:gd name="T20" fmla="*/ 0 w 490"/>
                  <a:gd name="T21" fmla="*/ 0 h 1097"/>
                  <a:gd name="T22" fmla="*/ 0 w 490"/>
                  <a:gd name="T23" fmla="*/ 1072 h 1097"/>
                  <a:gd name="T24" fmla="*/ 0 w 490"/>
                  <a:gd name="T25" fmla="*/ 1072 h 1097"/>
                  <a:gd name="T26" fmla="*/ 41 w 490"/>
                  <a:gd name="T27" fmla="*/ 1075 h 1097"/>
                  <a:gd name="T28" fmla="*/ 80 w 490"/>
                  <a:gd name="T29" fmla="*/ 1080 h 1097"/>
                  <a:gd name="T30" fmla="*/ 119 w 490"/>
                  <a:gd name="T31" fmla="*/ 1087 h 1097"/>
                  <a:gd name="T32" fmla="*/ 158 w 490"/>
                  <a:gd name="T33" fmla="*/ 1097 h 1097"/>
                  <a:gd name="T34" fmla="*/ 158 w 490"/>
                  <a:gd name="T35" fmla="*/ 1097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158" y="1097"/>
                    </a:moveTo>
                    <a:lnTo>
                      <a:pt x="490" y="77"/>
                    </a:lnTo>
                    <a:lnTo>
                      <a:pt x="490" y="77"/>
                    </a:lnTo>
                    <a:lnTo>
                      <a:pt x="430" y="60"/>
                    </a:lnTo>
                    <a:lnTo>
                      <a:pt x="371" y="46"/>
                    </a:lnTo>
                    <a:lnTo>
                      <a:pt x="311" y="32"/>
                    </a:lnTo>
                    <a:lnTo>
                      <a:pt x="250" y="22"/>
                    </a:lnTo>
                    <a:lnTo>
                      <a:pt x="188" y="13"/>
                    </a:lnTo>
                    <a:lnTo>
                      <a:pt x="127" y="7"/>
                    </a:lnTo>
                    <a:lnTo>
                      <a:pt x="63" y="3"/>
                    </a:lnTo>
                    <a:lnTo>
                      <a:pt x="0" y="0"/>
                    </a:lnTo>
                    <a:lnTo>
                      <a:pt x="0" y="1072"/>
                    </a:lnTo>
                    <a:lnTo>
                      <a:pt x="0" y="1072"/>
                    </a:lnTo>
                    <a:lnTo>
                      <a:pt x="41" y="1075"/>
                    </a:lnTo>
                    <a:lnTo>
                      <a:pt x="80" y="1080"/>
                    </a:lnTo>
                    <a:lnTo>
                      <a:pt x="119" y="1087"/>
                    </a:lnTo>
                    <a:lnTo>
                      <a:pt x="158" y="1097"/>
                    </a:lnTo>
                    <a:lnTo>
                      <a:pt x="158" y="109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1" name="ï$ḷíďê">
                <a:extLst>
                  <a:ext uri="{FF2B5EF4-FFF2-40B4-BE49-F238E27FC236}">
                    <a16:creationId xmlns:a16="http://schemas.microsoft.com/office/drawing/2014/main" id="{36774ACB-5319-4EEE-B8D2-0FDA0C551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380" y="2789038"/>
                <a:ext cx="760095" cy="760095"/>
              </a:xfrm>
              <a:custGeom>
                <a:avLst/>
                <a:gdLst>
                  <a:gd name="T0" fmla="*/ 113 w 980"/>
                  <a:gd name="T1" fmla="*/ 981 h 981"/>
                  <a:gd name="T2" fmla="*/ 980 w 980"/>
                  <a:gd name="T3" fmla="*/ 349 h 981"/>
                  <a:gd name="T4" fmla="*/ 980 w 980"/>
                  <a:gd name="T5" fmla="*/ 349 h 981"/>
                  <a:gd name="T6" fmla="*/ 942 w 980"/>
                  <a:gd name="T7" fmla="*/ 301 h 981"/>
                  <a:gd name="T8" fmla="*/ 902 w 980"/>
                  <a:gd name="T9" fmla="*/ 254 h 981"/>
                  <a:gd name="T10" fmla="*/ 860 w 980"/>
                  <a:gd name="T11" fmla="*/ 208 h 981"/>
                  <a:gd name="T12" fmla="*/ 817 w 980"/>
                  <a:gd name="T13" fmla="*/ 162 h 981"/>
                  <a:gd name="T14" fmla="*/ 773 w 980"/>
                  <a:gd name="T15" fmla="*/ 119 h 981"/>
                  <a:gd name="T16" fmla="*/ 727 w 980"/>
                  <a:gd name="T17" fmla="*/ 78 h 981"/>
                  <a:gd name="T18" fmla="*/ 679 w 980"/>
                  <a:gd name="T19" fmla="*/ 39 h 981"/>
                  <a:gd name="T20" fmla="*/ 631 w 980"/>
                  <a:gd name="T21" fmla="*/ 0 h 981"/>
                  <a:gd name="T22" fmla="*/ 0 w 980"/>
                  <a:gd name="T23" fmla="*/ 868 h 981"/>
                  <a:gd name="T24" fmla="*/ 0 w 980"/>
                  <a:gd name="T25" fmla="*/ 868 h 981"/>
                  <a:gd name="T26" fmla="*/ 30 w 980"/>
                  <a:gd name="T27" fmla="*/ 893 h 981"/>
                  <a:gd name="T28" fmla="*/ 59 w 980"/>
                  <a:gd name="T29" fmla="*/ 921 h 981"/>
                  <a:gd name="T30" fmla="*/ 86 w 980"/>
                  <a:gd name="T31" fmla="*/ 950 h 981"/>
                  <a:gd name="T32" fmla="*/ 113 w 980"/>
                  <a:gd name="T33" fmla="*/ 981 h 981"/>
                  <a:gd name="T34" fmla="*/ 113 w 980"/>
                  <a:gd name="T35" fmla="*/ 981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113" y="981"/>
                    </a:moveTo>
                    <a:lnTo>
                      <a:pt x="980" y="349"/>
                    </a:lnTo>
                    <a:lnTo>
                      <a:pt x="980" y="349"/>
                    </a:lnTo>
                    <a:lnTo>
                      <a:pt x="942" y="301"/>
                    </a:lnTo>
                    <a:lnTo>
                      <a:pt x="902" y="254"/>
                    </a:lnTo>
                    <a:lnTo>
                      <a:pt x="860" y="208"/>
                    </a:lnTo>
                    <a:lnTo>
                      <a:pt x="817" y="162"/>
                    </a:lnTo>
                    <a:lnTo>
                      <a:pt x="773" y="119"/>
                    </a:lnTo>
                    <a:lnTo>
                      <a:pt x="727" y="78"/>
                    </a:lnTo>
                    <a:lnTo>
                      <a:pt x="679" y="39"/>
                    </a:lnTo>
                    <a:lnTo>
                      <a:pt x="631" y="0"/>
                    </a:lnTo>
                    <a:lnTo>
                      <a:pt x="0" y="868"/>
                    </a:lnTo>
                    <a:lnTo>
                      <a:pt x="0" y="868"/>
                    </a:lnTo>
                    <a:lnTo>
                      <a:pt x="30" y="893"/>
                    </a:lnTo>
                    <a:lnTo>
                      <a:pt x="59" y="921"/>
                    </a:lnTo>
                    <a:lnTo>
                      <a:pt x="86" y="950"/>
                    </a:lnTo>
                    <a:lnTo>
                      <a:pt x="113" y="981"/>
                    </a:lnTo>
                    <a:lnTo>
                      <a:pt x="113" y="9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2" name="ïşlïḋé">
                <a:extLst>
                  <a:ext uri="{FF2B5EF4-FFF2-40B4-BE49-F238E27FC236}">
                    <a16:creationId xmlns:a16="http://schemas.microsoft.com/office/drawing/2014/main" id="{B13D9176-7AC8-46E1-B8DF-A62BA81EA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935" y="3511904"/>
                <a:ext cx="851618" cy="378496"/>
              </a:xfrm>
              <a:custGeom>
                <a:avLst/>
                <a:gdLst>
                  <a:gd name="T0" fmla="*/ 25 w 1098"/>
                  <a:gd name="T1" fmla="*/ 488 h 488"/>
                  <a:gd name="T2" fmla="*/ 1098 w 1098"/>
                  <a:gd name="T3" fmla="*/ 488 h 488"/>
                  <a:gd name="T4" fmla="*/ 1098 w 1098"/>
                  <a:gd name="T5" fmla="*/ 488 h 488"/>
                  <a:gd name="T6" fmla="*/ 1095 w 1098"/>
                  <a:gd name="T7" fmla="*/ 425 h 488"/>
                  <a:gd name="T8" fmla="*/ 1090 w 1098"/>
                  <a:gd name="T9" fmla="*/ 363 h 488"/>
                  <a:gd name="T10" fmla="*/ 1085 w 1098"/>
                  <a:gd name="T11" fmla="*/ 300 h 488"/>
                  <a:gd name="T12" fmla="*/ 1075 w 1098"/>
                  <a:gd name="T13" fmla="*/ 239 h 488"/>
                  <a:gd name="T14" fmla="*/ 1064 w 1098"/>
                  <a:gd name="T15" fmla="*/ 178 h 488"/>
                  <a:gd name="T16" fmla="*/ 1052 w 1098"/>
                  <a:gd name="T17" fmla="*/ 118 h 488"/>
                  <a:gd name="T18" fmla="*/ 1038 w 1098"/>
                  <a:gd name="T19" fmla="*/ 58 h 488"/>
                  <a:gd name="T20" fmla="*/ 1020 w 1098"/>
                  <a:gd name="T21" fmla="*/ 0 h 488"/>
                  <a:gd name="T22" fmla="*/ 0 w 1098"/>
                  <a:gd name="T23" fmla="*/ 331 h 488"/>
                  <a:gd name="T24" fmla="*/ 0 w 1098"/>
                  <a:gd name="T25" fmla="*/ 331 h 488"/>
                  <a:gd name="T26" fmla="*/ 9 w 1098"/>
                  <a:gd name="T27" fmla="*/ 370 h 488"/>
                  <a:gd name="T28" fmla="*/ 16 w 1098"/>
                  <a:gd name="T29" fmla="*/ 409 h 488"/>
                  <a:gd name="T30" fmla="*/ 21 w 1098"/>
                  <a:gd name="T31" fmla="*/ 448 h 488"/>
                  <a:gd name="T32" fmla="*/ 25 w 1098"/>
                  <a:gd name="T33" fmla="*/ 488 h 488"/>
                  <a:gd name="T34" fmla="*/ 25 w 1098"/>
                  <a:gd name="T35" fmla="*/ 488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25" y="488"/>
                    </a:moveTo>
                    <a:lnTo>
                      <a:pt x="1098" y="488"/>
                    </a:lnTo>
                    <a:lnTo>
                      <a:pt x="1098" y="488"/>
                    </a:lnTo>
                    <a:lnTo>
                      <a:pt x="1095" y="425"/>
                    </a:lnTo>
                    <a:lnTo>
                      <a:pt x="1090" y="363"/>
                    </a:lnTo>
                    <a:lnTo>
                      <a:pt x="1085" y="300"/>
                    </a:lnTo>
                    <a:lnTo>
                      <a:pt x="1075" y="239"/>
                    </a:lnTo>
                    <a:lnTo>
                      <a:pt x="1064" y="178"/>
                    </a:lnTo>
                    <a:lnTo>
                      <a:pt x="1052" y="118"/>
                    </a:lnTo>
                    <a:lnTo>
                      <a:pt x="1038" y="58"/>
                    </a:lnTo>
                    <a:lnTo>
                      <a:pt x="1020" y="0"/>
                    </a:lnTo>
                    <a:lnTo>
                      <a:pt x="0" y="331"/>
                    </a:lnTo>
                    <a:lnTo>
                      <a:pt x="0" y="331"/>
                    </a:lnTo>
                    <a:lnTo>
                      <a:pt x="9" y="370"/>
                    </a:lnTo>
                    <a:lnTo>
                      <a:pt x="16" y="409"/>
                    </a:lnTo>
                    <a:lnTo>
                      <a:pt x="21" y="448"/>
                    </a:lnTo>
                    <a:lnTo>
                      <a:pt x="25" y="488"/>
                    </a:lnTo>
                    <a:lnTo>
                      <a:pt x="25" y="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3" name="iṡḷiďê">
                <a:extLst>
                  <a:ext uri="{FF2B5EF4-FFF2-40B4-BE49-F238E27FC236}">
                    <a16:creationId xmlns:a16="http://schemas.microsoft.com/office/drawing/2014/main" id="{1A8C5EBA-066E-4327-B88D-140BA7595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4495373"/>
                <a:ext cx="380048" cy="850066"/>
              </a:xfrm>
              <a:custGeom>
                <a:avLst/>
                <a:gdLst>
                  <a:gd name="T0" fmla="*/ 332 w 490"/>
                  <a:gd name="T1" fmla="*/ 0 h 1097"/>
                  <a:gd name="T2" fmla="*/ 0 w 490"/>
                  <a:gd name="T3" fmla="*/ 1020 h 1097"/>
                  <a:gd name="T4" fmla="*/ 0 w 490"/>
                  <a:gd name="T5" fmla="*/ 1020 h 1097"/>
                  <a:gd name="T6" fmla="*/ 60 w 490"/>
                  <a:gd name="T7" fmla="*/ 1037 h 1097"/>
                  <a:gd name="T8" fmla="*/ 119 w 490"/>
                  <a:gd name="T9" fmla="*/ 1051 h 1097"/>
                  <a:gd name="T10" fmla="*/ 179 w 490"/>
                  <a:gd name="T11" fmla="*/ 1063 h 1097"/>
                  <a:gd name="T12" fmla="*/ 240 w 490"/>
                  <a:gd name="T13" fmla="*/ 1074 h 1097"/>
                  <a:gd name="T14" fmla="*/ 302 w 490"/>
                  <a:gd name="T15" fmla="*/ 1084 h 1097"/>
                  <a:gd name="T16" fmla="*/ 363 w 490"/>
                  <a:gd name="T17" fmla="*/ 1090 h 1097"/>
                  <a:gd name="T18" fmla="*/ 427 w 490"/>
                  <a:gd name="T19" fmla="*/ 1094 h 1097"/>
                  <a:gd name="T20" fmla="*/ 490 w 490"/>
                  <a:gd name="T21" fmla="*/ 1097 h 1097"/>
                  <a:gd name="T22" fmla="*/ 490 w 490"/>
                  <a:gd name="T23" fmla="*/ 25 h 1097"/>
                  <a:gd name="T24" fmla="*/ 490 w 490"/>
                  <a:gd name="T25" fmla="*/ 25 h 1097"/>
                  <a:gd name="T26" fmla="*/ 449 w 490"/>
                  <a:gd name="T27" fmla="*/ 22 h 1097"/>
                  <a:gd name="T28" fmla="*/ 410 w 490"/>
                  <a:gd name="T29" fmla="*/ 17 h 1097"/>
                  <a:gd name="T30" fmla="*/ 371 w 490"/>
                  <a:gd name="T31" fmla="*/ 8 h 1097"/>
                  <a:gd name="T32" fmla="*/ 332 w 490"/>
                  <a:gd name="T33" fmla="*/ 0 h 1097"/>
                  <a:gd name="T34" fmla="*/ 332 w 490"/>
                  <a:gd name="T35" fmla="*/ 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332" y="0"/>
                    </a:moveTo>
                    <a:lnTo>
                      <a:pt x="0" y="1020"/>
                    </a:lnTo>
                    <a:lnTo>
                      <a:pt x="0" y="1020"/>
                    </a:lnTo>
                    <a:lnTo>
                      <a:pt x="60" y="1037"/>
                    </a:lnTo>
                    <a:lnTo>
                      <a:pt x="119" y="1051"/>
                    </a:lnTo>
                    <a:lnTo>
                      <a:pt x="179" y="1063"/>
                    </a:lnTo>
                    <a:lnTo>
                      <a:pt x="240" y="1074"/>
                    </a:lnTo>
                    <a:lnTo>
                      <a:pt x="302" y="1084"/>
                    </a:lnTo>
                    <a:lnTo>
                      <a:pt x="363" y="1090"/>
                    </a:lnTo>
                    <a:lnTo>
                      <a:pt x="427" y="1094"/>
                    </a:lnTo>
                    <a:lnTo>
                      <a:pt x="490" y="1097"/>
                    </a:lnTo>
                    <a:lnTo>
                      <a:pt x="490" y="25"/>
                    </a:lnTo>
                    <a:lnTo>
                      <a:pt x="490" y="25"/>
                    </a:lnTo>
                    <a:lnTo>
                      <a:pt x="449" y="22"/>
                    </a:lnTo>
                    <a:lnTo>
                      <a:pt x="410" y="17"/>
                    </a:lnTo>
                    <a:lnTo>
                      <a:pt x="371" y="8"/>
                    </a:lnTo>
                    <a:lnTo>
                      <a:pt x="332" y="0"/>
                    </a:lnTo>
                    <a:lnTo>
                      <a:pt x="33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4" name="ïslïďê">
                <a:extLst>
                  <a:ext uri="{FF2B5EF4-FFF2-40B4-BE49-F238E27FC236}">
                    <a16:creationId xmlns:a16="http://schemas.microsoft.com/office/drawing/2014/main" id="{10600A4C-3F47-4B62-BCDD-EF5CBF851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2576522"/>
                <a:ext cx="600321" cy="848514"/>
              </a:xfrm>
              <a:custGeom>
                <a:avLst/>
                <a:gdLst>
                  <a:gd name="T0" fmla="*/ 141 w 773"/>
                  <a:gd name="T1" fmla="*/ 1094 h 1094"/>
                  <a:gd name="T2" fmla="*/ 773 w 773"/>
                  <a:gd name="T3" fmla="*/ 226 h 1094"/>
                  <a:gd name="T4" fmla="*/ 773 w 773"/>
                  <a:gd name="T5" fmla="*/ 226 h 1094"/>
                  <a:gd name="T6" fmla="*/ 721 w 773"/>
                  <a:gd name="T7" fmla="*/ 191 h 1094"/>
                  <a:gd name="T8" fmla="*/ 668 w 773"/>
                  <a:gd name="T9" fmla="*/ 158 h 1094"/>
                  <a:gd name="T10" fmla="*/ 616 w 773"/>
                  <a:gd name="T11" fmla="*/ 127 h 1094"/>
                  <a:gd name="T12" fmla="*/ 561 w 773"/>
                  <a:gd name="T13" fmla="*/ 98 h 1094"/>
                  <a:gd name="T14" fmla="*/ 506 w 773"/>
                  <a:gd name="T15" fmla="*/ 71 h 1094"/>
                  <a:gd name="T16" fmla="*/ 448 w 773"/>
                  <a:gd name="T17" fmla="*/ 45 h 1094"/>
                  <a:gd name="T18" fmla="*/ 390 w 773"/>
                  <a:gd name="T19" fmla="*/ 23 h 1094"/>
                  <a:gd name="T20" fmla="*/ 332 w 773"/>
                  <a:gd name="T21" fmla="*/ 0 h 1094"/>
                  <a:gd name="T22" fmla="*/ 0 w 773"/>
                  <a:gd name="T23" fmla="*/ 1021 h 1094"/>
                  <a:gd name="T24" fmla="*/ 0 w 773"/>
                  <a:gd name="T25" fmla="*/ 1021 h 1094"/>
                  <a:gd name="T26" fmla="*/ 36 w 773"/>
                  <a:gd name="T27" fmla="*/ 1036 h 1094"/>
                  <a:gd name="T28" fmla="*/ 73 w 773"/>
                  <a:gd name="T29" fmla="*/ 1053 h 1094"/>
                  <a:gd name="T30" fmla="*/ 108 w 773"/>
                  <a:gd name="T31" fmla="*/ 1072 h 1094"/>
                  <a:gd name="T32" fmla="*/ 141 w 773"/>
                  <a:gd name="T33" fmla="*/ 1094 h 1094"/>
                  <a:gd name="T34" fmla="*/ 141 w 773"/>
                  <a:gd name="T35" fmla="*/ 1094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141" y="1094"/>
                    </a:moveTo>
                    <a:lnTo>
                      <a:pt x="773" y="226"/>
                    </a:lnTo>
                    <a:lnTo>
                      <a:pt x="773" y="226"/>
                    </a:lnTo>
                    <a:lnTo>
                      <a:pt x="721" y="191"/>
                    </a:lnTo>
                    <a:lnTo>
                      <a:pt x="668" y="158"/>
                    </a:lnTo>
                    <a:lnTo>
                      <a:pt x="616" y="127"/>
                    </a:lnTo>
                    <a:lnTo>
                      <a:pt x="561" y="98"/>
                    </a:lnTo>
                    <a:lnTo>
                      <a:pt x="506" y="71"/>
                    </a:lnTo>
                    <a:lnTo>
                      <a:pt x="448" y="45"/>
                    </a:lnTo>
                    <a:lnTo>
                      <a:pt x="390" y="23"/>
                    </a:lnTo>
                    <a:lnTo>
                      <a:pt x="332" y="0"/>
                    </a:lnTo>
                    <a:lnTo>
                      <a:pt x="0" y="1021"/>
                    </a:lnTo>
                    <a:lnTo>
                      <a:pt x="0" y="1021"/>
                    </a:lnTo>
                    <a:lnTo>
                      <a:pt x="36" y="1036"/>
                    </a:lnTo>
                    <a:lnTo>
                      <a:pt x="73" y="1053"/>
                    </a:lnTo>
                    <a:lnTo>
                      <a:pt x="108" y="1072"/>
                    </a:lnTo>
                    <a:lnTo>
                      <a:pt x="141" y="1094"/>
                    </a:lnTo>
                    <a:lnTo>
                      <a:pt x="141" y="109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5" name="ïṡḻíḋe">
                <a:extLst>
                  <a:ext uri="{FF2B5EF4-FFF2-40B4-BE49-F238E27FC236}">
                    <a16:creationId xmlns:a16="http://schemas.microsoft.com/office/drawing/2014/main" id="{90E91BF8-8693-4BEB-B85B-8819865AB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561" y="4495373"/>
                <a:ext cx="380048" cy="850066"/>
              </a:xfrm>
              <a:custGeom>
                <a:avLst/>
                <a:gdLst>
                  <a:gd name="T0" fmla="*/ 0 w 490"/>
                  <a:gd name="T1" fmla="*/ 25 h 1097"/>
                  <a:gd name="T2" fmla="*/ 0 w 490"/>
                  <a:gd name="T3" fmla="*/ 1097 h 1097"/>
                  <a:gd name="T4" fmla="*/ 0 w 490"/>
                  <a:gd name="T5" fmla="*/ 1097 h 1097"/>
                  <a:gd name="T6" fmla="*/ 63 w 490"/>
                  <a:gd name="T7" fmla="*/ 1094 h 1097"/>
                  <a:gd name="T8" fmla="*/ 127 w 490"/>
                  <a:gd name="T9" fmla="*/ 1090 h 1097"/>
                  <a:gd name="T10" fmla="*/ 188 w 490"/>
                  <a:gd name="T11" fmla="*/ 1084 h 1097"/>
                  <a:gd name="T12" fmla="*/ 250 w 490"/>
                  <a:gd name="T13" fmla="*/ 1074 h 1097"/>
                  <a:gd name="T14" fmla="*/ 311 w 490"/>
                  <a:gd name="T15" fmla="*/ 1063 h 1097"/>
                  <a:gd name="T16" fmla="*/ 371 w 490"/>
                  <a:gd name="T17" fmla="*/ 1051 h 1097"/>
                  <a:gd name="T18" fmla="*/ 430 w 490"/>
                  <a:gd name="T19" fmla="*/ 1037 h 1097"/>
                  <a:gd name="T20" fmla="*/ 490 w 490"/>
                  <a:gd name="T21" fmla="*/ 1020 h 1097"/>
                  <a:gd name="T22" fmla="*/ 158 w 490"/>
                  <a:gd name="T23" fmla="*/ 0 h 1097"/>
                  <a:gd name="T24" fmla="*/ 158 w 490"/>
                  <a:gd name="T25" fmla="*/ 0 h 1097"/>
                  <a:gd name="T26" fmla="*/ 119 w 490"/>
                  <a:gd name="T27" fmla="*/ 8 h 1097"/>
                  <a:gd name="T28" fmla="*/ 80 w 490"/>
                  <a:gd name="T29" fmla="*/ 17 h 1097"/>
                  <a:gd name="T30" fmla="*/ 41 w 490"/>
                  <a:gd name="T31" fmla="*/ 22 h 1097"/>
                  <a:gd name="T32" fmla="*/ 0 w 490"/>
                  <a:gd name="T33" fmla="*/ 25 h 1097"/>
                  <a:gd name="T34" fmla="*/ 0 w 490"/>
                  <a:gd name="T35" fmla="*/ 25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0" y="25"/>
                    </a:moveTo>
                    <a:lnTo>
                      <a:pt x="0" y="1097"/>
                    </a:lnTo>
                    <a:lnTo>
                      <a:pt x="0" y="1097"/>
                    </a:lnTo>
                    <a:lnTo>
                      <a:pt x="63" y="1094"/>
                    </a:lnTo>
                    <a:lnTo>
                      <a:pt x="127" y="1090"/>
                    </a:lnTo>
                    <a:lnTo>
                      <a:pt x="188" y="1084"/>
                    </a:lnTo>
                    <a:lnTo>
                      <a:pt x="250" y="1074"/>
                    </a:lnTo>
                    <a:lnTo>
                      <a:pt x="311" y="1063"/>
                    </a:lnTo>
                    <a:lnTo>
                      <a:pt x="371" y="1051"/>
                    </a:lnTo>
                    <a:lnTo>
                      <a:pt x="430" y="1037"/>
                    </a:lnTo>
                    <a:lnTo>
                      <a:pt x="490" y="102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19" y="8"/>
                    </a:lnTo>
                    <a:lnTo>
                      <a:pt x="80" y="17"/>
                    </a:lnTo>
                    <a:lnTo>
                      <a:pt x="41" y="22"/>
                    </a:lnTo>
                    <a:lnTo>
                      <a:pt x="0" y="25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6" name="iṣḷîďê">
                <a:extLst>
                  <a:ext uri="{FF2B5EF4-FFF2-40B4-BE49-F238E27FC236}">
                    <a16:creationId xmlns:a16="http://schemas.microsoft.com/office/drawing/2014/main" id="{69809864-0318-46D0-9DAB-81752F287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9935" y="3952448"/>
                <a:ext cx="851618" cy="380047"/>
              </a:xfrm>
              <a:custGeom>
                <a:avLst/>
                <a:gdLst>
                  <a:gd name="T0" fmla="*/ 25 w 1098"/>
                  <a:gd name="T1" fmla="*/ 0 h 489"/>
                  <a:gd name="T2" fmla="*/ 25 w 1098"/>
                  <a:gd name="T3" fmla="*/ 0 h 489"/>
                  <a:gd name="T4" fmla="*/ 21 w 1098"/>
                  <a:gd name="T5" fmla="*/ 40 h 489"/>
                  <a:gd name="T6" fmla="*/ 16 w 1098"/>
                  <a:gd name="T7" fmla="*/ 80 h 489"/>
                  <a:gd name="T8" fmla="*/ 9 w 1098"/>
                  <a:gd name="T9" fmla="*/ 119 h 489"/>
                  <a:gd name="T10" fmla="*/ 0 w 1098"/>
                  <a:gd name="T11" fmla="*/ 157 h 489"/>
                  <a:gd name="T12" fmla="*/ 1020 w 1098"/>
                  <a:gd name="T13" fmla="*/ 489 h 489"/>
                  <a:gd name="T14" fmla="*/ 1020 w 1098"/>
                  <a:gd name="T15" fmla="*/ 489 h 489"/>
                  <a:gd name="T16" fmla="*/ 1038 w 1098"/>
                  <a:gd name="T17" fmla="*/ 430 h 489"/>
                  <a:gd name="T18" fmla="*/ 1052 w 1098"/>
                  <a:gd name="T19" fmla="*/ 371 h 489"/>
                  <a:gd name="T20" fmla="*/ 1064 w 1098"/>
                  <a:gd name="T21" fmla="*/ 310 h 489"/>
                  <a:gd name="T22" fmla="*/ 1075 w 1098"/>
                  <a:gd name="T23" fmla="*/ 250 h 489"/>
                  <a:gd name="T24" fmla="*/ 1085 w 1098"/>
                  <a:gd name="T25" fmla="*/ 188 h 489"/>
                  <a:gd name="T26" fmla="*/ 1090 w 1098"/>
                  <a:gd name="T27" fmla="*/ 126 h 489"/>
                  <a:gd name="T28" fmla="*/ 1095 w 1098"/>
                  <a:gd name="T29" fmla="*/ 63 h 489"/>
                  <a:gd name="T30" fmla="*/ 1098 w 1098"/>
                  <a:gd name="T31" fmla="*/ 0 h 489"/>
                  <a:gd name="T32" fmla="*/ 25 w 1098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98" h="489">
                    <a:moveTo>
                      <a:pt x="25" y="0"/>
                    </a:moveTo>
                    <a:lnTo>
                      <a:pt x="25" y="0"/>
                    </a:lnTo>
                    <a:lnTo>
                      <a:pt x="21" y="40"/>
                    </a:lnTo>
                    <a:lnTo>
                      <a:pt x="16" y="80"/>
                    </a:lnTo>
                    <a:lnTo>
                      <a:pt x="9" y="119"/>
                    </a:lnTo>
                    <a:lnTo>
                      <a:pt x="0" y="157"/>
                    </a:lnTo>
                    <a:lnTo>
                      <a:pt x="1020" y="489"/>
                    </a:lnTo>
                    <a:lnTo>
                      <a:pt x="1020" y="489"/>
                    </a:lnTo>
                    <a:lnTo>
                      <a:pt x="1038" y="430"/>
                    </a:lnTo>
                    <a:lnTo>
                      <a:pt x="1052" y="371"/>
                    </a:lnTo>
                    <a:lnTo>
                      <a:pt x="1064" y="310"/>
                    </a:lnTo>
                    <a:lnTo>
                      <a:pt x="1075" y="250"/>
                    </a:lnTo>
                    <a:lnTo>
                      <a:pt x="1085" y="188"/>
                    </a:lnTo>
                    <a:lnTo>
                      <a:pt x="1090" y="126"/>
                    </a:lnTo>
                    <a:lnTo>
                      <a:pt x="1095" y="63"/>
                    </a:lnTo>
                    <a:lnTo>
                      <a:pt x="1098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7" name="íS1íḋe">
                <a:extLst>
                  <a:ext uri="{FF2B5EF4-FFF2-40B4-BE49-F238E27FC236}">
                    <a16:creationId xmlns:a16="http://schemas.microsoft.com/office/drawing/2014/main" id="{58143811-44F0-4458-B382-54F470085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477" y="4133941"/>
                <a:ext cx="846963" cy="600319"/>
              </a:xfrm>
              <a:custGeom>
                <a:avLst/>
                <a:gdLst>
                  <a:gd name="T0" fmla="*/ 0 w 1093"/>
                  <a:gd name="T1" fmla="*/ 143 h 773"/>
                  <a:gd name="T2" fmla="*/ 868 w 1093"/>
                  <a:gd name="T3" fmla="*/ 773 h 773"/>
                  <a:gd name="T4" fmla="*/ 868 w 1093"/>
                  <a:gd name="T5" fmla="*/ 773 h 773"/>
                  <a:gd name="T6" fmla="*/ 902 w 1093"/>
                  <a:gd name="T7" fmla="*/ 722 h 773"/>
                  <a:gd name="T8" fmla="*/ 934 w 1093"/>
                  <a:gd name="T9" fmla="*/ 670 h 773"/>
                  <a:gd name="T10" fmla="*/ 965 w 1093"/>
                  <a:gd name="T11" fmla="*/ 616 h 773"/>
                  <a:gd name="T12" fmla="*/ 995 w 1093"/>
                  <a:gd name="T13" fmla="*/ 561 h 773"/>
                  <a:gd name="T14" fmla="*/ 1022 w 1093"/>
                  <a:gd name="T15" fmla="*/ 506 h 773"/>
                  <a:gd name="T16" fmla="*/ 1047 w 1093"/>
                  <a:gd name="T17" fmla="*/ 449 h 773"/>
                  <a:gd name="T18" fmla="*/ 1071 w 1093"/>
                  <a:gd name="T19" fmla="*/ 392 h 773"/>
                  <a:gd name="T20" fmla="*/ 1093 w 1093"/>
                  <a:gd name="T21" fmla="*/ 332 h 773"/>
                  <a:gd name="T22" fmla="*/ 73 w 1093"/>
                  <a:gd name="T23" fmla="*/ 0 h 773"/>
                  <a:gd name="T24" fmla="*/ 73 w 1093"/>
                  <a:gd name="T25" fmla="*/ 0 h 773"/>
                  <a:gd name="T26" fmla="*/ 57 w 1093"/>
                  <a:gd name="T27" fmla="*/ 38 h 773"/>
                  <a:gd name="T28" fmla="*/ 39 w 1093"/>
                  <a:gd name="T29" fmla="*/ 74 h 773"/>
                  <a:gd name="T30" fmla="*/ 20 w 1093"/>
                  <a:gd name="T31" fmla="*/ 109 h 773"/>
                  <a:gd name="T32" fmla="*/ 0 w 1093"/>
                  <a:gd name="T33" fmla="*/ 143 h 773"/>
                  <a:gd name="T34" fmla="*/ 0 w 1093"/>
                  <a:gd name="T35" fmla="*/ 143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0" y="143"/>
                    </a:moveTo>
                    <a:lnTo>
                      <a:pt x="868" y="773"/>
                    </a:lnTo>
                    <a:lnTo>
                      <a:pt x="868" y="773"/>
                    </a:lnTo>
                    <a:lnTo>
                      <a:pt x="902" y="722"/>
                    </a:lnTo>
                    <a:lnTo>
                      <a:pt x="934" y="670"/>
                    </a:lnTo>
                    <a:lnTo>
                      <a:pt x="965" y="616"/>
                    </a:lnTo>
                    <a:lnTo>
                      <a:pt x="995" y="561"/>
                    </a:lnTo>
                    <a:lnTo>
                      <a:pt x="1022" y="506"/>
                    </a:lnTo>
                    <a:lnTo>
                      <a:pt x="1047" y="449"/>
                    </a:lnTo>
                    <a:lnTo>
                      <a:pt x="1071" y="392"/>
                    </a:lnTo>
                    <a:lnTo>
                      <a:pt x="1093" y="332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7" y="38"/>
                    </a:lnTo>
                    <a:lnTo>
                      <a:pt x="39" y="74"/>
                    </a:lnTo>
                    <a:lnTo>
                      <a:pt x="20" y="109"/>
                    </a:lnTo>
                    <a:lnTo>
                      <a:pt x="0" y="143"/>
                    </a:lnTo>
                    <a:lnTo>
                      <a:pt x="0" y="1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8" name="ïšľïḓe">
                <a:extLst>
                  <a:ext uri="{FF2B5EF4-FFF2-40B4-BE49-F238E27FC236}">
                    <a16:creationId xmlns:a16="http://schemas.microsoft.com/office/drawing/2014/main" id="{EB7BC29C-B0A0-4521-897E-9708EA1153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4133941"/>
                <a:ext cx="846963" cy="600319"/>
              </a:xfrm>
              <a:custGeom>
                <a:avLst/>
                <a:gdLst>
                  <a:gd name="T0" fmla="*/ 1020 w 1093"/>
                  <a:gd name="T1" fmla="*/ 0 h 773"/>
                  <a:gd name="T2" fmla="*/ 0 w 1093"/>
                  <a:gd name="T3" fmla="*/ 332 h 773"/>
                  <a:gd name="T4" fmla="*/ 0 w 1093"/>
                  <a:gd name="T5" fmla="*/ 332 h 773"/>
                  <a:gd name="T6" fmla="*/ 22 w 1093"/>
                  <a:gd name="T7" fmla="*/ 392 h 773"/>
                  <a:gd name="T8" fmla="*/ 46 w 1093"/>
                  <a:gd name="T9" fmla="*/ 449 h 773"/>
                  <a:gd name="T10" fmla="*/ 71 w 1093"/>
                  <a:gd name="T11" fmla="*/ 506 h 773"/>
                  <a:gd name="T12" fmla="*/ 98 w 1093"/>
                  <a:gd name="T13" fmla="*/ 561 h 773"/>
                  <a:gd name="T14" fmla="*/ 128 w 1093"/>
                  <a:gd name="T15" fmla="*/ 616 h 773"/>
                  <a:gd name="T16" fmla="*/ 159 w 1093"/>
                  <a:gd name="T17" fmla="*/ 670 h 773"/>
                  <a:gd name="T18" fmla="*/ 191 w 1093"/>
                  <a:gd name="T19" fmla="*/ 722 h 773"/>
                  <a:gd name="T20" fmla="*/ 225 w 1093"/>
                  <a:gd name="T21" fmla="*/ 773 h 773"/>
                  <a:gd name="T22" fmla="*/ 1093 w 1093"/>
                  <a:gd name="T23" fmla="*/ 143 h 773"/>
                  <a:gd name="T24" fmla="*/ 1093 w 1093"/>
                  <a:gd name="T25" fmla="*/ 143 h 773"/>
                  <a:gd name="T26" fmla="*/ 1073 w 1093"/>
                  <a:gd name="T27" fmla="*/ 109 h 773"/>
                  <a:gd name="T28" fmla="*/ 1054 w 1093"/>
                  <a:gd name="T29" fmla="*/ 74 h 773"/>
                  <a:gd name="T30" fmla="*/ 1036 w 1093"/>
                  <a:gd name="T31" fmla="*/ 38 h 773"/>
                  <a:gd name="T32" fmla="*/ 1020 w 1093"/>
                  <a:gd name="T33" fmla="*/ 0 h 773"/>
                  <a:gd name="T34" fmla="*/ 1020 w 1093"/>
                  <a:gd name="T35" fmla="*/ 0 h 7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3">
                    <a:moveTo>
                      <a:pt x="1020" y="0"/>
                    </a:moveTo>
                    <a:lnTo>
                      <a:pt x="0" y="332"/>
                    </a:lnTo>
                    <a:lnTo>
                      <a:pt x="0" y="332"/>
                    </a:lnTo>
                    <a:lnTo>
                      <a:pt x="22" y="392"/>
                    </a:lnTo>
                    <a:lnTo>
                      <a:pt x="46" y="449"/>
                    </a:lnTo>
                    <a:lnTo>
                      <a:pt x="71" y="506"/>
                    </a:lnTo>
                    <a:lnTo>
                      <a:pt x="98" y="561"/>
                    </a:lnTo>
                    <a:lnTo>
                      <a:pt x="128" y="616"/>
                    </a:lnTo>
                    <a:lnTo>
                      <a:pt x="159" y="670"/>
                    </a:lnTo>
                    <a:lnTo>
                      <a:pt x="191" y="722"/>
                    </a:lnTo>
                    <a:lnTo>
                      <a:pt x="225" y="773"/>
                    </a:lnTo>
                    <a:lnTo>
                      <a:pt x="1093" y="143"/>
                    </a:lnTo>
                    <a:lnTo>
                      <a:pt x="1093" y="143"/>
                    </a:lnTo>
                    <a:lnTo>
                      <a:pt x="1073" y="109"/>
                    </a:lnTo>
                    <a:lnTo>
                      <a:pt x="1054" y="74"/>
                    </a:lnTo>
                    <a:lnTo>
                      <a:pt x="1036" y="38"/>
                    </a:lnTo>
                    <a:lnTo>
                      <a:pt x="1020" y="0"/>
                    </a:lnTo>
                    <a:lnTo>
                      <a:pt x="102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59" name="ïśľíḍé">
                <a:extLst>
                  <a:ext uri="{FF2B5EF4-FFF2-40B4-BE49-F238E27FC236}">
                    <a16:creationId xmlns:a16="http://schemas.microsoft.com/office/drawing/2014/main" id="{2656B16F-39BB-4F10-A0CD-A296A20A0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380" y="4295267"/>
                <a:ext cx="760095" cy="760095"/>
              </a:xfrm>
              <a:custGeom>
                <a:avLst/>
                <a:gdLst>
                  <a:gd name="T0" fmla="*/ 0 w 980"/>
                  <a:gd name="T1" fmla="*/ 113 h 981"/>
                  <a:gd name="T2" fmla="*/ 631 w 980"/>
                  <a:gd name="T3" fmla="*/ 981 h 981"/>
                  <a:gd name="T4" fmla="*/ 631 w 980"/>
                  <a:gd name="T5" fmla="*/ 981 h 981"/>
                  <a:gd name="T6" fmla="*/ 679 w 980"/>
                  <a:gd name="T7" fmla="*/ 942 h 981"/>
                  <a:gd name="T8" fmla="*/ 727 w 980"/>
                  <a:gd name="T9" fmla="*/ 902 h 981"/>
                  <a:gd name="T10" fmla="*/ 773 w 980"/>
                  <a:gd name="T11" fmla="*/ 860 h 981"/>
                  <a:gd name="T12" fmla="*/ 817 w 980"/>
                  <a:gd name="T13" fmla="*/ 817 h 981"/>
                  <a:gd name="T14" fmla="*/ 860 w 980"/>
                  <a:gd name="T15" fmla="*/ 773 h 981"/>
                  <a:gd name="T16" fmla="*/ 902 w 980"/>
                  <a:gd name="T17" fmla="*/ 727 h 981"/>
                  <a:gd name="T18" fmla="*/ 942 w 980"/>
                  <a:gd name="T19" fmla="*/ 680 h 981"/>
                  <a:gd name="T20" fmla="*/ 980 w 980"/>
                  <a:gd name="T21" fmla="*/ 631 h 981"/>
                  <a:gd name="T22" fmla="*/ 113 w 980"/>
                  <a:gd name="T23" fmla="*/ 0 h 981"/>
                  <a:gd name="T24" fmla="*/ 113 w 980"/>
                  <a:gd name="T25" fmla="*/ 0 h 981"/>
                  <a:gd name="T26" fmla="*/ 86 w 980"/>
                  <a:gd name="T27" fmla="*/ 31 h 981"/>
                  <a:gd name="T28" fmla="*/ 59 w 980"/>
                  <a:gd name="T29" fmla="*/ 60 h 981"/>
                  <a:gd name="T30" fmla="*/ 30 w 980"/>
                  <a:gd name="T31" fmla="*/ 88 h 981"/>
                  <a:gd name="T32" fmla="*/ 0 w 980"/>
                  <a:gd name="T33" fmla="*/ 113 h 981"/>
                  <a:gd name="T34" fmla="*/ 0 w 980"/>
                  <a:gd name="T35" fmla="*/ 113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0" y="113"/>
                    </a:moveTo>
                    <a:lnTo>
                      <a:pt x="631" y="981"/>
                    </a:lnTo>
                    <a:lnTo>
                      <a:pt x="631" y="981"/>
                    </a:lnTo>
                    <a:lnTo>
                      <a:pt x="679" y="942"/>
                    </a:lnTo>
                    <a:lnTo>
                      <a:pt x="727" y="902"/>
                    </a:lnTo>
                    <a:lnTo>
                      <a:pt x="773" y="860"/>
                    </a:lnTo>
                    <a:lnTo>
                      <a:pt x="817" y="817"/>
                    </a:lnTo>
                    <a:lnTo>
                      <a:pt x="860" y="773"/>
                    </a:lnTo>
                    <a:lnTo>
                      <a:pt x="902" y="727"/>
                    </a:lnTo>
                    <a:lnTo>
                      <a:pt x="942" y="680"/>
                    </a:lnTo>
                    <a:lnTo>
                      <a:pt x="980" y="631"/>
                    </a:lnTo>
                    <a:lnTo>
                      <a:pt x="113" y="0"/>
                    </a:lnTo>
                    <a:lnTo>
                      <a:pt x="113" y="0"/>
                    </a:lnTo>
                    <a:lnTo>
                      <a:pt x="86" y="31"/>
                    </a:lnTo>
                    <a:lnTo>
                      <a:pt x="59" y="60"/>
                    </a:lnTo>
                    <a:lnTo>
                      <a:pt x="30" y="88"/>
                    </a:lnTo>
                    <a:lnTo>
                      <a:pt x="0" y="113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0" name="ïSlïḍé">
                <a:extLst>
                  <a:ext uri="{FF2B5EF4-FFF2-40B4-BE49-F238E27FC236}">
                    <a16:creationId xmlns:a16="http://schemas.microsoft.com/office/drawing/2014/main" id="{EEB2BC0F-4D8E-4983-95EE-E50EB91F74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053" y="4419364"/>
                <a:ext cx="600321" cy="846963"/>
              </a:xfrm>
              <a:custGeom>
                <a:avLst/>
                <a:gdLst>
                  <a:gd name="T0" fmla="*/ 0 w 773"/>
                  <a:gd name="T1" fmla="*/ 73 h 1093"/>
                  <a:gd name="T2" fmla="*/ 332 w 773"/>
                  <a:gd name="T3" fmla="*/ 1093 h 1093"/>
                  <a:gd name="T4" fmla="*/ 332 w 773"/>
                  <a:gd name="T5" fmla="*/ 1093 h 1093"/>
                  <a:gd name="T6" fmla="*/ 390 w 773"/>
                  <a:gd name="T7" fmla="*/ 1071 h 1093"/>
                  <a:gd name="T8" fmla="*/ 448 w 773"/>
                  <a:gd name="T9" fmla="*/ 1049 h 1093"/>
                  <a:gd name="T10" fmla="*/ 506 w 773"/>
                  <a:gd name="T11" fmla="*/ 1023 h 1093"/>
                  <a:gd name="T12" fmla="*/ 561 w 773"/>
                  <a:gd name="T13" fmla="*/ 995 h 1093"/>
                  <a:gd name="T14" fmla="*/ 616 w 773"/>
                  <a:gd name="T15" fmla="*/ 967 h 1093"/>
                  <a:gd name="T16" fmla="*/ 668 w 773"/>
                  <a:gd name="T17" fmla="*/ 936 h 1093"/>
                  <a:gd name="T18" fmla="*/ 721 w 773"/>
                  <a:gd name="T19" fmla="*/ 902 h 1093"/>
                  <a:gd name="T20" fmla="*/ 773 w 773"/>
                  <a:gd name="T21" fmla="*/ 868 h 1093"/>
                  <a:gd name="T22" fmla="*/ 141 w 773"/>
                  <a:gd name="T23" fmla="*/ 0 h 1093"/>
                  <a:gd name="T24" fmla="*/ 141 w 773"/>
                  <a:gd name="T25" fmla="*/ 0 h 1093"/>
                  <a:gd name="T26" fmla="*/ 108 w 773"/>
                  <a:gd name="T27" fmla="*/ 22 h 1093"/>
                  <a:gd name="T28" fmla="*/ 73 w 773"/>
                  <a:gd name="T29" fmla="*/ 41 h 1093"/>
                  <a:gd name="T30" fmla="*/ 36 w 773"/>
                  <a:gd name="T31" fmla="*/ 58 h 1093"/>
                  <a:gd name="T32" fmla="*/ 0 w 773"/>
                  <a:gd name="T33" fmla="*/ 73 h 1093"/>
                  <a:gd name="T34" fmla="*/ 0 w 773"/>
                  <a:gd name="T35" fmla="*/ 73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3">
                    <a:moveTo>
                      <a:pt x="0" y="73"/>
                    </a:moveTo>
                    <a:lnTo>
                      <a:pt x="332" y="1093"/>
                    </a:lnTo>
                    <a:lnTo>
                      <a:pt x="332" y="1093"/>
                    </a:lnTo>
                    <a:lnTo>
                      <a:pt x="390" y="1071"/>
                    </a:lnTo>
                    <a:lnTo>
                      <a:pt x="448" y="1049"/>
                    </a:lnTo>
                    <a:lnTo>
                      <a:pt x="506" y="1023"/>
                    </a:lnTo>
                    <a:lnTo>
                      <a:pt x="561" y="995"/>
                    </a:lnTo>
                    <a:lnTo>
                      <a:pt x="616" y="967"/>
                    </a:lnTo>
                    <a:lnTo>
                      <a:pt x="668" y="936"/>
                    </a:lnTo>
                    <a:lnTo>
                      <a:pt x="721" y="902"/>
                    </a:lnTo>
                    <a:lnTo>
                      <a:pt x="773" y="868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08" y="22"/>
                    </a:lnTo>
                    <a:lnTo>
                      <a:pt x="73" y="41"/>
                    </a:lnTo>
                    <a:lnTo>
                      <a:pt x="36" y="58"/>
                    </a:lnTo>
                    <a:lnTo>
                      <a:pt x="0" y="73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1" name="iṩḷiḓé">
                <a:extLst>
                  <a:ext uri="{FF2B5EF4-FFF2-40B4-BE49-F238E27FC236}">
                    <a16:creationId xmlns:a16="http://schemas.microsoft.com/office/drawing/2014/main" id="{4F288B90-6192-42FE-8723-5A9600504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952448"/>
                <a:ext cx="851618" cy="380047"/>
              </a:xfrm>
              <a:custGeom>
                <a:avLst/>
                <a:gdLst>
                  <a:gd name="T0" fmla="*/ 1073 w 1098"/>
                  <a:gd name="T1" fmla="*/ 0 h 489"/>
                  <a:gd name="T2" fmla="*/ 0 w 1098"/>
                  <a:gd name="T3" fmla="*/ 0 h 489"/>
                  <a:gd name="T4" fmla="*/ 0 w 1098"/>
                  <a:gd name="T5" fmla="*/ 0 h 489"/>
                  <a:gd name="T6" fmla="*/ 3 w 1098"/>
                  <a:gd name="T7" fmla="*/ 63 h 489"/>
                  <a:gd name="T8" fmla="*/ 8 w 1098"/>
                  <a:gd name="T9" fmla="*/ 126 h 489"/>
                  <a:gd name="T10" fmla="*/ 13 w 1098"/>
                  <a:gd name="T11" fmla="*/ 188 h 489"/>
                  <a:gd name="T12" fmla="*/ 23 w 1098"/>
                  <a:gd name="T13" fmla="*/ 250 h 489"/>
                  <a:gd name="T14" fmla="*/ 34 w 1098"/>
                  <a:gd name="T15" fmla="*/ 310 h 489"/>
                  <a:gd name="T16" fmla="*/ 46 w 1098"/>
                  <a:gd name="T17" fmla="*/ 371 h 489"/>
                  <a:gd name="T18" fmla="*/ 60 w 1098"/>
                  <a:gd name="T19" fmla="*/ 430 h 489"/>
                  <a:gd name="T20" fmla="*/ 78 w 1098"/>
                  <a:gd name="T21" fmla="*/ 489 h 489"/>
                  <a:gd name="T22" fmla="*/ 1098 w 1098"/>
                  <a:gd name="T23" fmla="*/ 157 h 489"/>
                  <a:gd name="T24" fmla="*/ 1098 w 1098"/>
                  <a:gd name="T25" fmla="*/ 157 h 489"/>
                  <a:gd name="T26" fmla="*/ 1089 w 1098"/>
                  <a:gd name="T27" fmla="*/ 119 h 489"/>
                  <a:gd name="T28" fmla="*/ 1082 w 1098"/>
                  <a:gd name="T29" fmla="*/ 80 h 489"/>
                  <a:gd name="T30" fmla="*/ 1077 w 1098"/>
                  <a:gd name="T31" fmla="*/ 40 h 489"/>
                  <a:gd name="T32" fmla="*/ 1073 w 1098"/>
                  <a:gd name="T33" fmla="*/ 0 h 489"/>
                  <a:gd name="T34" fmla="*/ 1073 w 1098"/>
                  <a:gd name="T35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9">
                    <a:moveTo>
                      <a:pt x="1073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3" y="63"/>
                    </a:lnTo>
                    <a:lnTo>
                      <a:pt x="8" y="126"/>
                    </a:lnTo>
                    <a:lnTo>
                      <a:pt x="13" y="188"/>
                    </a:lnTo>
                    <a:lnTo>
                      <a:pt x="23" y="250"/>
                    </a:lnTo>
                    <a:lnTo>
                      <a:pt x="34" y="310"/>
                    </a:lnTo>
                    <a:lnTo>
                      <a:pt x="46" y="371"/>
                    </a:lnTo>
                    <a:lnTo>
                      <a:pt x="60" y="430"/>
                    </a:lnTo>
                    <a:lnTo>
                      <a:pt x="78" y="489"/>
                    </a:lnTo>
                    <a:lnTo>
                      <a:pt x="1098" y="157"/>
                    </a:lnTo>
                    <a:lnTo>
                      <a:pt x="1098" y="157"/>
                    </a:lnTo>
                    <a:lnTo>
                      <a:pt x="1089" y="119"/>
                    </a:lnTo>
                    <a:lnTo>
                      <a:pt x="1082" y="80"/>
                    </a:lnTo>
                    <a:lnTo>
                      <a:pt x="1077" y="40"/>
                    </a:lnTo>
                    <a:lnTo>
                      <a:pt x="1073" y="0"/>
                    </a:lnTo>
                    <a:lnTo>
                      <a:pt x="107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2" name="ïṩľiḓê">
                <a:extLst>
                  <a:ext uri="{FF2B5EF4-FFF2-40B4-BE49-F238E27FC236}">
                    <a16:creationId xmlns:a16="http://schemas.microsoft.com/office/drawing/2014/main" id="{60EBE363-4ACB-4B8E-8DE9-4DD9B2E947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6251" y="4419364"/>
                <a:ext cx="598769" cy="846963"/>
              </a:xfrm>
              <a:custGeom>
                <a:avLst/>
                <a:gdLst>
                  <a:gd name="T0" fmla="*/ 631 w 772"/>
                  <a:gd name="T1" fmla="*/ 0 h 1093"/>
                  <a:gd name="T2" fmla="*/ 0 w 772"/>
                  <a:gd name="T3" fmla="*/ 868 h 1093"/>
                  <a:gd name="T4" fmla="*/ 0 w 772"/>
                  <a:gd name="T5" fmla="*/ 868 h 1093"/>
                  <a:gd name="T6" fmla="*/ 51 w 772"/>
                  <a:gd name="T7" fmla="*/ 902 h 1093"/>
                  <a:gd name="T8" fmla="*/ 104 w 772"/>
                  <a:gd name="T9" fmla="*/ 936 h 1093"/>
                  <a:gd name="T10" fmla="*/ 156 w 772"/>
                  <a:gd name="T11" fmla="*/ 967 h 1093"/>
                  <a:gd name="T12" fmla="*/ 211 w 772"/>
                  <a:gd name="T13" fmla="*/ 995 h 1093"/>
                  <a:gd name="T14" fmla="*/ 266 w 772"/>
                  <a:gd name="T15" fmla="*/ 1023 h 1093"/>
                  <a:gd name="T16" fmla="*/ 324 w 772"/>
                  <a:gd name="T17" fmla="*/ 1049 h 1093"/>
                  <a:gd name="T18" fmla="*/ 382 w 772"/>
                  <a:gd name="T19" fmla="*/ 1071 h 1093"/>
                  <a:gd name="T20" fmla="*/ 440 w 772"/>
                  <a:gd name="T21" fmla="*/ 1093 h 1093"/>
                  <a:gd name="T22" fmla="*/ 772 w 772"/>
                  <a:gd name="T23" fmla="*/ 73 h 1093"/>
                  <a:gd name="T24" fmla="*/ 772 w 772"/>
                  <a:gd name="T25" fmla="*/ 73 h 1093"/>
                  <a:gd name="T26" fmla="*/ 736 w 772"/>
                  <a:gd name="T27" fmla="*/ 58 h 1093"/>
                  <a:gd name="T28" fmla="*/ 699 w 772"/>
                  <a:gd name="T29" fmla="*/ 41 h 1093"/>
                  <a:gd name="T30" fmla="*/ 664 w 772"/>
                  <a:gd name="T31" fmla="*/ 22 h 1093"/>
                  <a:gd name="T32" fmla="*/ 631 w 772"/>
                  <a:gd name="T33" fmla="*/ 0 h 1093"/>
                  <a:gd name="T34" fmla="*/ 631 w 772"/>
                  <a:gd name="T35" fmla="*/ 0 h 10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2" h="1093">
                    <a:moveTo>
                      <a:pt x="631" y="0"/>
                    </a:moveTo>
                    <a:lnTo>
                      <a:pt x="0" y="868"/>
                    </a:lnTo>
                    <a:lnTo>
                      <a:pt x="0" y="868"/>
                    </a:lnTo>
                    <a:lnTo>
                      <a:pt x="51" y="902"/>
                    </a:lnTo>
                    <a:lnTo>
                      <a:pt x="104" y="936"/>
                    </a:lnTo>
                    <a:lnTo>
                      <a:pt x="156" y="967"/>
                    </a:lnTo>
                    <a:lnTo>
                      <a:pt x="211" y="995"/>
                    </a:lnTo>
                    <a:lnTo>
                      <a:pt x="266" y="1023"/>
                    </a:lnTo>
                    <a:lnTo>
                      <a:pt x="324" y="1049"/>
                    </a:lnTo>
                    <a:lnTo>
                      <a:pt x="382" y="1071"/>
                    </a:lnTo>
                    <a:lnTo>
                      <a:pt x="440" y="1093"/>
                    </a:lnTo>
                    <a:lnTo>
                      <a:pt x="772" y="73"/>
                    </a:lnTo>
                    <a:lnTo>
                      <a:pt x="772" y="73"/>
                    </a:lnTo>
                    <a:lnTo>
                      <a:pt x="736" y="58"/>
                    </a:lnTo>
                    <a:lnTo>
                      <a:pt x="699" y="41"/>
                    </a:lnTo>
                    <a:lnTo>
                      <a:pt x="664" y="22"/>
                    </a:lnTo>
                    <a:lnTo>
                      <a:pt x="631" y="0"/>
                    </a:lnTo>
                    <a:lnTo>
                      <a:pt x="6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3" name="ïṣḻïde">
                <a:extLst>
                  <a:ext uri="{FF2B5EF4-FFF2-40B4-BE49-F238E27FC236}">
                    <a16:creationId xmlns:a16="http://schemas.microsoft.com/office/drawing/2014/main" id="{D55154BF-E16F-4C04-9039-3800DEF56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3521" y="3511904"/>
                <a:ext cx="851618" cy="378496"/>
              </a:xfrm>
              <a:custGeom>
                <a:avLst/>
                <a:gdLst>
                  <a:gd name="T0" fmla="*/ 1098 w 1098"/>
                  <a:gd name="T1" fmla="*/ 331 h 488"/>
                  <a:gd name="T2" fmla="*/ 78 w 1098"/>
                  <a:gd name="T3" fmla="*/ 0 h 488"/>
                  <a:gd name="T4" fmla="*/ 78 w 1098"/>
                  <a:gd name="T5" fmla="*/ 0 h 488"/>
                  <a:gd name="T6" fmla="*/ 60 w 1098"/>
                  <a:gd name="T7" fmla="*/ 58 h 488"/>
                  <a:gd name="T8" fmla="*/ 46 w 1098"/>
                  <a:gd name="T9" fmla="*/ 118 h 488"/>
                  <a:gd name="T10" fmla="*/ 34 w 1098"/>
                  <a:gd name="T11" fmla="*/ 178 h 488"/>
                  <a:gd name="T12" fmla="*/ 23 w 1098"/>
                  <a:gd name="T13" fmla="*/ 239 h 488"/>
                  <a:gd name="T14" fmla="*/ 13 w 1098"/>
                  <a:gd name="T15" fmla="*/ 300 h 488"/>
                  <a:gd name="T16" fmla="*/ 8 w 1098"/>
                  <a:gd name="T17" fmla="*/ 363 h 488"/>
                  <a:gd name="T18" fmla="*/ 3 w 1098"/>
                  <a:gd name="T19" fmla="*/ 425 h 488"/>
                  <a:gd name="T20" fmla="*/ 0 w 1098"/>
                  <a:gd name="T21" fmla="*/ 488 h 488"/>
                  <a:gd name="T22" fmla="*/ 1073 w 1098"/>
                  <a:gd name="T23" fmla="*/ 488 h 488"/>
                  <a:gd name="T24" fmla="*/ 1073 w 1098"/>
                  <a:gd name="T25" fmla="*/ 488 h 488"/>
                  <a:gd name="T26" fmla="*/ 1077 w 1098"/>
                  <a:gd name="T27" fmla="*/ 448 h 488"/>
                  <a:gd name="T28" fmla="*/ 1082 w 1098"/>
                  <a:gd name="T29" fmla="*/ 409 h 488"/>
                  <a:gd name="T30" fmla="*/ 1089 w 1098"/>
                  <a:gd name="T31" fmla="*/ 370 h 488"/>
                  <a:gd name="T32" fmla="*/ 1098 w 1098"/>
                  <a:gd name="T33" fmla="*/ 331 h 488"/>
                  <a:gd name="T34" fmla="*/ 1098 w 1098"/>
                  <a:gd name="T35" fmla="*/ 3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8" h="488">
                    <a:moveTo>
                      <a:pt x="1098" y="331"/>
                    </a:moveTo>
                    <a:lnTo>
                      <a:pt x="78" y="0"/>
                    </a:lnTo>
                    <a:lnTo>
                      <a:pt x="78" y="0"/>
                    </a:lnTo>
                    <a:lnTo>
                      <a:pt x="60" y="58"/>
                    </a:lnTo>
                    <a:lnTo>
                      <a:pt x="46" y="118"/>
                    </a:lnTo>
                    <a:lnTo>
                      <a:pt x="34" y="178"/>
                    </a:lnTo>
                    <a:lnTo>
                      <a:pt x="23" y="239"/>
                    </a:lnTo>
                    <a:lnTo>
                      <a:pt x="13" y="300"/>
                    </a:lnTo>
                    <a:lnTo>
                      <a:pt x="8" y="363"/>
                    </a:lnTo>
                    <a:lnTo>
                      <a:pt x="3" y="425"/>
                    </a:lnTo>
                    <a:lnTo>
                      <a:pt x="0" y="488"/>
                    </a:lnTo>
                    <a:lnTo>
                      <a:pt x="1073" y="488"/>
                    </a:lnTo>
                    <a:lnTo>
                      <a:pt x="1073" y="488"/>
                    </a:lnTo>
                    <a:lnTo>
                      <a:pt x="1077" y="448"/>
                    </a:lnTo>
                    <a:lnTo>
                      <a:pt x="1082" y="409"/>
                    </a:lnTo>
                    <a:lnTo>
                      <a:pt x="1089" y="370"/>
                    </a:lnTo>
                    <a:lnTo>
                      <a:pt x="1098" y="331"/>
                    </a:lnTo>
                    <a:lnTo>
                      <a:pt x="1098" y="33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4" name="íşļîḍe">
                <a:extLst>
                  <a:ext uri="{FF2B5EF4-FFF2-40B4-BE49-F238E27FC236}">
                    <a16:creationId xmlns:a16="http://schemas.microsoft.com/office/drawing/2014/main" id="{02856D7E-A5AE-4813-AFBC-191983C9D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4700" y="2576522"/>
                <a:ext cx="600321" cy="848514"/>
              </a:xfrm>
              <a:custGeom>
                <a:avLst/>
                <a:gdLst>
                  <a:gd name="T0" fmla="*/ 773 w 773"/>
                  <a:gd name="T1" fmla="*/ 1021 h 1094"/>
                  <a:gd name="T2" fmla="*/ 441 w 773"/>
                  <a:gd name="T3" fmla="*/ 0 h 1094"/>
                  <a:gd name="T4" fmla="*/ 441 w 773"/>
                  <a:gd name="T5" fmla="*/ 0 h 1094"/>
                  <a:gd name="T6" fmla="*/ 383 w 773"/>
                  <a:gd name="T7" fmla="*/ 23 h 1094"/>
                  <a:gd name="T8" fmla="*/ 325 w 773"/>
                  <a:gd name="T9" fmla="*/ 45 h 1094"/>
                  <a:gd name="T10" fmla="*/ 267 w 773"/>
                  <a:gd name="T11" fmla="*/ 71 h 1094"/>
                  <a:gd name="T12" fmla="*/ 212 w 773"/>
                  <a:gd name="T13" fmla="*/ 98 h 1094"/>
                  <a:gd name="T14" fmla="*/ 157 w 773"/>
                  <a:gd name="T15" fmla="*/ 127 h 1094"/>
                  <a:gd name="T16" fmla="*/ 105 w 773"/>
                  <a:gd name="T17" fmla="*/ 158 h 1094"/>
                  <a:gd name="T18" fmla="*/ 52 w 773"/>
                  <a:gd name="T19" fmla="*/ 191 h 1094"/>
                  <a:gd name="T20" fmla="*/ 0 w 773"/>
                  <a:gd name="T21" fmla="*/ 226 h 1094"/>
                  <a:gd name="T22" fmla="*/ 632 w 773"/>
                  <a:gd name="T23" fmla="*/ 1094 h 1094"/>
                  <a:gd name="T24" fmla="*/ 632 w 773"/>
                  <a:gd name="T25" fmla="*/ 1094 h 1094"/>
                  <a:gd name="T26" fmla="*/ 665 w 773"/>
                  <a:gd name="T27" fmla="*/ 1072 h 1094"/>
                  <a:gd name="T28" fmla="*/ 700 w 773"/>
                  <a:gd name="T29" fmla="*/ 1053 h 1094"/>
                  <a:gd name="T30" fmla="*/ 737 w 773"/>
                  <a:gd name="T31" fmla="*/ 1036 h 1094"/>
                  <a:gd name="T32" fmla="*/ 773 w 773"/>
                  <a:gd name="T33" fmla="*/ 1021 h 1094"/>
                  <a:gd name="T34" fmla="*/ 773 w 773"/>
                  <a:gd name="T35" fmla="*/ 1021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73" h="1094">
                    <a:moveTo>
                      <a:pt x="773" y="1021"/>
                    </a:moveTo>
                    <a:lnTo>
                      <a:pt x="441" y="0"/>
                    </a:lnTo>
                    <a:lnTo>
                      <a:pt x="441" y="0"/>
                    </a:lnTo>
                    <a:lnTo>
                      <a:pt x="383" y="23"/>
                    </a:lnTo>
                    <a:lnTo>
                      <a:pt x="325" y="45"/>
                    </a:lnTo>
                    <a:lnTo>
                      <a:pt x="267" y="71"/>
                    </a:lnTo>
                    <a:lnTo>
                      <a:pt x="212" y="98"/>
                    </a:lnTo>
                    <a:lnTo>
                      <a:pt x="157" y="127"/>
                    </a:lnTo>
                    <a:lnTo>
                      <a:pt x="105" y="158"/>
                    </a:lnTo>
                    <a:lnTo>
                      <a:pt x="52" y="191"/>
                    </a:lnTo>
                    <a:lnTo>
                      <a:pt x="0" y="226"/>
                    </a:lnTo>
                    <a:lnTo>
                      <a:pt x="632" y="1094"/>
                    </a:lnTo>
                    <a:lnTo>
                      <a:pt x="632" y="1094"/>
                    </a:lnTo>
                    <a:lnTo>
                      <a:pt x="665" y="1072"/>
                    </a:lnTo>
                    <a:lnTo>
                      <a:pt x="700" y="1053"/>
                    </a:lnTo>
                    <a:lnTo>
                      <a:pt x="737" y="1036"/>
                    </a:lnTo>
                    <a:lnTo>
                      <a:pt x="773" y="1021"/>
                    </a:lnTo>
                    <a:lnTo>
                      <a:pt x="773" y="102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5" name="îšliḓê">
                <a:extLst>
                  <a:ext uri="{FF2B5EF4-FFF2-40B4-BE49-F238E27FC236}">
                    <a16:creationId xmlns:a16="http://schemas.microsoft.com/office/drawing/2014/main" id="{BFB825F5-7AEF-4347-A67B-8D2CF373C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2633" y="3110139"/>
                <a:ext cx="846963" cy="598769"/>
              </a:xfrm>
              <a:custGeom>
                <a:avLst/>
                <a:gdLst>
                  <a:gd name="T0" fmla="*/ 1093 w 1093"/>
                  <a:gd name="T1" fmla="*/ 630 h 771"/>
                  <a:gd name="T2" fmla="*/ 225 w 1093"/>
                  <a:gd name="T3" fmla="*/ 0 h 771"/>
                  <a:gd name="T4" fmla="*/ 225 w 1093"/>
                  <a:gd name="T5" fmla="*/ 0 h 771"/>
                  <a:gd name="T6" fmla="*/ 191 w 1093"/>
                  <a:gd name="T7" fmla="*/ 51 h 771"/>
                  <a:gd name="T8" fmla="*/ 159 w 1093"/>
                  <a:gd name="T9" fmla="*/ 103 h 771"/>
                  <a:gd name="T10" fmla="*/ 128 w 1093"/>
                  <a:gd name="T11" fmla="*/ 157 h 771"/>
                  <a:gd name="T12" fmla="*/ 98 w 1093"/>
                  <a:gd name="T13" fmla="*/ 211 h 771"/>
                  <a:gd name="T14" fmla="*/ 71 w 1093"/>
                  <a:gd name="T15" fmla="*/ 267 h 771"/>
                  <a:gd name="T16" fmla="*/ 46 w 1093"/>
                  <a:gd name="T17" fmla="*/ 324 h 771"/>
                  <a:gd name="T18" fmla="*/ 22 w 1093"/>
                  <a:gd name="T19" fmla="*/ 381 h 771"/>
                  <a:gd name="T20" fmla="*/ 0 w 1093"/>
                  <a:gd name="T21" fmla="*/ 441 h 771"/>
                  <a:gd name="T22" fmla="*/ 1020 w 1093"/>
                  <a:gd name="T23" fmla="*/ 771 h 771"/>
                  <a:gd name="T24" fmla="*/ 1020 w 1093"/>
                  <a:gd name="T25" fmla="*/ 771 h 771"/>
                  <a:gd name="T26" fmla="*/ 1036 w 1093"/>
                  <a:gd name="T27" fmla="*/ 735 h 771"/>
                  <a:gd name="T28" fmla="*/ 1054 w 1093"/>
                  <a:gd name="T29" fmla="*/ 699 h 771"/>
                  <a:gd name="T30" fmla="*/ 1073 w 1093"/>
                  <a:gd name="T31" fmla="*/ 664 h 771"/>
                  <a:gd name="T32" fmla="*/ 1093 w 1093"/>
                  <a:gd name="T33" fmla="*/ 630 h 771"/>
                  <a:gd name="T34" fmla="*/ 1093 w 1093"/>
                  <a:gd name="T35" fmla="*/ 630 h 7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93" h="771">
                    <a:moveTo>
                      <a:pt x="1093" y="630"/>
                    </a:moveTo>
                    <a:lnTo>
                      <a:pt x="225" y="0"/>
                    </a:lnTo>
                    <a:lnTo>
                      <a:pt x="225" y="0"/>
                    </a:lnTo>
                    <a:lnTo>
                      <a:pt x="191" y="51"/>
                    </a:lnTo>
                    <a:lnTo>
                      <a:pt x="159" y="103"/>
                    </a:lnTo>
                    <a:lnTo>
                      <a:pt x="128" y="157"/>
                    </a:lnTo>
                    <a:lnTo>
                      <a:pt x="98" y="211"/>
                    </a:lnTo>
                    <a:lnTo>
                      <a:pt x="71" y="267"/>
                    </a:lnTo>
                    <a:lnTo>
                      <a:pt x="46" y="324"/>
                    </a:lnTo>
                    <a:lnTo>
                      <a:pt x="22" y="381"/>
                    </a:lnTo>
                    <a:lnTo>
                      <a:pt x="0" y="441"/>
                    </a:lnTo>
                    <a:lnTo>
                      <a:pt x="1020" y="771"/>
                    </a:lnTo>
                    <a:lnTo>
                      <a:pt x="1020" y="771"/>
                    </a:lnTo>
                    <a:lnTo>
                      <a:pt x="1036" y="735"/>
                    </a:lnTo>
                    <a:lnTo>
                      <a:pt x="1054" y="699"/>
                    </a:lnTo>
                    <a:lnTo>
                      <a:pt x="1073" y="664"/>
                    </a:lnTo>
                    <a:lnTo>
                      <a:pt x="1093" y="630"/>
                    </a:lnTo>
                    <a:lnTo>
                      <a:pt x="1093" y="63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6" name="îśļíḋê">
                <a:extLst>
                  <a:ext uri="{FF2B5EF4-FFF2-40B4-BE49-F238E27FC236}">
                    <a16:creationId xmlns:a16="http://schemas.microsoft.com/office/drawing/2014/main" id="{39FB8907-4DBB-489B-B973-3B0C83411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2789038"/>
                <a:ext cx="760095" cy="760095"/>
              </a:xfrm>
              <a:custGeom>
                <a:avLst/>
                <a:gdLst>
                  <a:gd name="T0" fmla="*/ 980 w 980"/>
                  <a:gd name="T1" fmla="*/ 868 h 981"/>
                  <a:gd name="T2" fmla="*/ 349 w 980"/>
                  <a:gd name="T3" fmla="*/ 0 h 981"/>
                  <a:gd name="T4" fmla="*/ 349 w 980"/>
                  <a:gd name="T5" fmla="*/ 0 h 981"/>
                  <a:gd name="T6" fmla="*/ 301 w 980"/>
                  <a:gd name="T7" fmla="*/ 39 h 981"/>
                  <a:gd name="T8" fmla="*/ 253 w 980"/>
                  <a:gd name="T9" fmla="*/ 78 h 981"/>
                  <a:gd name="T10" fmla="*/ 207 w 980"/>
                  <a:gd name="T11" fmla="*/ 119 h 981"/>
                  <a:gd name="T12" fmla="*/ 163 w 980"/>
                  <a:gd name="T13" fmla="*/ 162 h 981"/>
                  <a:gd name="T14" fmla="*/ 120 w 980"/>
                  <a:gd name="T15" fmla="*/ 208 h 981"/>
                  <a:gd name="T16" fmla="*/ 78 w 980"/>
                  <a:gd name="T17" fmla="*/ 254 h 981"/>
                  <a:gd name="T18" fmla="*/ 38 w 980"/>
                  <a:gd name="T19" fmla="*/ 301 h 981"/>
                  <a:gd name="T20" fmla="*/ 0 w 980"/>
                  <a:gd name="T21" fmla="*/ 349 h 981"/>
                  <a:gd name="T22" fmla="*/ 867 w 980"/>
                  <a:gd name="T23" fmla="*/ 981 h 981"/>
                  <a:gd name="T24" fmla="*/ 867 w 980"/>
                  <a:gd name="T25" fmla="*/ 981 h 981"/>
                  <a:gd name="T26" fmla="*/ 894 w 980"/>
                  <a:gd name="T27" fmla="*/ 950 h 981"/>
                  <a:gd name="T28" fmla="*/ 921 w 980"/>
                  <a:gd name="T29" fmla="*/ 921 h 981"/>
                  <a:gd name="T30" fmla="*/ 950 w 980"/>
                  <a:gd name="T31" fmla="*/ 893 h 981"/>
                  <a:gd name="T32" fmla="*/ 980 w 980"/>
                  <a:gd name="T33" fmla="*/ 868 h 981"/>
                  <a:gd name="T34" fmla="*/ 980 w 980"/>
                  <a:gd name="T35" fmla="*/ 868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980" y="868"/>
                    </a:moveTo>
                    <a:lnTo>
                      <a:pt x="349" y="0"/>
                    </a:lnTo>
                    <a:lnTo>
                      <a:pt x="349" y="0"/>
                    </a:lnTo>
                    <a:lnTo>
                      <a:pt x="301" y="39"/>
                    </a:lnTo>
                    <a:lnTo>
                      <a:pt x="253" y="78"/>
                    </a:lnTo>
                    <a:lnTo>
                      <a:pt x="207" y="119"/>
                    </a:lnTo>
                    <a:lnTo>
                      <a:pt x="163" y="162"/>
                    </a:lnTo>
                    <a:lnTo>
                      <a:pt x="120" y="208"/>
                    </a:lnTo>
                    <a:lnTo>
                      <a:pt x="78" y="254"/>
                    </a:lnTo>
                    <a:lnTo>
                      <a:pt x="38" y="301"/>
                    </a:lnTo>
                    <a:lnTo>
                      <a:pt x="0" y="349"/>
                    </a:lnTo>
                    <a:lnTo>
                      <a:pt x="867" y="981"/>
                    </a:lnTo>
                    <a:lnTo>
                      <a:pt x="867" y="981"/>
                    </a:lnTo>
                    <a:lnTo>
                      <a:pt x="894" y="950"/>
                    </a:lnTo>
                    <a:lnTo>
                      <a:pt x="921" y="921"/>
                    </a:lnTo>
                    <a:lnTo>
                      <a:pt x="950" y="893"/>
                    </a:lnTo>
                    <a:lnTo>
                      <a:pt x="980" y="868"/>
                    </a:lnTo>
                    <a:lnTo>
                      <a:pt x="980" y="86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7" name="îṥ1ïdè">
                <a:extLst>
                  <a:ext uri="{FF2B5EF4-FFF2-40B4-BE49-F238E27FC236}">
                    <a16:creationId xmlns:a16="http://schemas.microsoft.com/office/drawing/2014/main" id="{8FE1D6B2-B6BB-42B0-B99B-B37C4FDAA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46465" y="2498961"/>
                <a:ext cx="380048" cy="850066"/>
              </a:xfrm>
              <a:custGeom>
                <a:avLst/>
                <a:gdLst>
                  <a:gd name="T0" fmla="*/ 490 w 490"/>
                  <a:gd name="T1" fmla="*/ 1072 h 1097"/>
                  <a:gd name="T2" fmla="*/ 490 w 490"/>
                  <a:gd name="T3" fmla="*/ 0 h 1097"/>
                  <a:gd name="T4" fmla="*/ 490 w 490"/>
                  <a:gd name="T5" fmla="*/ 0 h 1097"/>
                  <a:gd name="T6" fmla="*/ 427 w 490"/>
                  <a:gd name="T7" fmla="*/ 3 h 1097"/>
                  <a:gd name="T8" fmla="*/ 363 w 490"/>
                  <a:gd name="T9" fmla="*/ 7 h 1097"/>
                  <a:gd name="T10" fmla="*/ 302 w 490"/>
                  <a:gd name="T11" fmla="*/ 13 h 1097"/>
                  <a:gd name="T12" fmla="*/ 240 w 490"/>
                  <a:gd name="T13" fmla="*/ 22 h 1097"/>
                  <a:gd name="T14" fmla="*/ 179 w 490"/>
                  <a:gd name="T15" fmla="*/ 32 h 1097"/>
                  <a:gd name="T16" fmla="*/ 119 w 490"/>
                  <a:gd name="T17" fmla="*/ 46 h 1097"/>
                  <a:gd name="T18" fmla="*/ 60 w 490"/>
                  <a:gd name="T19" fmla="*/ 60 h 1097"/>
                  <a:gd name="T20" fmla="*/ 0 w 490"/>
                  <a:gd name="T21" fmla="*/ 77 h 1097"/>
                  <a:gd name="T22" fmla="*/ 332 w 490"/>
                  <a:gd name="T23" fmla="*/ 1097 h 1097"/>
                  <a:gd name="T24" fmla="*/ 332 w 490"/>
                  <a:gd name="T25" fmla="*/ 1097 h 1097"/>
                  <a:gd name="T26" fmla="*/ 371 w 490"/>
                  <a:gd name="T27" fmla="*/ 1087 h 1097"/>
                  <a:gd name="T28" fmla="*/ 410 w 490"/>
                  <a:gd name="T29" fmla="*/ 1080 h 1097"/>
                  <a:gd name="T30" fmla="*/ 449 w 490"/>
                  <a:gd name="T31" fmla="*/ 1075 h 1097"/>
                  <a:gd name="T32" fmla="*/ 490 w 490"/>
                  <a:gd name="T33" fmla="*/ 1072 h 1097"/>
                  <a:gd name="T34" fmla="*/ 490 w 490"/>
                  <a:gd name="T35" fmla="*/ 1072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0" h="1097">
                    <a:moveTo>
                      <a:pt x="490" y="1072"/>
                    </a:moveTo>
                    <a:lnTo>
                      <a:pt x="490" y="0"/>
                    </a:lnTo>
                    <a:lnTo>
                      <a:pt x="490" y="0"/>
                    </a:lnTo>
                    <a:lnTo>
                      <a:pt x="427" y="3"/>
                    </a:lnTo>
                    <a:lnTo>
                      <a:pt x="363" y="7"/>
                    </a:lnTo>
                    <a:lnTo>
                      <a:pt x="302" y="13"/>
                    </a:lnTo>
                    <a:lnTo>
                      <a:pt x="240" y="22"/>
                    </a:lnTo>
                    <a:lnTo>
                      <a:pt x="179" y="32"/>
                    </a:lnTo>
                    <a:lnTo>
                      <a:pt x="119" y="46"/>
                    </a:lnTo>
                    <a:lnTo>
                      <a:pt x="60" y="60"/>
                    </a:lnTo>
                    <a:lnTo>
                      <a:pt x="0" y="77"/>
                    </a:lnTo>
                    <a:lnTo>
                      <a:pt x="332" y="1097"/>
                    </a:lnTo>
                    <a:lnTo>
                      <a:pt x="332" y="1097"/>
                    </a:lnTo>
                    <a:lnTo>
                      <a:pt x="371" y="1087"/>
                    </a:lnTo>
                    <a:lnTo>
                      <a:pt x="410" y="1080"/>
                    </a:lnTo>
                    <a:lnTo>
                      <a:pt x="449" y="1075"/>
                    </a:lnTo>
                    <a:lnTo>
                      <a:pt x="490" y="1072"/>
                    </a:lnTo>
                    <a:lnTo>
                      <a:pt x="490" y="107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68" name="îşļíḍê">
                <a:extLst>
                  <a:ext uri="{FF2B5EF4-FFF2-40B4-BE49-F238E27FC236}">
                    <a16:creationId xmlns:a16="http://schemas.microsoft.com/office/drawing/2014/main" id="{710CE23E-EA2C-40B6-945B-DB69A7C308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3599" y="4295267"/>
                <a:ext cx="760095" cy="760095"/>
              </a:xfrm>
              <a:custGeom>
                <a:avLst/>
                <a:gdLst>
                  <a:gd name="T0" fmla="*/ 867 w 980"/>
                  <a:gd name="T1" fmla="*/ 0 h 981"/>
                  <a:gd name="T2" fmla="*/ 0 w 980"/>
                  <a:gd name="T3" fmla="*/ 631 h 981"/>
                  <a:gd name="T4" fmla="*/ 0 w 980"/>
                  <a:gd name="T5" fmla="*/ 631 h 981"/>
                  <a:gd name="T6" fmla="*/ 38 w 980"/>
                  <a:gd name="T7" fmla="*/ 680 h 981"/>
                  <a:gd name="T8" fmla="*/ 78 w 980"/>
                  <a:gd name="T9" fmla="*/ 727 h 981"/>
                  <a:gd name="T10" fmla="*/ 120 w 980"/>
                  <a:gd name="T11" fmla="*/ 773 h 981"/>
                  <a:gd name="T12" fmla="*/ 163 w 980"/>
                  <a:gd name="T13" fmla="*/ 817 h 981"/>
                  <a:gd name="T14" fmla="*/ 207 w 980"/>
                  <a:gd name="T15" fmla="*/ 860 h 981"/>
                  <a:gd name="T16" fmla="*/ 253 w 980"/>
                  <a:gd name="T17" fmla="*/ 902 h 981"/>
                  <a:gd name="T18" fmla="*/ 301 w 980"/>
                  <a:gd name="T19" fmla="*/ 942 h 981"/>
                  <a:gd name="T20" fmla="*/ 349 w 980"/>
                  <a:gd name="T21" fmla="*/ 981 h 981"/>
                  <a:gd name="T22" fmla="*/ 980 w 980"/>
                  <a:gd name="T23" fmla="*/ 113 h 981"/>
                  <a:gd name="T24" fmla="*/ 980 w 980"/>
                  <a:gd name="T25" fmla="*/ 113 h 981"/>
                  <a:gd name="T26" fmla="*/ 950 w 980"/>
                  <a:gd name="T27" fmla="*/ 88 h 981"/>
                  <a:gd name="T28" fmla="*/ 921 w 980"/>
                  <a:gd name="T29" fmla="*/ 60 h 981"/>
                  <a:gd name="T30" fmla="*/ 894 w 980"/>
                  <a:gd name="T31" fmla="*/ 31 h 981"/>
                  <a:gd name="T32" fmla="*/ 867 w 980"/>
                  <a:gd name="T33" fmla="*/ 0 h 981"/>
                  <a:gd name="T34" fmla="*/ 867 w 980"/>
                  <a:gd name="T35" fmla="*/ 0 h 9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81">
                    <a:moveTo>
                      <a:pt x="867" y="0"/>
                    </a:moveTo>
                    <a:lnTo>
                      <a:pt x="0" y="631"/>
                    </a:lnTo>
                    <a:lnTo>
                      <a:pt x="0" y="631"/>
                    </a:lnTo>
                    <a:lnTo>
                      <a:pt x="38" y="680"/>
                    </a:lnTo>
                    <a:lnTo>
                      <a:pt x="78" y="727"/>
                    </a:lnTo>
                    <a:lnTo>
                      <a:pt x="120" y="773"/>
                    </a:lnTo>
                    <a:lnTo>
                      <a:pt x="163" y="817"/>
                    </a:lnTo>
                    <a:lnTo>
                      <a:pt x="207" y="860"/>
                    </a:lnTo>
                    <a:lnTo>
                      <a:pt x="253" y="902"/>
                    </a:lnTo>
                    <a:lnTo>
                      <a:pt x="301" y="942"/>
                    </a:lnTo>
                    <a:lnTo>
                      <a:pt x="349" y="981"/>
                    </a:lnTo>
                    <a:lnTo>
                      <a:pt x="980" y="113"/>
                    </a:lnTo>
                    <a:lnTo>
                      <a:pt x="980" y="113"/>
                    </a:lnTo>
                    <a:lnTo>
                      <a:pt x="950" y="88"/>
                    </a:lnTo>
                    <a:lnTo>
                      <a:pt x="921" y="60"/>
                    </a:lnTo>
                    <a:lnTo>
                      <a:pt x="894" y="31"/>
                    </a:lnTo>
                    <a:lnTo>
                      <a:pt x="867" y="0"/>
                    </a:lnTo>
                    <a:lnTo>
                      <a:pt x="86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335" name="ïslïďé">
              <a:extLst>
                <a:ext uri="{FF2B5EF4-FFF2-40B4-BE49-F238E27FC236}">
                  <a16:creationId xmlns:a16="http://schemas.microsoft.com/office/drawing/2014/main" id="{FE489016-B7A1-4220-88EC-1EEEAE8037F1}"/>
                </a:ext>
              </a:extLst>
            </p:cNvPr>
            <p:cNvGrpSpPr/>
            <p:nvPr/>
          </p:nvGrpSpPr>
          <p:grpSpPr>
            <a:xfrm>
              <a:off x="2077903" y="1666875"/>
              <a:ext cx="2862421" cy="2879546"/>
              <a:chOff x="907879" y="2281904"/>
              <a:chExt cx="3158296" cy="3287240"/>
            </a:xfrm>
          </p:grpSpPr>
          <p:cxnSp>
            <p:nvCxnSpPr>
              <p:cNvPr id="339" name="Straight Connector 24">
                <a:extLst>
                  <a:ext uri="{FF2B5EF4-FFF2-40B4-BE49-F238E27FC236}">
                    <a16:creationId xmlns:a16="http://schemas.microsoft.com/office/drawing/2014/main" id="{2E630E19-8BCF-44E1-8DBA-001E0DA8CBEA}"/>
                  </a:ext>
                </a:extLst>
              </p:cNvPr>
              <p:cNvCxnSpPr/>
              <p:nvPr/>
            </p:nvCxnSpPr>
            <p:spPr>
              <a:xfrm flipV="1">
                <a:off x="2482623" y="228190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25">
                <a:extLst>
                  <a:ext uri="{FF2B5EF4-FFF2-40B4-BE49-F238E27FC236}">
                    <a16:creationId xmlns:a16="http://schemas.microsoft.com/office/drawing/2014/main" id="{4593E54C-0AB2-4079-BCF7-EBE0765A8DC2}"/>
                  </a:ext>
                </a:extLst>
              </p:cNvPr>
              <p:cNvCxnSpPr/>
              <p:nvPr/>
            </p:nvCxnSpPr>
            <p:spPr>
              <a:xfrm flipV="1">
                <a:off x="2482623" y="549714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26">
                <a:extLst>
                  <a:ext uri="{FF2B5EF4-FFF2-40B4-BE49-F238E27FC236}">
                    <a16:creationId xmlns:a16="http://schemas.microsoft.com/office/drawing/2014/main" id="{2ED68F01-3F13-4B9E-82C0-6A13BAA32EF3}"/>
                  </a:ext>
                </a:extLst>
              </p:cNvPr>
              <p:cNvCxnSpPr/>
              <p:nvPr/>
            </p:nvCxnSpPr>
            <p:spPr>
              <a:xfrm rot="2160000" flipV="1">
                <a:off x="3431504" y="2586790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27">
                <a:extLst>
                  <a:ext uri="{FF2B5EF4-FFF2-40B4-BE49-F238E27FC236}">
                    <a16:creationId xmlns:a16="http://schemas.microsoft.com/office/drawing/2014/main" id="{92193A83-B487-43B0-B2A4-FA648BA40D5C}"/>
                  </a:ext>
                </a:extLst>
              </p:cNvPr>
              <p:cNvCxnSpPr/>
              <p:nvPr/>
            </p:nvCxnSpPr>
            <p:spPr>
              <a:xfrm rot="2160000" flipV="1">
                <a:off x="1537009" y="518584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28">
                <a:extLst>
                  <a:ext uri="{FF2B5EF4-FFF2-40B4-BE49-F238E27FC236}">
                    <a16:creationId xmlns:a16="http://schemas.microsoft.com/office/drawing/2014/main" id="{A4845857-C2FF-44C9-A4C6-37C2B87AA58D}"/>
                  </a:ext>
                </a:extLst>
              </p:cNvPr>
              <p:cNvCxnSpPr/>
              <p:nvPr/>
            </p:nvCxnSpPr>
            <p:spPr>
              <a:xfrm rot="4320000" flipV="1">
                <a:off x="4018698" y="339591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29">
                <a:extLst>
                  <a:ext uri="{FF2B5EF4-FFF2-40B4-BE49-F238E27FC236}">
                    <a16:creationId xmlns:a16="http://schemas.microsoft.com/office/drawing/2014/main" id="{CC5E2F62-7EB4-4004-BAF9-20CA510AAA08}"/>
                  </a:ext>
                </a:extLst>
              </p:cNvPr>
              <p:cNvCxnSpPr/>
              <p:nvPr/>
            </p:nvCxnSpPr>
            <p:spPr>
              <a:xfrm rot="4320000" flipV="1">
                <a:off x="943879" y="4384963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0">
                <a:extLst>
                  <a:ext uri="{FF2B5EF4-FFF2-40B4-BE49-F238E27FC236}">
                    <a16:creationId xmlns:a16="http://schemas.microsoft.com/office/drawing/2014/main" id="{93DA9ACD-87D5-430B-96C1-7C6E1D7982D8}"/>
                  </a:ext>
                </a:extLst>
              </p:cNvPr>
              <p:cNvCxnSpPr/>
              <p:nvPr/>
            </p:nvCxnSpPr>
            <p:spPr>
              <a:xfrm rot="19440000">
                <a:off x="3426004" y="5195394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1">
                <a:extLst>
                  <a:ext uri="{FF2B5EF4-FFF2-40B4-BE49-F238E27FC236}">
                    <a16:creationId xmlns:a16="http://schemas.microsoft.com/office/drawing/2014/main" id="{3CEBCCD5-FB28-499B-AAC6-D3C645CEE47E}"/>
                  </a:ext>
                </a:extLst>
              </p:cNvPr>
              <p:cNvCxnSpPr/>
              <p:nvPr/>
            </p:nvCxnSpPr>
            <p:spPr>
              <a:xfrm rot="19440000">
                <a:off x="1539142" y="2584578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2">
                <a:extLst>
                  <a:ext uri="{FF2B5EF4-FFF2-40B4-BE49-F238E27FC236}">
                    <a16:creationId xmlns:a16="http://schemas.microsoft.com/office/drawing/2014/main" id="{1ABBAD56-25FA-4FEE-9389-BD87BD1221E0}"/>
                  </a:ext>
                </a:extLst>
              </p:cNvPr>
              <p:cNvCxnSpPr/>
              <p:nvPr/>
            </p:nvCxnSpPr>
            <p:spPr>
              <a:xfrm rot="17280000">
                <a:off x="4030175" y="4369891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3">
                <a:extLst>
                  <a:ext uri="{FF2B5EF4-FFF2-40B4-BE49-F238E27FC236}">
                    <a16:creationId xmlns:a16="http://schemas.microsoft.com/office/drawing/2014/main" id="{AB0FA545-D379-4768-B20C-2D39DEFD19D1}"/>
                  </a:ext>
                </a:extLst>
              </p:cNvPr>
              <p:cNvCxnSpPr/>
              <p:nvPr/>
            </p:nvCxnSpPr>
            <p:spPr>
              <a:xfrm rot="17280000">
                <a:off x="956790" y="3393699"/>
                <a:ext cx="0" cy="7200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6" name="ïṡ1îḑê">
              <a:extLst>
                <a:ext uri="{FF2B5EF4-FFF2-40B4-BE49-F238E27FC236}">
                  <a16:creationId xmlns:a16="http://schemas.microsoft.com/office/drawing/2014/main" id="{D3345C6B-97F7-4197-9DC3-01A4500482AE}"/>
                </a:ext>
              </a:extLst>
            </p:cNvPr>
            <p:cNvSpPr/>
            <p:nvPr/>
          </p:nvSpPr>
          <p:spPr>
            <a:xfrm>
              <a:off x="2596233" y="2198416"/>
              <a:ext cx="1849779" cy="18497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7" name="íšḷîḍè">
              <a:extLst>
                <a:ext uri="{FF2B5EF4-FFF2-40B4-BE49-F238E27FC236}">
                  <a16:creationId xmlns:a16="http://schemas.microsoft.com/office/drawing/2014/main" id="{160C58F5-B517-442C-B778-70577041A9D2}"/>
                </a:ext>
              </a:extLst>
            </p:cNvPr>
            <p:cNvSpPr txBox="1">
              <a:spLocks/>
            </p:cNvSpPr>
            <p:nvPr/>
          </p:nvSpPr>
          <p:spPr>
            <a:xfrm>
              <a:off x="2681597" y="2595610"/>
              <a:ext cx="1645575" cy="1646594"/>
            </a:xfrm>
            <a:prstGeom prst="rect">
              <a:avLst/>
            </a:prstGeom>
          </p:spPr>
          <p:txBody>
            <a:bodyPr wrap="none" lIns="0" tIns="0" rIns="0" bIns="0">
              <a:noAutofit/>
              <a:scene3d>
                <a:camera prst="orthographicFront"/>
                <a:lightRig rig="threePt" dir="t"/>
              </a:scene3d>
              <a:sp3d contourW="12700">
                <a:bevelT w="0" h="0"/>
              </a:sp3d>
            </a:bodyPr>
            <a:lstStyle/>
            <a:p>
              <a:pPr algn="ctr">
                <a:spcBef>
                  <a:spcPct val="0"/>
                </a:spcBef>
                <a:tabLst>
                  <a:tab pos="180975" algn="l"/>
                </a:tabLst>
              </a:pPr>
              <a:r>
                <a:rPr lang="en-US" altLang="ko-KR" sz="1600" spc="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30.6%</a:t>
              </a:r>
            </a:p>
          </p:txBody>
        </p:sp>
        <p:sp>
          <p:nvSpPr>
            <p:cNvPr id="338" name="iṩḻídè">
              <a:extLst>
                <a:ext uri="{FF2B5EF4-FFF2-40B4-BE49-F238E27FC236}">
                  <a16:creationId xmlns:a16="http://schemas.microsoft.com/office/drawing/2014/main" id="{18A2F173-A752-4583-A8E8-05B928D9C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877" y="2524062"/>
              <a:ext cx="573884" cy="573884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aphicFrame>
        <p:nvGraphicFramePr>
          <p:cNvPr id="442" name="图表 441">
            <a:extLst>
              <a:ext uri="{FF2B5EF4-FFF2-40B4-BE49-F238E27FC236}">
                <a16:creationId xmlns:a16="http://schemas.microsoft.com/office/drawing/2014/main" id="{515FF491-07DE-469A-AAF8-EEA29B712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741408"/>
              </p:ext>
            </p:extLst>
          </p:nvPr>
        </p:nvGraphicFramePr>
        <p:xfrm>
          <a:off x="463648" y="3684074"/>
          <a:ext cx="3678215" cy="2558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43" name="文本框 442">
            <a:extLst>
              <a:ext uri="{FF2B5EF4-FFF2-40B4-BE49-F238E27FC236}">
                <a16:creationId xmlns:a16="http://schemas.microsoft.com/office/drawing/2014/main" id="{4ED77A1D-60D5-499C-A758-5D6C28C3B1BA}"/>
              </a:ext>
            </a:extLst>
          </p:cNvPr>
          <p:cNvSpPr txBox="1"/>
          <p:nvPr/>
        </p:nvSpPr>
        <p:spPr>
          <a:xfrm>
            <a:off x="4400250" y="2720904"/>
            <a:ext cx="25256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(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询盘目标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+50%~80%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，达成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31%)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52510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年初整体方案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6" name="表格 55">
            <a:extLst>
              <a:ext uri="{FF2B5EF4-FFF2-40B4-BE49-F238E27FC236}">
                <a16:creationId xmlns:a16="http://schemas.microsoft.com/office/drawing/2014/main" id="{D80EAC58-DAFA-4E10-8933-ECE4BCF4C0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957482"/>
              </p:ext>
            </p:extLst>
          </p:nvPr>
        </p:nvGraphicFramePr>
        <p:xfrm>
          <a:off x="99617" y="702259"/>
          <a:ext cx="11983526" cy="59601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18053">
                  <a:extLst>
                    <a:ext uri="{9D8B030D-6E8A-4147-A177-3AD203B41FA5}">
                      <a16:colId xmlns:a16="http://schemas.microsoft.com/office/drawing/2014/main" val="3381934326"/>
                    </a:ext>
                  </a:extLst>
                </a:gridCol>
                <a:gridCol w="1632618">
                  <a:extLst>
                    <a:ext uri="{9D8B030D-6E8A-4147-A177-3AD203B41FA5}">
                      <a16:colId xmlns:a16="http://schemas.microsoft.com/office/drawing/2014/main" val="3232646496"/>
                    </a:ext>
                  </a:extLst>
                </a:gridCol>
                <a:gridCol w="1775899">
                  <a:extLst>
                    <a:ext uri="{9D8B030D-6E8A-4147-A177-3AD203B41FA5}">
                      <a16:colId xmlns:a16="http://schemas.microsoft.com/office/drawing/2014/main" val="3016633665"/>
                    </a:ext>
                  </a:extLst>
                </a:gridCol>
                <a:gridCol w="4990694">
                  <a:extLst>
                    <a:ext uri="{9D8B030D-6E8A-4147-A177-3AD203B41FA5}">
                      <a16:colId xmlns:a16="http://schemas.microsoft.com/office/drawing/2014/main" val="3066626919"/>
                    </a:ext>
                  </a:extLst>
                </a:gridCol>
                <a:gridCol w="1191516">
                  <a:extLst>
                    <a:ext uri="{9D8B030D-6E8A-4147-A177-3AD203B41FA5}">
                      <a16:colId xmlns:a16="http://schemas.microsoft.com/office/drawing/2014/main" val="1728595941"/>
                    </a:ext>
                  </a:extLst>
                </a:gridCol>
                <a:gridCol w="1474746">
                  <a:extLst>
                    <a:ext uri="{9D8B030D-6E8A-4147-A177-3AD203B41FA5}">
                      <a16:colId xmlns:a16="http://schemas.microsoft.com/office/drawing/2014/main" val="4092498448"/>
                    </a:ext>
                  </a:extLst>
                </a:gridCol>
              </a:tblGrid>
              <a:tr h="15360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分类</a:t>
                      </a:r>
                    </a:p>
                  </a:txBody>
                  <a:tcPr marL="4468" marR="4468" marT="4468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n-US" sz="1000" b="1" u="none" strike="noStrike" dirty="0">
                          <a:effectLst/>
                        </a:rPr>
                        <a:t> 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项目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概述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预期效果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u="none" strike="noStrike" dirty="0">
                          <a:effectLst/>
                        </a:rPr>
                        <a:t>结论说明</a:t>
                      </a:r>
                      <a:endParaRPr lang="zh-CN" alt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extLst>
                  <a:ext uri="{0D108BD9-81ED-4DB2-BD59-A6C34878D82A}">
                    <a16:rowId xmlns:a16="http://schemas.microsoft.com/office/drawing/2014/main" val="3172106016"/>
                  </a:ext>
                </a:extLst>
              </a:tr>
              <a:tr h="385858">
                <a:tc rowSpan="1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 err="1">
                          <a:effectLst/>
                        </a:rPr>
                        <a:t>seo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SEO</a:t>
                      </a:r>
                      <a:r>
                        <a:rPr lang="zh-CN" altLang="en-US" sz="900" u="none" strike="noStrike" dirty="0">
                          <a:effectLst/>
                        </a:rPr>
                        <a:t>技术层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基本代码层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至少在代码层，几个主要的产品页和</a:t>
                      </a:r>
                      <a:r>
                        <a:rPr lang="en-US" sz="900" u="none" strike="noStrike">
                          <a:effectLst/>
                        </a:rPr>
                        <a:t>solution</a:t>
                      </a:r>
                      <a:r>
                        <a:rPr lang="zh-CN" altLang="en-US" sz="900" u="none" strike="noStrike">
                          <a:effectLst/>
                        </a:rPr>
                        <a:t>页的</a:t>
                      </a:r>
                      <a:r>
                        <a:rPr lang="en-US" sz="900" u="none" strike="noStrike">
                          <a:effectLst/>
                        </a:rPr>
                        <a:t>H</a:t>
                      </a:r>
                      <a:r>
                        <a:rPr lang="zh-CN" altLang="en-US" sz="900" u="none" strike="noStrike">
                          <a:effectLst/>
                        </a:rPr>
                        <a:t>标签打对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提升收录效果，当前</a:t>
                      </a:r>
                      <a:r>
                        <a:rPr lang="en-US" sz="900" u="none" strike="noStrike">
                          <a:effectLst/>
                        </a:rPr>
                        <a:t>sup10%，www50%,</a:t>
                      </a:r>
                      <a:r>
                        <a:rPr lang="zh-CN" altLang="en-US" sz="900" u="none" strike="noStrike">
                          <a:effectLst/>
                        </a:rPr>
                        <a:t>平均收录率可以达到</a:t>
                      </a:r>
                      <a:r>
                        <a:rPr lang="en-US" altLang="zh-CN" sz="900" u="none" strike="noStrike">
                          <a:effectLst/>
                        </a:rPr>
                        <a:t>60%~70%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rowSpan="4">
                  <a:txBody>
                    <a:bodyPr/>
                    <a:lstStyle/>
                    <a:p>
                      <a:endParaRPr lang="en-US" sz="900" dirty="0"/>
                    </a:p>
                  </a:txBody>
                  <a:tcPr/>
                </a:tc>
                <a:tc rowSpan="11">
                  <a:txBody>
                    <a:bodyPr/>
                    <a:lstStyle/>
                    <a:p>
                      <a:r>
                        <a:rPr lang="zh-CN" altLang="en-US" sz="900" dirty="0"/>
                        <a:t>用户量提升：</a:t>
                      </a:r>
                      <a:r>
                        <a:rPr lang="en-US" altLang="zh-CN" sz="900" dirty="0"/>
                        <a:t>+30.6%</a:t>
                      </a:r>
                      <a:endParaRPr lang="zh-CN" altLang="en-US" sz="900" dirty="0"/>
                    </a:p>
                    <a:p>
                      <a:r>
                        <a:rPr lang="zh-CN" altLang="en-US" sz="900" dirty="0"/>
                        <a:t>关键词总量提升：</a:t>
                      </a:r>
                      <a:r>
                        <a:rPr lang="en-US" altLang="zh-CN" sz="900" dirty="0"/>
                        <a:t>+201%</a:t>
                      </a:r>
                      <a:endParaRPr lang="zh-CN" altLang="en-US" sz="900" dirty="0"/>
                    </a:p>
                    <a:p>
                      <a:r>
                        <a:rPr lang="zh-CN" altLang="en-US" sz="900" dirty="0"/>
                        <a:t>核心关键词提升：</a:t>
                      </a:r>
                      <a:br>
                        <a:rPr lang="en-US" altLang="zh-CN" sz="900" dirty="0"/>
                      </a:br>
                      <a:r>
                        <a:rPr lang="en-US" altLang="zh-CN" sz="900" dirty="0"/>
                        <a:t>TOp10</a:t>
                      </a:r>
                      <a:r>
                        <a:rPr lang="zh-CN" altLang="en-US" sz="900" dirty="0"/>
                        <a:t>提升不够</a:t>
                      </a:r>
                      <a:br>
                        <a:rPr lang="en-US" altLang="zh-CN" sz="900" dirty="0"/>
                      </a:br>
                      <a:r>
                        <a:rPr lang="zh-CN" altLang="en-US" sz="900" dirty="0"/>
                        <a:t>整体结论</a:t>
                      </a:r>
                      <a:endParaRPr lang="en-US" sz="9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4700835"/>
                  </a:ext>
                </a:extLst>
              </a:tr>
              <a:tr h="195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sitemap（</a:t>
                      </a:r>
                      <a:r>
                        <a:rPr lang="zh-CN" altLang="en-US" sz="900" u="none" strike="noStrike" dirty="0">
                          <a:effectLst/>
                        </a:rPr>
                        <a:t>前端页面</a:t>
                      </a:r>
                      <a:r>
                        <a:rPr lang="en-US" altLang="zh-CN" sz="900" u="none" strike="noStrike" dirty="0">
                          <a:effectLst/>
                        </a:rPr>
                        <a:t>+</a:t>
                      </a:r>
                      <a:r>
                        <a:rPr lang="en-US" sz="900" u="none" strike="noStrike" dirty="0">
                          <a:effectLst/>
                        </a:rPr>
                        <a:t>xml）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提升收录效果，当前</a:t>
                      </a:r>
                      <a:r>
                        <a:rPr lang="en-US" sz="900" u="none" strike="noStrike" dirty="0">
                          <a:effectLst/>
                        </a:rPr>
                        <a:t>sup10%，www50%,</a:t>
                      </a:r>
                      <a:r>
                        <a:rPr lang="zh-CN" altLang="en-US" sz="900" u="none" strike="noStrike" dirty="0">
                          <a:effectLst/>
                        </a:rPr>
                        <a:t>平均收录率可以达到</a:t>
                      </a:r>
                      <a:r>
                        <a:rPr lang="en-US" altLang="zh-CN" sz="900" u="none" strike="noStrike" dirty="0">
                          <a:effectLst/>
                        </a:rPr>
                        <a:t>60%~70%</a:t>
                      </a:r>
                      <a:endParaRPr lang="en-US" altLang="zh-CN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054981"/>
                  </a:ext>
                </a:extLst>
              </a:tr>
              <a:tr h="1956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关键词布局和排名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整理一套大企业的核心需求（需要和常规有区别的，结合优化方案去弄）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333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谷歌搜索展示优化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增加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Google</a:t>
                      </a:r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搜索展示的类型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7938614"/>
                  </a:ext>
                </a:extLst>
              </a:tr>
              <a:tr h="272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内容相关模块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 dirty="0">
                          <a:effectLst/>
                        </a:rPr>
                        <a:t>News</a:t>
                      </a:r>
                      <a:r>
                        <a:rPr lang="zh-CN" altLang="en-US" sz="900" u="none" strike="noStrike" dirty="0">
                          <a:effectLst/>
                        </a:rPr>
                        <a:t>和博客建设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简单结构优化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丰富内容量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增加关键词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5369723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网页基础视觉优化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网站正文和</a:t>
                      </a:r>
                      <a:r>
                        <a:rPr lang="en-US" altLang="zh-CN" sz="900" u="none" strike="noStrike" dirty="0">
                          <a:effectLst/>
                        </a:rPr>
                        <a:t>UI</a:t>
                      </a:r>
                      <a:r>
                        <a:rPr lang="zh-CN" altLang="en-US" sz="900" u="none" strike="noStrike" dirty="0">
                          <a:effectLst/>
                        </a:rPr>
                        <a:t>设计字体统一，新产品新模板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2530781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产品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FAQ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通过助手生成</a:t>
                      </a:r>
                      <a:r>
                        <a:rPr lang="en-US" altLang="zh-C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FAQ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515173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Youtube</a:t>
                      </a:r>
                      <a:r>
                        <a:rPr lang="zh-CN" altLang="en-US" sz="900" u="none" strike="noStrike" dirty="0">
                          <a:effectLst/>
                        </a:rPr>
                        <a:t>视频同步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内容制作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417249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 err="1">
                          <a:effectLst/>
                        </a:rPr>
                        <a:t>Linkedin</a:t>
                      </a:r>
                      <a:r>
                        <a:rPr lang="zh-CN" altLang="en-US" sz="900" u="none" strike="noStrike" dirty="0">
                          <a:effectLst/>
                        </a:rPr>
                        <a:t>内容同步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内容制作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473057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关键词字典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内容制作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183243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ESG</a:t>
                      </a:r>
                      <a:r>
                        <a:rPr lang="zh-CN" altLang="en-US" sz="900" u="none" strike="noStrike" dirty="0">
                          <a:effectLst/>
                        </a:rPr>
                        <a:t>模块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可持续发展模块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提升品牌形象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2797792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企业荣誉展示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企业形象展示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（结束）</a:t>
                      </a:r>
                      <a:r>
                        <a:rPr lang="en-US" sz="900" u="none" strike="noStrike" dirty="0">
                          <a:effectLst/>
                        </a:rPr>
                        <a:t>ESG</a:t>
                      </a:r>
                      <a:r>
                        <a:rPr lang="zh-CN" altLang="en-US" sz="900" u="none" strike="noStrike" dirty="0">
                          <a:effectLst/>
                        </a:rPr>
                        <a:t>功能平替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extLst>
                  <a:ext uri="{0D108BD9-81ED-4DB2-BD59-A6C34878D82A}">
                    <a16:rowId xmlns:a16="http://schemas.microsoft.com/office/drawing/2014/main" val="3122435847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案例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产品实际部署的一个品牌宣传文案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（延期）品宣主导解决授权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extLst>
                  <a:ext uri="{0D108BD9-81ED-4DB2-BD59-A6C34878D82A}">
                    <a16:rowId xmlns:a16="http://schemas.microsoft.com/office/drawing/2014/main" val="613400249"/>
                  </a:ext>
                </a:extLst>
              </a:tr>
              <a:tr h="272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大企业专题页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给大企业特征活动？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（延期）特征零散，通过</a:t>
                      </a:r>
                      <a:r>
                        <a:rPr lang="en-US" altLang="zh-CN" sz="900" u="none" strike="noStrike" dirty="0">
                          <a:effectLst/>
                        </a:rPr>
                        <a:t>FAQ</a:t>
                      </a:r>
                      <a:r>
                        <a:rPr lang="zh-CN" altLang="en-US" sz="900" u="none" strike="noStrike" dirty="0">
                          <a:effectLst/>
                        </a:rPr>
                        <a:t>先集合需求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extLst>
                  <a:ext uri="{0D108BD9-81ED-4DB2-BD59-A6C34878D82A}">
                    <a16:rowId xmlns:a16="http://schemas.microsoft.com/office/drawing/2014/main" val="1200047218"/>
                  </a:ext>
                </a:extLst>
              </a:tr>
              <a:tr h="138680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网站建设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提高网站规模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产品对比</a:t>
                      </a:r>
                      <a:r>
                        <a:rPr lang="en-US" sz="900" u="none" strike="noStrike" dirty="0">
                          <a:effectLst/>
                        </a:rPr>
                        <a:t>Compare</a:t>
                      </a:r>
                      <a:r>
                        <a:rPr lang="zh-CN" altLang="en-US" sz="900" u="none" strike="noStrike" dirty="0">
                          <a:effectLst/>
                        </a:rPr>
                        <a:t>模块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提升网页规模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提升网站规模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google</a:t>
                      </a:r>
                      <a:r>
                        <a:rPr lang="zh-CN" altLang="en-US" sz="900" u="none" strike="noStrike" dirty="0">
                          <a:effectLst/>
                        </a:rPr>
                        <a:t>收录提升：</a:t>
                      </a:r>
                      <a:r>
                        <a:rPr lang="en-US" altLang="zh-CN" sz="900" u="none" strike="noStrike" dirty="0">
                          <a:effectLst/>
                        </a:rPr>
                        <a:t>+88</a:t>
                      </a:r>
                      <a:r>
                        <a:rPr lang="zh-CN" altLang="en-US" sz="900" u="none" strike="noStrike" dirty="0">
                          <a:effectLst/>
                        </a:rPr>
                        <a:t>万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extLst>
                  <a:ext uri="{0D108BD9-81ED-4DB2-BD59-A6C34878D82A}">
                    <a16:rowId xmlns:a16="http://schemas.microsoft.com/office/drawing/2014/main" val="1268477619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Room Configurator</a:t>
                      </a:r>
                      <a:r>
                        <a:rPr lang="zh-CN" altLang="en-US" sz="900" u="none" strike="noStrike" dirty="0">
                          <a:effectLst/>
                        </a:rPr>
                        <a:t>静态化</a:t>
                      </a:r>
                      <a:r>
                        <a:rPr lang="en-US" altLang="zh-CN" sz="900" u="none" strike="noStrike" dirty="0">
                          <a:effectLst/>
                        </a:rPr>
                        <a:t>&gt;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实现部署页也静态访问</a:t>
                      </a:r>
                      <a:r>
                        <a:rPr lang="en-US" altLang="zh-CN" sz="900" u="none" strike="noStrike" dirty="0">
                          <a:effectLst/>
                        </a:rPr>
                        <a:t>&gt;</a:t>
                      </a:r>
                      <a:r>
                        <a:rPr lang="zh-CN" altLang="en-US" sz="900" u="none" strike="noStrike" dirty="0">
                          <a:effectLst/>
                        </a:rPr>
                        <a:t>推出会议室设计中心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287070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关键词自动配置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降低关键词对网页的自动维护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468489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br>
                        <a:rPr lang="zh-CN" altLang="en-US" sz="900" u="none" strike="noStrike" dirty="0">
                          <a:effectLst/>
                        </a:rPr>
                      </a:br>
                      <a:r>
                        <a:rPr lang="zh-CN" altLang="en-US" sz="900" u="none" strike="noStrike" dirty="0">
                          <a:effectLst/>
                        </a:rPr>
                        <a:t>网站优化</a:t>
                      </a:r>
                      <a:br>
                        <a:rPr lang="zh-CN" altLang="en-US" sz="900" u="none" strike="noStrike" dirty="0">
                          <a:effectLst/>
                        </a:rPr>
                      </a:br>
                      <a:r>
                        <a:rPr lang="zh-CN" altLang="en-US" sz="900" u="none" strike="noStrike" dirty="0">
                          <a:effectLst/>
                        </a:rPr>
                        <a:t>性能提升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手机端优化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手机端视觉优化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提升网站体验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提高用户转化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总询盘：</a:t>
                      </a:r>
                      <a:r>
                        <a:rPr lang="en-US" altLang="zh-CN" sz="900" u="none" strike="noStrike" dirty="0">
                          <a:effectLst/>
                        </a:rPr>
                        <a:t>+30.6%</a:t>
                      </a:r>
                      <a:br>
                        <a:rPr lang="en-US" altLang="zh-CN" sz="900" u="none" strike="noStrike" dirty="0">
                          <a:effectLst/>
                        </a:rPr>
                      </a:br>
                      <a:r>
                        <a:rPr lang="zh-CN" altLang="en-US" sz="900" u="none" strike="noStrike" dirty="0">
                          <a:effectLst/>
                        </a:rPr>
                        <a:t>核心网页</a:t>
                      </a:r>
                      <a:r>
                        <a:rPr lang="en-US" altLang="zh-CN" sz="900" u="none" strike="noStrike" dirty="0">
                          <a:effectLst/>
                        </a:rPr>
                        <a:t>IWB</a:t>
                      </a:r>
                      <a:r>
                        <a:rPr lang="zh-CN" altLang="en-US" sz="900" u="none" strike="noStrike" dirty="0">
                          <a:effectLst/>
                        </a:rPr>
                        <a:t>：</a:t>
                      </a:r>
                      <a:r>
                        <a:rPr lang="en-US" altLang="zh-CN" sz="900" u="none" strike="noStrike" dirty="0">
                          <a:effectLst/>
                        </a:rPr>
                        <a:t>+50%</a:t>
                      </a:r>
                      <a:br>
                        <a:rPr lang="en-US" altLang="zh-CN" sz="900" u="none" strike="noStrike" dirty="0">
                          <a:effectLst/>
                        </a:rPr>
                      </a:br>
                      <a:r>
                        <a:rPr lang="zh-CN" altLang="en-US" sz="900" u="none" strike="noStrike" dirty="0">
                          <a:effectLst/>
                        </a:rPr>
                        <a:t>核心网页</a:t>
                      </a:r>
                      <a:r>
                        <a:rPr lang="en-US" altLang="zh-CN" sz="900" u="none" strike="noStrike" dirty="0">
                          <a:effectLst/>
                        </a:rPr>
                        <a:t>Bar</a:t>
                      </a:r>
                      <a:r>
                        <a:rPr lang="zh-CN" altLang="en-US" sz="900" u="none" strike="noStrike" dirty="0">
                          <a:effectLst/>
                        </a:rPr>
                        <a:t>：</a:t>
                      </a:r>
                      <a:r>
                        <a:rPr lang="en-US" altLang="zh-CN" sz="900" u="none" strike="noStrike" dirty="0">
                          <a:effectLst/>
                        </a:rPr>
                        <a:t>+77%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extLst>
                  <a:ext uri="{0D108BD9-81ED-4DB2-BD59-A6C34878D82A}">
                    <a16:rowId xmlns:a16="http://schemas.microsoft.com/office/drawing/2014/main" val="3878256025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首页改版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首页访问效率优化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183530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导航栏优化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访问效率优化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745549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未完成表单收集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表单收集新通路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6234151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免验证码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提高表单效率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636817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表单领英自动输入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提高表单效率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84761"/>
                  </a:ext>
                </a:extLst>
              </a:tr>
              <a:tr h="1386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产品组合方案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 </a:t>
                      </a:r>
                      <a:r>
                        <a:rPr lang="zh-CN" altLang="en-US" sz="900" u="none" strike="noStrike" dirty="0">
                          <a:effectLst/>
                        </a:rPr>
                        <a:t>降低同质内容和推荐模块的维护压力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7462"/>
                  </a:ext>
                </a:extLst>
              </a:tr>
              <a:tr h="32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未完成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none" strike="noStrike" dirty="0">
                          <a:effectLst/>
                        </a:rPr>
                        <a:t>support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解决</a:t>
                      </a:r>
                      <a:r>
                        <a:rPr lang="en-US" altLang="zh-CN" sz="900" u="none" strike="noStrike" dirty="0">
                          <a:effectLst/>
                        </a:rPr>
                        <a:t>support</a:t>
                      </a:r>
                      <a:r>
                        <a:rPr lang="zh-CN" altLang="en-US" sz="900" u="none" strike="noStrike" dirty="0">
                          <a:effectLst/>
                        </a:rPr>
                        <a:t>页面</a:t>
                      </a:r>
                      <a:r>
                        <a:rPr lang="en-US" altLang="zh-CN" sz="900" u="none" strike="noStrike" dirty="0">
                          <a:effectLst/>
                        </a:rPr>
                        <a:t>google</a:t>
                      </a:r>
                      <a:r>
                        <a:rPr lang="zh-CN" altLang="en-US" sz="900" u="none" strike="noStrike" dirty="0">
                          <a:effectLst/>
                        </a:rPr>
                        <a:t>不收录</a:t>
                      </a:r>
                      <a:r>
                        <a:rPr lang="en-US" altLang="zh-CN" sz="900" u="none" strike="noStrike" dirty="0">
                          <a:effectLst/>
                        </a:rPr>
                        <a:t>,</a:t>
                      </a:r>
                      <a:r>
                        <a:rPr lang="zh-CN" altLang="en-US" sz="900" u="none" strike="noStrike" dirty="0">
                          <a:effectLst/>
                        </a:rPr>
                        <a:t> </a:t>
                      </a:r>
                      <a:r>
                        <a:rPr lang="en-US" altLang="zh-CN" sz="900" u="none" strike="noStrike" dirty="0">
                          <a:effectLst/>
                        </a:rPr>
                        <a:t>support</a:t>
                      </a:r>
                      <a:r>
                        <a:rPr lang="zh-CN" altLang="en-US" sz="900" u="none" strike="noStrike" dirty="0">
                          <a:effectLst/>
                        </a:rPr>
                        <a:t>页来支撑</a:t>
                      </a:r>
                      <a:r>
                        <a:rPr lang="en-US" altLang="zh-CN" sz="900" u="none" strike="noStrike" dirty="0">
                          <a:effectLst/>
                        </a:rPr>
                        <a:t>SEO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提升网页规模</a:t>
                      </a:r>
                      <a:br>
                        <a:rPr lang="zh-CN" altLang="en-US" sz="900" u="none" strike="noStrike" dirty="0">
                          <a:effectLst/>
                        </a:rPr>
                      </a:br>
                      <a:r>
                        <a:rPr lang="zh-CN" altLang="en-US" sz="900" u="none" strike="noStrike" dirty="0">
                          <a:effectLst/>
                        </a:rPr>
                        <a:t>丰富内容量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重建工作量大待观察</a:t>
                      </a:r>
                      <a:br>
                        <a:rPr lang="zh-CN" altLang="en-US" sz="900" u="none" strike="noStrike" dirty="0">
                          <a:effectLst/>
                        </a:rPr>
                      </a:br>
                      <a:r>
                        <a:rPr lang="zh-CN" altLang="en-US" sz="900" u="none" strike="noStrike" dirty="0">
                          <a:effectLst/>
                        </a:rPr>
                        <a:t>网站规模其他方式替代一下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117718"/>
                  </a:ext>
                </a:extLst>
              </a:tr>
              <a:tr h="2170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耳机兼容性静态化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和合作方创造一些有效的页面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提升网页规模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实际探索页面量低于预期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1810593"/>
                  </a:ext>
                </a:extLst>
              </a:tr>
              <a:tr h="1914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用户问答社区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zh-CN" sz="900" u="none" strike="noStrike" dirty="0">
                          <a:effectLst/>
                        </a:rPr>
                        <a:t>1</a:t>
                      </a:r>
                      <a:r>
                        <a:rPr lang="zh-CN" altLang="en-US" sz="900" u="none" strike="noStrike" dirty="0">
                          <a:effectLst/>
                        </a:rPr>
                        <a:t>、通过用户提问，每日稳定生成一些页面，提高活跃度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论坛建设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客诉不可控和服务问题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888477"/>
                  </a:ext>
                </a:extLst>
              </a:tr>
              <a:tr h="216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u="sng" strike="noStrike" dirty="0" err="1">
                          <a:effectLst/>
                        </a:rPr>
                        <a:t>partner（si</a:t>
                      </a:r>
                      <a:r>
                        <a:rPr lang="zh-CN" altLang="en-US" sz="900" u="sng" strike="noStrike" dirty="0">
                          <a:effectLst/>
                        </a:rPr>
                        <a:t>和</a:t>
                      </a:r>
                      <a:r>
                        <a:rPr lang="en-US" sz="900" u="sng" strike="noStrike" dirty="0">
                          <a:effectLst/>
                        </a:rPr>
                        <a:t>reseller）</a:t>
                      </a:r>
                      <a:endParaRPr lang="en-US" sz="900" b="0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提升网站和地域的关系</a:t>
                      </a:r>
                    </a:p>
                  </a:txBody>
                  <a:tcPr marL="4468" marR="4468" marT="4468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SEO</a:t>
                      </a:r>
                      <a:r>
                        <a:rPr lang="zh-CN" altLang="en-US" sz="900" u="none" strike="noStrike">
                          <a:effectLst/>
                        </a:rPr>
                        <a:t>和品牌宣传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合作伙伴隐私保护，暂停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39568"/>
                  </a:ext>
                </a:extLst>
              </a:tr>
              <a:tr h="216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设备部署</a:t>
                      </a:r>
                      <a:r>
                        <a:rPr lang="en-US" altLang="zh-CN" sz="900" u="none" strike="noStrike" dirty="0">
                          <a:effectLst/>
                        </a:rPr>
                        <a:t>3D</a:t>
                      </a:r>
                      <a:r>
                        <a:rPr lang="zh-CN" altLang="en-US" sz="900" u="none" strike="noStrike" dirty="0">
                          <a:effectLst/>
                        </a:rPr>
                        <a:t>效果图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CN" altLang="en-US" sz="900" u="none" strike="noStrike">
                          <a:effectLst/>
                        </a:rPr>
                        <a:t>提升硬件在业务场景里的真实体验，之际产生完整的需求，打造一种在线虚拟评估方案的效果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部署</a:t>
                      </a:r>
                      <a:r>
                        <a:rPr lang="en-US" altLang="zh-CN" sz="900" u="none" strike="noStrike" dirty="0">
                          <a:effectLst/>
                        </a:rPr>
                        <a:t>3</a:t>
                      </a:r>
                      <a:r>
                        <a:rPr lang="en-US" sz="900" u="none" strike="noStrike" dirty="0">
                          <a:effectLst/>
                        </a:rPr>
                        <a:t>D</a:t>
                      </a:r>
                      <a:r>
                        <a:rPr lang="zh-CN" altLang="en-US" sz="900" u="none" strike="noStrike" dirty="0">
                          <a:effectLst/>
                        </a:rPr>
                        <a:t>可视化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实现难度大，效果可能小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094300"/>
                  </a:ext>
                </a:extLst>
              </a:tr>
              <a:tr h="2940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 dirty="0">
                          <a:effectLst/>
                        </a:rPr>
                        <a:t>VC</a:t>
                      </a:r>
                      <a:r>
                        <a:rPr lang="zh-CN" altLang="en-US" sz="900" u="none" strike="noStrike" dirty="0">
                          <a:effectLst/>
                        </a:rPr>
                        <a:t>第三方兼容性查询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主要表现，我们是支持任何第三合作方的加入的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设备第三方兼容查询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有产品专业性要求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0134014"/>
                  </a:ext>
                </a:extLst>
              </a:tr>
              <a:tr h="324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订阅频道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900" u="none" strike="noStrike" dirty="0">
                          <a:effectLst/>
                        </a:rPr>
                        <a:t>老用户召回和预定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老用户预定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 dirty="0">
                          <a:effectLst/>
                        </a:rPr>
                        <a:t>订阅后维护持续维护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68" marR="4468" marT="4468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1097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67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6"/>
            <a:ext cx="2518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重点事项概述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FBE72E13-D608-4A1B-8786-45CB277C97F2}"/>
              </a:ext>
            </a:extLst>
          </p:cNvPr>
          <p:cNvGrpSpPr/>
          <p:nvPr/>
        </p:nvGrpSpPr>
        <p:grpSpPr>
          <a:xfrm>
            <a:off x="330304" y="2559220"/>
            <a:ext cx="2000478" cy="2573500"/>
            <a:chOff x="1343" y="4051"/>
            <a:chExt cx="2529" cy="3003"/>
          </a:xfrm>
        </p:grpSpPr>
        <p:sp>
          <p:nvSpPr>
            <p:cNvPr id="69" name="MH_Other_2">
              <a:extLst>
                <a:ext uri="{FF2B5EF4-FFF2-40B4-BE49-F238E27FC236}">
                  <a16:creationId xmlns:a16="http://schemas.microsoft.com/office/drawing/2014/main" id="{F31A4ACF-AADE-4A79-89CC-C42696F92883}"/>
                </a:ext>
              </a:extLst>
            </p:cNvPr>
            <p:cNvSpPr/>
            <p:nvPr/>
          </p:nvSpPr>
          <p:spPr>
            <a:xfrm rot="19424524" flipH="1" flipV="1">
              <a:off x="1420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0" name="MH_Other_3">
              <a:extLst>
                <a:ext uri="{FF2B5EF4-FFF2-40B4-BE49-F238E27FC236}">
                  <a16:creationId xmlns:a16="http://schemas.microsoft.com/office/drawing/2014/main" id="{3F68E27E-C7E6-47DE-A0D6-57CCEACCB841}"/>
                </a:ext>
              </a:extLst>
            </p:cNvPr>
            <p:cNvSpPr/>
            <p:nvPr/>
          </p:nvSpPr>
          <p:spPr>
            <a:xfrm rot="2175476" flipV="1">
              <a:off x="3595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1" name="MH_Text_1">
              <a:extLst>
                <a:ext uri="{FF2B5EF4-FFF2-40B4-BE49-F238E27FC236}">
                  <a16:creationId xmlns:a16="http://schemas.microsoft.com/office/drawing/2014/main" id="{180B1EF5-070B-46FF-8E29-612326677F5A}"/>
                </a:ext>
              </a:extLst>
            </p:cNvPr>
            <p:cNvSpPr/>
            <p:nvPr/>
          </p:nvSpPr>
          <p:spPr>
            <a:xfrm>
              <a:off x="1441" y="4051"/>
              <a:ext cx="2334" cy="3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787" tIns="651256" rIns="70787" bIns="0"/>
            <a:lstStyle/>
            <a:p>
              <a:pPr algn="ctr">
                <a:lnSpc>
                  <a:spcPct val="130000"/>
                </a:lnSpc>
              </a:pPr>
              <a:endParaRPr lang="zh-CN" altLang="en-US" sz="9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MH_SubTitle_1">
              <a:extLst>
                <a:ext uri="{FF2B5EF4-FFF2-40B4-BE49-F238E27FC236}">
                  <a16:creationId xmlns:a16="http://schemas.microsoft.com/office/drawing/2014/main" id="{B42EE08C-33FF-4281-B94C-89D8ABC34DA0}"/>
                </a:ext>
              </a:extLst>
            </p:cNvPr>
            <p:cNvSpPr/>
            <p:nvPr/>
          </p:nvSpPr>
          <p:spPr>
            <a:xfrm>
              <a:off x="1343" y="4351"/>
              <a:ext cx="2529" cy="473"/>
            </a:xfrm>
            <a:prstGeom prst="rect">
              <a:avLst/>
            </a:prstGeom>
            <a:solidFill>
              <a:srgbClr val="37AB9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defTabSz="914400"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提高网站规模</a:t>
              </a:r>
              <a:endParaRPr lang="id-ID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73" name="文本框 40">
              <a:extLst>
                <a:ext uri="{FF2B5EF4-FFF2-40B4-BE49-F238E27FC236}">
                  <a16:creationId xmlns:a16="http://schemas.microsoft.com/office/drawing/2014/main" id="{13EBF283-663C-4CA7-BAA9-C8A470EFC41B}"/>
                </a:ext>
              </a:extLst>
            </p:cNvPr>
            <p:cNvSpPr txBox="1"/>
            <p:nvPr/>
          </p:nvSpPr>
          <p:spPr>
            <a:xfrm>
              <a:off x="1644" y="5103"/>
              <a:ext cx="19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rgbClr val="3F4F6A"/>
                  </a:solidFill>
                  <a:cs typeface="+mn-ea"/>
                  <a:sym typeface="+mn-lt"/>
                </a:rPr>
                <a:t>对比</a:t>
              </a:r>
              <a:r>
                <a:rPr lang="en-US" altLang="zh-CN" sz="1200" dirty="0" err="1">
                  <a:solidFill>
                    <a:srgbClr val="3F4F6A"/>
                  </a:solidFill>
                  <a:cs typeface="+mn-ea"/>
                  <a:sym typeface="+mn-lt"/>
                </a:rPr>
                <a:t>Logi</a:t>
              </a:r>
              <a:r>
                <a:rPr lang="en-US" altLang="zh-CN" sz="1200" dirty="0">
                  <a:solidFill>
                    <a:srgbClr val="3F4F6A"/>
                  </a:solidFill>
                  <a:cs typeface="+mn-ea"/>
                  <a:sym typeface="+mn-lt"/>
                </a:rPr>
                <a:t>/poly</a:t>
              </a:r>
              <a:r>
                <a:rPr lang="zh-CN" altLang="en-US" sz="1200" dirty="0">
                  <a:solidFill>
                    <a:srgbClr val="3F4F6A"/>
                  </a:solidFill>
                  <a:cs typeface="+mn-ea"/>
                  <a:sym typeface="+mn-lt"/>
                </a:rPr>
                <a:t>规模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en-US" altLang="zh-CN" sz="1200" dirty="0">
                  <a:solidFill>
                    <a:srgbClr val="3F4F6A"/>
                  </a:solidFill>
                  <a:cs typeface="+mn-ea"/>
                  <a:sym typeface="+mn-lt"/>
                </a:rPr>
                <a:t>Yealink</a:t>
              </a:r>
              <a:r>
                <a:rPr lang="zh-CN" altLang="en-US" sz="1200" dirty="0">
                  <a:solidFill>
                    <a:srgbClr val="3F4F6A"/>
                  </a:solidFill>
                  <a:cs typeface="+mn-ea"/>
                  <a:sym typeface="+mn-lt"/>
                </a:rPr>
                <a:t>的</a:t>
              </a:r>
              <a:r>
                <a:rPr lang="en-US" altLang="zh-CN" sz="1200" dirty="0">
                  <a:solidFill>
                    <a:srgbClr val="3F4F6A"/>
                  </a:solidFill>
                  <a:cs typeface="+mn-ea"/>
                  <a:sym typeface="+mn-lt"/>
                </a:rPr>
                <a:t>Google</a:t>
              </a:r>
              <a:r>
                <a:rPr lang="zh-CN" altLang="en-US" sz="1200" dirty="0">
                  <a:solidFill>
                    <a:srgbClr val="3F4F6A"/>
                  </a:solidFill>
                  <a:cs typeface="+mn-ea"/>
                  <a:sym typeface="+mn-lt"/>
                </a:rPr>
                <a:t>收录少可排名的网页少</a:t>
              </a:r>
            </a:p>
          </p:txBody>
        </p: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117DDAF9-DF93-466D-87E2-5D2023F3F0A0}"/>
              </a:ext>
            </a:extLst>
          </p:cNvPr>
          <p:cNvGrpSpPr/>
          <p:nvPr/>
        </p:nvGrpSpPr>
        <p:grpSpPr>
          <a:xfrm>
            <a:off x="2700747" y="2559220"/>
            <a:ext cx="2000478" cy="2573500"/>
            <a:chOff x="1343" y="4051"/>
            <a:chExt cx="2529" cy="3003"/>
          </a:xfrm>
        </p:grpSpPr>
        <p:sp>
          <p:nvSpPr>
            <p:cNvPr id="75" name="MH_Other_2">
              <a:extLst>
                <a:ext uri="{FF2B5EF4-FFF2-40B4-BE49-F238E27FC236}">
                  <a16:creationId xmlns:a16="http://schemas.microsoft.com/office/drawing/2014/main" id="{0F592804-6B4C-4D17-A5D6-036A4E0DB947}"/>
                </a:ext>
              </a:extLst>
            </p:cNvPr>
            <p:cNvSpPr/>
            <p:nvPr/>
          </p:nvSpPr>
          <p:spPr>
            <a:xfrm rot="19424524" flipH="1" flipV="1">
              <a:off x="1420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6" name="MH_Other_3">
              <a:extLst>
                <a:ext uri="{FF2B5EF4-FFF2-40B4-BE49-F238E27FC236}">
                  <a16:creationId xmlns:a16="http://schemas.microsoft.com/office/drawing/2014/main" id="{68A46C83-3B90-4180-A40C-28C26FFDAD36}"/>
                </a:ext>
              </a:extLst>
            </p:cNvPr>
            <p:cNvSpPr/>
            <p:nvPr/>
          </p:nvSpPr>
          <p:spPr>
            <a:xfrm rot="2175476" flipV="1">
              <a:off x="3595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77" name="MH_Text_1">
              <a:extLst>
                <a:ext uri="{FF2B5EF4-FFF2-40B4-BE49-F238E27FC236}">
                  <a16:creationId xmlns:a16="http://schemas.microsoft.com/office/drawing/2014/main" id="{AADBCE2F-D730-44BE-8B06-4AEBB544C127}"/>
                </a:ext>
              </a:extLst>
            </p:cNvPr>
            <p:cNvSpPr/>
            <p:nvPr/>
          </p:nvSpPr>
          <p:spPr>
            <a:xfrm>
              <a:off x="1441" y="4051"/>
              <a:ext cx="2334" cy="3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787" tIns="651256" rIns="70787" bIns="0"/>
            <a:lstStyle/>
            <a:p>
              <a:pPr algn="ctr">
                <a:lnSpc>
                  <a:spcPct val="130000"/>
                </a:lnSpc>
              </a:pPr>
              <a:endParaRPr lang="zh-CN" altLang="en-US" sz="9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MH_SubTitle_1">
              <a:extLst>
                <a:ext uri="{FF2B5EF4-FFF2-40B4-BE49-F238E27FC236}">
                  <a16:creationId xmlns:a16="http://schemas.microsoft.com/office/drawing/2014/main" id="{9023D784-5616-4FF2-90C2-C62FCBE7B033}"/>
                </a:ext>
              </a:extLst>
            </p:cNvPr>
            <p:cNvSpPr/>
            <p:nvPr/>
          </p:nvSpPr>
          <p:spPr>
            <a:xfrm>
              <a:off x="1343" y="4351"/>
              <a:ext cx="2529" cy="473"/>
            </a:xfrm>
            <a:prstGeom prst="rect">
              <a:avLst/>
            </a:prstGeom>
            <a:solidFill>
              <a:srgbClr val="595959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en-US" altLang="zh-CN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SEO</a:t>
              </a:r>
              <a:r>
                <a:rPr lang="zh-CN" altLang="en-US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优化</a:t>
              </a:r>
              <a:endParaRPr lang="en-US" altLang="zh-CN" sz="16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  <a:sym typeface="阿里巴巴普惠体" panose="00020600040101010101" pitchFamily="18" charset="-122"/>
              </a:endParaRPr>
            </a:p>
          </p:txBody>
        </p:sp>
        <p:sp>
          <p:nvSpPr>
            <p:cNvPr id="79" name="文本框 40">
              <a:extLst>
                <a:ext uri="{FF2B5EF4-FFF2-40B4-BE49-F238E27FC236}">
                  <a16:creationId xmlns:a16="http://schemas.microsoft.com/office/drawing/2014/main" id="{878BB21C-7AB2-4A44-869D-9F5A25F89734}"/>
                </a:ext>
              </a:extLst>
            </p:cNvPr>
            <p:cNvSpPr txBox="1"/>
            <p:nvPr/>
          </p:nvSpPr>
          <p:spPr>
            <a:xfrm>
              <a:off x="1644" y="5103"/>
              <a:ext cx="1927" cy="8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rgbClr val="3F4F6A"/>
                  </a:solidFill>
                  <a:cs typeface="+mn-ea"/>
                  <a:sym typeface="+mn-lt"/>
                </a:rPr>
                <a:t>通过关键词字典、</a:t>
              </a:r>
              <a:r>
                <a:rPr lang="en-US" altLang="zh-CN" sz="1200" dirty="0">
                  <a:solidFill>
                    <a:srgbClr val="3F4F6A"/>
                  </a:solidFill>
                  <a:cs typeface="+mn-ea"/>
                  <a:sym typeface="+mn-lt"/>
                </a:rPr>
                <a:t>head</a:t>
              </a:r>
              <a:r>
                <a:rPr lang="zh-CN" altLang="en-US" sz="1200" dirty="0">
                  <a:solidFill>
                    <a:srgbClr val="3F4F6A"/>
                  </a:solidFill>
                  <a:cs typeface="+mn-ea"/>
                  <a:sym typeface="+mn-lt"/>
                </a:rPr>
                <a:t>标签、搜索展示等提高网页排名</a:t>
              </a:r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ED422EA1-D606-4D98-B5FB-F03AB0F03994}"/>
              </a:ext>
            </a:extLst>
          </p:cNvPr>
          <p:cNvGrpSpPr/>
          <p:nvPr/>
        </p:nvGrpSpPr>
        <p:grpSpPr>
          <a:xfrm>
            <a:off x="5071190" y="2559220"/>
            <a:ext cx="2000478" cy="2573500"/>
            <a:chOff x="1343" y="4051"/>
            <a:chExt cx="2529" cy="3003"/>
          </a:xfrm>
        </p:grpSpPr>
        <p:sp>
          <p:nvSpPr>
            <p:cNvPr id="81" name="MH_Other_2">
              <a:extLst>
                <a:ext uri="{FF2B5EF4-FFF2-40B4-BE49-F238E27FC236}">
                  <a16:creationId xmlns:a16="http://schemas.microsoft.com/office/drawing/2014/main" id="{9323089A-0AB1-460A-AF6A-51EAAF9C771E}"/>
                </a:ext>
              </a:extLst>
            </p:cNvPr>
            <p:cNvSpPr/>
            <p:nvPr/>
          </p:nvSpPr>
          <p:spPr>
            <a:xfrm rot="19424524" flipH="1" flipV="1">
              <a:off x="1420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82" name="MH_Other_3">
              <a:extLst>
                <a:ext uri="{FF2B5EF4-FFF2-40B4-BE49-F238E27FC236}">
                  <a16:creationId xmlns:a16="http://schemas.microsoft.com/office/drawing/2014/main" id="{E0A2ED3C-4E2D-473E-97AD-A295F4AC4733}"/>
                </a:ext>
              </a:extLst>
            </p:cNvPr>
            <p:cNvSpPr/>
            <p:nvPr/>
          </p:nvSpPr>
          <p:spPr>
            <a:xfrm rot="2175476" flipV="1">
              <a:off x="3595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83" name="MH_Text_1">
              <a:extLst>
                <a:ext uri="{FF2B5EF4-FFF2-40B4-BE49-F238E27FC236}">
                  <a16:creationId xmlns:a16="http://schemas.microsoft.com/office/drawing/2014/main" id="{B63A7EA1-2238-45F0-BE40-E7099C863899}"/>
                </a:ext>
              </a:extLst>
            </p:cNvPr>
            <p:cNvSpPr/>
            <p:nvPr/>
          </p:nvSpPr>
          <p:spPr>
            <a:xfrm>
              <a:off x="1441" y="4051"/>
              <a:ext cx="2334" cy="3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787" tIns="651256" rIns="70787" bIns="0"/>
            <a:lstStyle/>
            <a:p>
              <a:pPr algn="ctr">
                <a:lnSpc>
                  <a:spcPct val="130000"/>
                </a:lnSpc>
              </a:pPr>
              <a:endParaRPr lang="zh-CN" altLang="en-US" sz="9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MH_SubTitle_1">
              <a:extLst>
                <a:ext uri="{FF2B5EF4-FFF2-40B4-BE49-F238E27FC236}">
                  <a16:creationId xmlns:a16="http://schemas.microsoft.com/office/drawing/2014/main" id="{FC3E2F6E-1632-480F-98E6-0BE3046481D4}"/>
                </a:ext>
              </a:extLst>
            </p:cNvPr>
            <p:cNvSpPr/>
            <p:nvPr/>
          </p:nvSpPr>
          <p:spPr>
            <a:xfrm>
              <a:off x="1343" y="4351"/>
              <a:ext cx="2529" cy="473"/>
            </a:xfrm>
            <a:prstGeom prst="rect">
              <a:avLst/>
            </a:prstGeom>
            <a:solidFill>
              <a:srgbClr val="37AB9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内容运营</a:t>
              </a:r>
            </a:p>
          </p:txBody>
        </p:sp>
        <p:sp>
          <p:nvSpPr>
            <p:cNvPr id="85" name="文本框 40">
              <a:extLst>
                <a:ext uri="{FF2B5EF4-FFF2-40B4-BE49-F238E27FC236}">
                  <a16:creationId xmlns:a16="http://schemas.microsoft.com/office/drawing/2014/main" id="{C3FDE1BF-BA47-4086-81D1-D69BA5FE1CFB}"/>
                </a:ext>
              </a:extLst>
            </p:cNvPr>
            <p:cNvSpPr txBox="1"/>
            <p:nvPr/>
          </p:nvSpPr>
          <p:spPr>
            <a:xfrm>
              <a:off x="1644" y="5103"/>
              <a:ext cx="1927" cy="8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rgbClr val="3F4F6A"/>
                  </a:solidFill>
                  <a:cs typeface="+mn-ea"/>
                  <a:sym typeface="+mn-lt"/>
                </a:rPr>
                <a:t>结合领英、</a:t>
              </a:r>
              <a:r>
                <a:rPr lang="en-US" altLang="zh-CN" sz="1200" dirty="0" err="1">
                  <a:solidFill>
                    <a:srgbClr val="3F4F6A"/>
                  </a:solidFill>
                  <a:cs typeface="+mn-ea"/>
                  <a:sym typeface="+mn-lt"/>
                </a:rPr>
                <a:t>youtube</a:t>
              </a:r>
              <a:r>
                <a:rPr lang="zh-CN" altLang="en-US" sz="1200" dirty="0">
                  <a:solidFill>
                    <a:srgbClr val="3F4F6A"/>
                  </a:solidFill>
                  <a:cs typeface="+mn-ea"/>
                  <a:sym typeface="+mn-lt"/>
                </a:rPr>
                <a:t>、市场活动，维持稳定的内容量更新</a:t>
              </a:r>
              <a:endParaRPr lang="en-US" altLang="zh-CN" sz="1200" dirty="0">
                <a:solidFill>
                  <a:srgbClr val="3F4F6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A3EABF7B-74F3-41C0-8BE9-6C3B23F29CAD}"/>
              </a:ext>
            </a:extLst>
          </p:cNvPr>
          <p:cNvGrpSpPr/>
          <p:nvPr/>
        </p:nvGrpSpPr>
        <p:grpSpPr>
          <a:xfrm>
            <a:off x="7441633" y="2559220"/>
            <a:ext cx="2000478" cy="2573500"/>
            <a:chOff x="1343" y="4051"/>
            <a:chExt cx="2529" cy="3003"/>
          </a:xfrm>
        </p:grpSpPr>
        <p:sp>
          <p:nvSpPr>
            <p:cNvPr id="87" name="MH_Other_2">
              <a:extLst>
                <a:ext uri="{FF2B5EF4-FFF2-40B4-BE49-F238E27FC236}">
                  <a16:creationId xmlns:a16="http://schemas.microsoft.com/office/drawing/2014/main" id="{B2E438AA-CF5E-4D9D-B8F9-EBA55D11022A}"/>
                </a:ext>
              </a:extLst>
            </p:cNvPr>
            <p:cNvSpPr/>
            <p:nvPr/>
          </p:nvSpPr>
          <p:spPr>
            <a:xfrm rot="19424524" flipH="1" flipV="1">
              <a:off x="1420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88" name="MH_Other_3">
              <a:extLst>
                <a:ext uri="{FF2B5EF4-FFF2-40B4-BE49-F238E27FC236}">
                  <a16:creationId xmlns:a16="http://schemas.microsoft.com/office/drawing/2014/main" id="{148987D7-BE6E-4FC5-A78D-142DDC69FA0F}"/>
                </a:ext>
              </a:extLst>
            </p:cNvPr>
            <p:cNvSpPr/>
            <p:nvPr/>
          </p:nvSpPr>
          <p:spPr>
            <a:xfrm rot="2175476" flipV="1">
              <a:off x="3595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89" name="MH_Text_1">
              <a:extLst>
                <a:ext uri="{FF2B5EF4-FFF2-40B4-BE49-F238E27FC236}">
                  <a16:creationId xmlns:a16="http://schemas.microsoft.com/office/drawing/2014/main" id="{526150A3-DCA7-400C-A1E6-32F219136BBF}"/>
                </a:ext>
              </a:extLst>
            </p:cNvPr>
            <p:cNvSpPr/>
            <p:nvPr/>
          </p:nvSpPr>
          <p:spPr>
            <a:xfrm>
              <a:off x="1441" y="4051"/>
              <a:ext cx="2334" cy="3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787" tIns="651256" rIns="70787" bIns="0"/>
            <a:lstStyle/>
            <a:p>
              <a:pPr algn="ctr">
                <a:lnSpc>
                  <a:spcPct val="130000"/>
                </a:lnSpc>
              </a:pPr>
              <a:endParaRPr lang="zh-CN" altLang="en-US" sz="9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0" name="MH_SubTitle_1">
              <a:extLst>
                <a:ext uri="{FF2B5EF4-FFF2-40B4-BE49-F238E27FC236}">
                  <a16:creationId xmlns:a16="http://schemas.microsoft.com/office/drawing/2014/main" id="{F81C7324-07A2-4E94-9B39-0DAA314AE04F}"/>
                </a:ext>
              </a:extLst>
            </p:cNvPr>
            <p:cNvSpPr/>
            <p:nvPr/>
          </p:nvSpPr>
          <p:spPr>
            <a:xfrm>
              <a:off x="1343" y="4351"/>
              <a:ext cx="2529" cy="473"/>
            </a:xfrm>
            <a:prstGeom prst="rect">
              <a:avLst/>
            </a:prstGeom>
            <a:solidFill>
              <a:srgbClr val="595959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r>
                <a:rPr lang="zh-CN" altLang="en-US" sz="16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阿里巴巴普惠体" panose="00020600040101010101" pitchFamily="18" charset="-122"/>
                  <a:sym typeface="阿里巴巴普惠体" panose="00020600040101010101" pitchFamily="18" charset="-122"/>
                </a:rPr>
                <a:t>手机端优化</a:t>
              </a:r>
            </a:p>
          </p:txBody>
        </p:sp>
        <p:sp>
          <p:nvSpPr>
            <p:cNvPr id="91" name="文本框 40">
              <a:extLst>
                <a:ext uri="{FF2B5EF4-FFF2-40B4-BE49-F238E27FC236}">
                  <a16:creationId xmlns:a16="http://schemas.microsoft.com/office/drawing/2014/main" id="{6A5E89DC-C775-4429-B0B6-F2E9218BF996}"/>
                </a:ext>
              </a:extLst>
            </p:cNvPr>
            <p:cNvSpPr txBox="1"/>
            <p:nvPr/>
          </p:nvSpPr>
          <p:spPr>
            <a:xfrm>
              <a:off x="1644" y="5103"/>
              <a:ext cx="1927" cy="6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rgbClr val="3F4F6A"/>
                  </a:solidFill>
                  <a:cs typeface="+mn-ea"/>
                  <a:sym typeface="+mn-lt"/>
                </a:rPr>
                <a:t>优化网页模板适配</a:t>
              </a:r>
            </a:p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rgbClr val="3F4F6A"/>
                  </a:solidFill>
                  <a:cs typeface="+mn-ea"/>
                  <a:sym typeface="+mn-lt"/>
                </a:rPr>
                <a:t>提高手机端访问体验</a:t>
              </a:r>
            </a:p>
          </p:txBody>
        </p:sp>
      </p:grpSp>
      <p:sp>
        <p:nvSpPr>
          <p:cNvPr id="92" name="矩形 91">
            <a:extLst>
              <a:ext uri="{FF2B5EF4-FFF2-40B4-BE49-F238E27FC236}">
                <a16:creationId xmlns:a16="http://schemas.microsoft.com/office/drawing/2014/main" id="{AA92FAF8-0A99-40BC-8E9C-90B03B5C406E}"/>
              </a:ext>
            </a:extLst>
          </p:cNvPr>
          <p:cNvSpPr/>
          <p:nvPr/>
        </p:nvSpPr>
        <p:spPr>
          <a:xfrm>
            <a:off x="4836772" y="1566828"/>
            <a:ext cx="2518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2024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年重点事项概述</a:t>
            </a:r>
            <a:endParaRPr lang="en-US" dirty="0"/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3E95DE0A-2F0E-41A0-8C93-F939B6311973}"/>
              </a:ext>
            </a:extLst>
          </p:cNvPr>
          <p:cNvGrpSpPr/>
          <p:nvPr/>
        </p:nvGrpSpPr>
        <p:grpSpPr>
          <a:xfrm>
            <a:off x="9812077" y="2559220"/>
            <a:ext cx="2000478" cy="2573500"/>
            <a:chOff x="1343" y="4051"/>
            <a:chExt cx="2529" cy="3003"/>
          </a:xfrm>
        </p:grpSpPr>
        <p:sp>
          <p:nvSpPr>
            <p:cNvPr id="100" name="MH_Other_2">
              <a:extLst>
                <a:ext uri="{FF2B5EF4-FFF2-40B4-BE49-F238E27FC236}">
                  <a16:creationId xmlns:a16="http://schemas.microsoft.com/office/drawing/2014/main" id="{45157D9E-1A90-4125-979C-3586864F17C7}"/>
                </a:ext>
              </a:extLst>
            </p:cNvPr>
            <p:cNvSpPr/>
            <p:nvPr/>
          </p:nvSpPr>
          <p:spPr>
            <a:xfrm rot="19424524" flipH="1" flipV="1">
              <a:off x="1420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1" name="MH_Other_3">
              <a:extLst>
                <a:ext uri="{FF2B5EF4-FFF2-40B4-BE49-F238E27FC236}">
                  <a16:creationId xmlns:a16="http://schemas.microsoft.com/office/drawing/2014/main" id="{BAEFC577-3DCB-4BBF-BA3F-11B7F03862AB}"/>
                </a:ext>
              </a:extLst>
            </p:cNvPr>
            <p:cNvSpPr/>
            <p:nvPr/>
          </p:nvSpPr>
          <p:spPr>
            <a:xfrm rot="2175476" flipV="1">
              <a:off x="3595" y="4719"/>
              <a:ext cx="208" cy="308"/>
            </a:xfrm>
            <a:custGeom>
              <a:avLst/>
              <a:gdLst>
                <a:gd name="connsiteX0" fmla="*/ 0 w 740229"/>
                <a:gd name="connsiteY0" fmla="*/ 304800 h 304800"/>
                <a:gd name="connsiteX1" fmla="*/ 0 w 740229"/>
                <a:gd name="connsiteY1" fmla="*/ 0 h 304800"/>
                <a:gd name="connsiteX2" fmla="*/ 740229 w 740229"/>
                <a:gd name="connsiteY2" fmla="*/ 304800 h 304800"/>
                <a:gd name="connsiteX3" fmla="*/ 0 w 740229"/>
                <a:gd name="connsiteY3" fmla="*/ 304800 h 304800"/>
                <a:gd name="connsiteX0-1" fmla="*/ 20249 w 760478"/>
                <a:gd name="connsiteY0-2" fmla="*/ 244575 h 244575"/>
                <a:gd name="connsiteX1-3" fmla="*/ 0 w 760478"/>
                <a:gd name="connsiteY1-4" fmla="*/ 0 h 244575"/>
                <a:gd name="connsiteX2-5" fmla="*/ 760478 w 760478"/>
                <a:gd name="connsiteY2-6" fmla="*/ 244575 h 244575"/>
                <a:gd name="connsiteX3-7" fmla="*/ 20249 w 760478"/>
                <a:gd name="connsiteY3-8" fmla="*/ 244575 h 244575"/>
                <a:gd name="connsiteX0-9" fmla="*/ 196500 w 760478"/>
                <a:gd name="connsiteY0-10" fmla="*/ 185207 h 244575"/>
                <a:gd name="connsiteX1-11" fmla="*/ 0 w 760478"/>
                <a:gd name="connsiteY1-12" fmla="*/ 0 h 244575"/>
                <a:gd name="connsiteX2-13" fmla="*/ 760478 w 760478"/>
                <a:gd name="connsiteY2-14" fmla="*/ 244575 h 244575"/>
                <a:gd name="connsiteX3-15" fmla="*/ 196500 w 760478"/>
                <a:gd name="connsiteY3-16" fmla="*/ 185207 h 244575"/>
                <a:gd name="connsiteX0-17" fmla="*/ 196500 w 292031"/>
                <a:gd name="connsiteY0-18" fmla="*/ 206225 h 206225"/>
                <a:gd name="connsiteX1-19" fmla="*/ 0 w 292031"/>
                <a:gd name="connsiteY1-20" fmla="*/ 21018 h 206225"/>
                <a:gd name="connsiteX2-21" fmla="*/ 292031 w 292031"/>
                <a:gd name="connsiteY2-22" fmla="*/ 0 h 206225"/>
                <a:gd name="connsiteX3-23" fmla="*/ 196500 w 292031"/>
                <a:gd name="connsiteY3-24" fmla="*/ 206225 h 206225"/>
                <a:gd name="connsiteX0-25" fmla="*/ 169030 w 292031"/>
                <a:gd name="connsiteY0-26" fmla="*/ 178158 h 178158"/>
                <a:gd name="connsiteX1-27" fmla="*/ 0 w 292031"/>
                <a:gd name="connsiteY1-28" fmla="*/ 21018 h 178158"/>
                <a:gd name="connsiteX2-29" fmla="*/ 292031 w 292031"/>
                <a:gd name="connsiteY2-30" fmla="*/ 0 h 178158"/>
                <a:gd name="connsiteX3-31" fmla="*/ 169030 w 292031"/>
                <a:gd name="connsiteY3-32" fmla="*/ 178158 h 178158"/>
                <a:gd name="connsiteX0-33" fmla="*/ 169030 w 235196"/>
                <a:gd name="connsiteY0-34" fmla="*/ 237561 h 237561"/>
                <a:gd name="connsiteX1-35" fmla="*/ 0 w 235196"/>
                <a:gd name="connsiteY1-36" fmla="*/ 80421 h 237561"/>
                <a:gd name="connsiteX2-37" fmla="*/ 235196 w 235196"/>
                <a:gd name="connsiteY2-38" fmla="*/ 0 h 237561"/>
                <a:gd name="connsiteX3-39" fmla="*/ 169030 w 235196"/>
                <a:gd name="connsiteY3-40" fmla="*/ 237561 h 237561"/>
                <a:gd name="connsiteX0-41" fmla="*/ 169030 w 169030"/>
                <a:gd name="connsiteY0-42" fmla="*/ 248064 h 248064"/>
                <a:gd name="connsiteX1-43" fmla="*/ 0 w 169030"/>
                <a:gd name="connsiteY1-44" fmla="*/ 90924 h 248064"/>
                <a:gd name="connsiteX2-45" fmla="*/ 148400 w 169030"/>
                <a:gd name="connsiteY2-46" fmla="*/ 0 h 248064"/>
                <a:gd name="connsiteX3-47" fmla="*/ 169030 w 169030"/>
                <a:gd name="connsiteY3-48" fmla="*/ 248064 h 248064"/>
              </a:gdLst>
              <a:ahLst/>
              <a:cxnLst>
                <a:cxn ang="0">
                  <a:pos x="connsiteX0-41" y="connsiteY0-42"/>
                </a:cxn>
                <a:cxn ang="0">
                  <a:pos x="connsiteX1-43" y="connsiteY1-44"/>
                </a:cxn>
                <a:cxn ang="0">
                  <a:pos x="connsiteX2-45" y="connsiteY2-46"/>
                </a:cxn>
                <a:cxn ang="0">
                  <a:pos x="connsiteX3-47" y="connsiteY3-48"/>
                </a:cxn>
              </a:cxnLst>
              <a:rect l="l" t="t" r="r" b="b"/>
              <a:pathLst>
                <a:path w="169030" h="248064">
                  <a:moveTo>
                    <a:pt x="169030" y="248064"/>
                  </a:moveTo>
                  <a:lnTo>
                    <a:pt x="0" y="90924"/>
                  </a:lnTo>
                  <a:lnTo>
                    <a:pt x="148400" y="0"/>
                  </a:lnTo>
                  <a:lnTo>
                    <a:pt x="169030" y="248064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>
                <a:defRPr/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02" name="MH_Text_1">
              <a:extLst>
                <a:ext uri="{FF2B5EF4-FFF2-40B4-BE49-F238E27FC236}">
                  <a16:creationId xmlns:a16="http://schemas.microsoft.com/office/drawing/2014/main" id="{01D0AF08-ECEC-4DEE-9C5A-7854B1C91C41}"/>
                </a:ext>
              </a:extLst>
            </p:cNvPr>
            <p:cNvSpPr/>
            <p:nvPr/>
          </p:nvSpPr>
          <p:spPr>
            <a:xfrm>
              <a:off x="1441" y="4051"/>
              <a:ext cx="2334" cy="30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0787" tIns="651256" rIns="70787" bIns="0"/>
            <a:lstStyle/>
            <a:p>
              <a:pPr algn="ctr">
                <a:lnSpc>
                  <a:spcPct val="130000"/>
                </a:lnSpc>
              </a:pPr>
              <a:endParaRPr lang="zh-CN" altLang="en-US" sz="900" noProof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MH_SubTitle_1">
              <a:extLst>
                <a:ext uri="{FF2B5EF4-FFF2-40B4-BE49-F238E27FC236}">
                  <a16:creationId xmlns:a16="http://schemas.microsoft.com/office/drawing/2014/main" id="{FD701962-9E6B-419D-BBF7-213BB9FCC242}"/>
                </a:ext>
              </a:extLst>
            </p:cNvPr>
            <p:cNvSpPr/>
            <p:nvPr/>
          </p:nvSpPr>
          <p:spPr>
            <a:xfrm>
              <a:off x="1343" y="4351"/>
              <a:ext cx="2529" cy="473"/>
            </a:xfrm>
            <a:prstGeom prst="rect">
              <a:avLst/>
            </a:prstGeom>
            <a:solidFill>
              <a:srgbClr val="37AB91"/>
            </a:solidFill>
            <a:ln w="127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数据埋点跟踪</a:t>
              </a:r>
            </a:p>
          </p:txBody>
        </p:sp>
        <p:sp>
          <p:nvSpPr>
            <p:cNvPr id="104" name="文本框 40">
              <a:extLst>
                <a:ext uri="{FF2B5EF4-FFF2-40B4-BE49-F238E27FC236}">
                  <a16:creationId xmlns:a16="http://schemas.microsoft.com/office/drawing/2014/main" id="{E2BCEFAC-3793-4333-BCAD-45D5FB201E6C}"/>
                </a:ext>
              </a:extLst>
            </p:cNvPr>
            <p:cNvSpPr txBox="1"/>
            <p:nvPr/>
          </p:nvSpPr>
          <p:spPr>
            <a:xfrm>
              <a:off x="1644" y="5103"/>
              <a:ext cx="1927" cy="8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zh-CN" altLang="en-US" sz="1200" dirty="0">
                  <a:solidFill>
                    <a:srgbClr val="3F4F6A"/>
                  </a:solidFill>
                  <a:cs typeface="+mn-ea"/>
                  <a:sym typeface="+mn-lt"/>
                </a:rPr>
                <a:t>增加数据埋点，跟踪用户访问漏斗，优化询盘转化路径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043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提升网站规模</a:t>
            </a:r>
            <a:endParaRPr lang="en-US" altLang="zh-CN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B926FAA5-A0E4-416F-A7EC-62DCC02D1D7D}"/>
              </a:ext>
            </a:extLst>
          </p:cNvPr>
          <p:cNvSpPr txBox="1"/>
          <p:nvPr/>
        </p:nvSpPr>
        <p:spPr>
          <a:xfrm>
            <a:off x="514674" y="2015915"/>
            <a:ext cx="4975059" cy="8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 b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</a:t>
            </a:r>
            <a:r>
              <a:rPr lang="zh-CN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关键词总量在</a:t>
            </a:r>
            <a:r>
              <a:rPr lang="en-US" altLang="zh-CN" sz="1200" b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</a:t>
            </a:r>
            <a:r>
              <a:rPr lang="zh-CN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季度提升了</a:t>
            </a:r>
            <a:r>
              <a:rPr lang="en-US" altLang="zh-CN" sz="1200" b="1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43%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2.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英文站网页</a:t>
            </a: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Google</a:t>
            </a:r>
            <a:r>
              <a:rPr lang="zh-CN" altLang="en-US" sz="120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收录提升至</a:t>
            </a:r>
            <a:r>
              <a:rPr lang="en-US" altLang="zh-CN" sz="1200" b="1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11</a:t>
            </a:r>
            <a:r>
              <a:rPr lang="zh-CN" altLang="en-US" sz="1200" b="1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万</a:t>
            </a:r>
            <a:endParaRPr lang="en-US" altLang="zh-CN" sz="1200" b="1">
              <a:solidFill>
                <a:schemeClr val="tx1">
                  <a:lumMod val="95000"/>
                  <a:lumOff val="5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短期内，</a:t>
            </a:r>
            <a:r>
              <a:rPr lang="en-US" altLang="zh-CN" sz="1200" b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Google</a:t>
            </a:r>
            <a:r>
              <a:rPr lang="zh-CN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的收录数已经和</a:t>
            </a:r>
            <a:r>
              <a:rPr lang="en-US" altLang="zh-CN" sz="1200" b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poly</a:t>
            </a:r>
            <a:r>
              <a:rPr lang="zh-CN" altLang="en-US" sz="1200" b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持平。</a:t>
            </a:r>
            <a:endParaRPr lang="en-US" altLang="zh-CN" sz="1200" b="0" dirty="0">
              <a:solidFill>
                <a:schemeClr val="tx1">
                  <a:lumMod val="50000"/>
                  <a:lumOff val="50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B10C770C-93B7-4C0D-A7D2-D28974354F4F}"/>
              </a:ext>
            </a:extLst>
          </p:cNvPr>
          <p:cNvGrpSpPr/>
          <p:nvPr/>
        </p:nvGrpSpPr>
        <p:grpSpPr>
          <a:xfrm>
            <a:off x="7311010" y="767863"/>
            <a:ext cx="4327751" cy="1778844"/>
            <a:chOff x="7289074" y="2329899"/>
            <a:chExt cx="4327751" cy="1778844"/>
          </a:xfrm>
        </p:grpSpPr>
        <p:pic>
          <p:nvPicPr>
            <p:cNvPr id="63" name="图片 62">
              <a:extLst>
                <a:ext uri="{FF2B5EF4-FFF2-40B4-BE49-F238E27FC236}">
                  <a16:creationId xmlns:a16="http://schemas.microsoft.com/office/drawing/2014/main" id="{7F83F5CB-627E-4C6C-B84B-F3508497FA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89074" y="2329899"/>
              <a:ext cx="4327751" cy="17788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图片 63">
              <a:extLst>
                <a:ext uri="{FF2B5EF4-FFF2-40B4-BE49-F238E27FC236}">
                  <a16:creationId xmlns:a16="http://schemas.microsoft.com/office/drawing/2014/main" id="{338F5BE5-09E5-46C2-8486-9C25D893C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52253" y="2842345"/>
              <a:ext cx="648000" cy="271742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67420CA8-6031-47A6-B988-665319EDAA9B}"/>
              </a:ext>
            </a:extLst>
          </p:cNvPr>
          <p:cNvGrpSpPr/>
          <p:nvPr/>
        </p:nvGrpSpPr>
        <p:grpSpPr>
          <a:xfrm>
            <a:off x="7369329" y="2121073"/>
            <a:ext cx="4327750" cy="1784891"/>
            <a:chOff x="7285700" y="3778126"/>
            <a:chExt cx="4327750" cy="1784891"/>
          </a:xfrm>
        </p:grpSpPr>
        <p:pic>
          <p:nvPicPr>
            <p:cNvPr id="66" name="图片 65">
              <a:extLst>
                <a:ext uri="{FF2B5EF4-FFF2-40B4-BE49-F238E27FC236}">
                  <a16:creationId xmlns:a16="http://schemas.microsoft.com/office/drawing/2014/main" id="{4DE75D51-4D68-4D83-A977-9831E562B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5700" y="3778126"/>
              <a:ext cx="4327750" cy="178489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图片 66">
              <a:extLst>
                <a:ext uri="{FF2B5EF4-FFF2-40B4-BE49-F238E27FC236}">
                  <a16:creationId xmlns:a16="http://schemas.microsoft.com/office/drawing/2014/main" id="{905FB570-563A-4D9B-945D-9B772829C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92000" y="4250475"/>
              <a:ext cx="648000" cy="163237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90D0B126-D139-49D1-BAC6-4DC9593DB631}"/>
              </a:ext>
            </a:extLst>
          </p:cNvPr>
          <p:cNvSpPr txBox="1"/>
          <p:nvPr/>
        </p:nvSpPr>
        <p:spPr>
          <a:xfrm>
            <a:off x="514674" y="1683401"/>
            <a:ext cx="1980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效果分析（事项说明）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文本框 69">
            <a:extLst>
              <a:ext uri="{FF2B5EF4-FFF2-40B4-BE49-F238E27FC236}">
                <a16:creationId xmlns:a16="http://schemas.microsoft.com/office/drawing/2014/main" id="{B012752C-6897-4395-B1BC-063D0091DA96}"/>
              </a:ext>
            </a:extLst>
          </p:cNvPr>
          <p:cNvSpPr txBox="1"/>
          <p:nvPr/>
        </p:nvSpPr>
        <p:spPr>
          <a:xfrm>
            <a:off x="508380" y="3531334"/>
            <a:ext cx="4267515" cy="895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问题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：关键词未转化成明显的访客和询盘提升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问题</a:t>
            </a:r>
            <a:r>
              <a:rPr lang="en-US" altLang="zh-CN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2</a:t>
            </a:r>
            <a:r>
              <a:rPr lang="zh-CN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：页面</a:t>
            </a:r>
            <a:r>
              <a:rPr lang="zh-CN" altLang="en-US" sz="1200" b="0" dirty="0">
                <a:solidFill>
                  <a:schemeClr val="tx1">
                    <a:lumMod val="95000"/>
                    <a:lumOff val="5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质量不高</a:t>
            </a:r>
            <a:r>
              <a:rPr lang="zh-CN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，最终可查收录数稳定在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3</a:t>
            </a:r>
            <a:r>
              <a:rPr lang="zh-CN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万</a:t>
            </a:r>
            <a:r>
              <a:rPr lang="en-US" altLang="zh-CN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+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问题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3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：与产品参数绑定，页面规模越大，维护成本大幅提高</a:t>
            </a:r>
            <a:endParaRPr lang="en-US" altLang="zh-CN" sz="1200" b="0" dirty="0">
              <a:solidFill>
                <a:schemeClr val="tx1">
                  <a:lumMod val="50000"/>
                  <a:lumOff val="50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55FFD662-2F68-475E-B86D-609E16989528}"/>
              </a:ext>
            </a:extLst>
          </p:cNvPr>
          <p:cNvSpPr txBox="1"/>
          <p:nvPr/>
        </p:nvSpPr>
        <p:spPr>
          <a:xfrm>
            <a:off x="494921" y="32181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问题分析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F007B053-C5B0-4402-A0D6-ED182A798F1B}"/>
              </a:ext>
            </a:extLst>
          </p:cNvPr>
          <p:cNvSpPr txBox="1"/>
          <p:nvPr/>
        </p:nvSpPr>
        <p:spPr>
          <a:xfrm>
            <a:off x="504661" y="4654272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1213EA18-9C35-4A0A-95FC-6A264826C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1010" y="4203017"/>
            <a:ext cx="4386069" cy="21898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4" name="文本框 73">
            <a:extLst>
              <a:ext uri="{FF2B5EF4-FFF2-40B4-BE49-F238E27FC236}">
                <a16:creationId xmlns:a16="http://schemas.microsoft.com/office/drawing/2014/main" id="{7893A72D-8C99-427F-BCD4-C4FF60EC7280}"/>
              </a:ext>
            </a:extLst>
          </p:cNvPr>
          <p:cNvSpPr txBox="1"/>
          <p:nvPr/>
        </p:nvSpPr>
        <p:spPr>
          <a:xfrm>
            <a:off x="494921" y="4958554"/>
            <a:ext cx="3932487" cy="6181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网页被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google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有效索引，说明对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SEO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的支撑是有效的。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CN" altLang="en-US" sz="12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对客户有帮助，（用户数据变化），维护效率有提升</a:t>
            </a:r>
            <a:endParaRPr lang="en-US" altLang="zh-CN" sz="120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pic>
        <p:nvPicPr>
          <p:cNvPr id="80" name="图片 79">
            <a:extLst>
              <a:ext uri="{FF2B5EF4-FFF2-40B4-BE49-F238E27FC236}">
                <a16:creationId xmlns:a16="http://schemas.microsoft.com/office/drawing/2014/main" id="{B92A1689-0C05-409E-9075-6C7A63BF30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1710" y="899872"/>
            <a:ext cx="2537817" cy="872833"/>
          </a:xfrm>
          <a:prstGeom prst="rect">
            <a:avLst/>
          </a:prstGeom>
        </p:spPr>
      </p:pic>
      <p:sp>
        <p:nvSpPr>
          <p:cNvPr id="84" name="文本框 83">
            <a:extLst>
              <a:ext uri="{FF2B5EF4-FFF2-40B4-BE49-F238E27FC236}">
                <a16:creationId xmlns:a16="http://schemas.microsoft.com/office/drawing/2014/main" id="{26C6C30F-A709-4909-A621-F04DEF7B6097}"/>
              </a:ext>
            </a:extLst>
          </p:cNvPr>
          <p:cNvSpPr txBox="1"/>
          <p:nvPr/>
        </p:nvSpPr>
        <p:spPr>
          <a:xfrm>
            <a:off x="494921" y="5701851"/>
            <a:ext cx="3935693" cy="320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1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1.Compare</a:t>
            </a:r>
            <a:r>
              <a:rPr lang="zh-CN" altLang="en-US" sz="11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模块仍然有优化的空间</a:t>
            </a:r>
            <a:r>
              <a:rPr lang="en-US" altLang="zh-CN" sz="11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(</a:t>
            </a:r>
            <a:r>
              <a:rPr lang="zh-CN" altLang="en-US" sz="11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维护、质量</a:t>
            </a:r>
            <a:r>
              <a:rPr lang="en-US" altLang="zh-CN" sz="11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)</a:t>
            </a:r>
            <a:r>
              <a:rPr lang="zh-CN" altLang="en-US" sz="1100" dirty="0">
                <a:solidFill>
                  <a:srgbClr val="FF0000"/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，效率的问题</a:t>
            </a:r>
            <a:endParaRPr lang="en-US" altLang="zh-CN" sz="1100" dirty="0">
              <a:solidFill>
                <a:srgbClr val="FF0000"/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727988C4-984A-40AC-BC95-0CE28B5C2B09}"/>
              </a:ext>
            </a:extLst>
          </p:cNvPr>
          <p:cNvSpPr/>
          <p:nvPr/>
        </p:nvSpPr>
        <p:spPr>
          <a:xfrm>
            <a:off x="440401" y="1756006"/>
            <a:ext cx="78490" cy="204077"/>
          </a:xfrm>
          <a:prstGeom prst="rect">
            <a:avLst/>
          </a:prstGeom>
          <a:solidFill>
            <a:srgbClr val="12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noFill/>
            </a:endParaRP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7E868CAA-F4F0-45A1-B749-FF9A60D8F388}"/>
              </a:ext>
            </a:extLst>
          </p:cNvPr>
          <p:cNvSpPr/>
          <p:nvPr/>
        </p:nvSpPr>
        <p:spPr>
          <a:xfrm>
            <a:off x="440401" y="3276574"/>
            <a:ext cx="78490" cy="204077"/>
          </a:xfrm>
          <a:prstGeom prst="rect">
            <a:avLst/>
          </a:prstGeom>
          <a:solidFill>
            <a:srgbClr val="12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noFill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25CF068F-7A9C-4054-8650-837E85EE4D5F}"/>
              </a:ext>
            </a:extLst>
          </p:cNvPr>
          <p:cNvSpPr/>
          <p:nvPr/>
        </p:nvSpPr>
        <p:spPr>
          <a:xfrm>
            <a:off x="428703" y="4717953"/>
            <a:ext cx="78490" cy="204077"/>
          </a:xfrm>
          <a:prstGeom prst="rect">
            <a:avLst/>
          </a:prstGeom>
          <a:solidFill>
            <a:srgbClr val="12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noFill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5CCF8DD1-DDB5-4B8F-9E87-C6CD85736AF5}"/>
              </a:ext>
            </a:extLst>
          </p:cNvPr>
          <p:cNvSpPr txBox="1"/>
          <p:nvPr/>
        </p:nvSpPr>
        <p:spPr>
          <a:xfrm>
            <a:off x="504661" y="98533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核心动作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260C0F33-3816-473B-886A-D9E90E31BBEE}"/>
              </a:ext>
            </a:extLst>
          </p:cNvPr>
          <p:cNvSpPr/>
          <p:nvPr/>
        </p:nvSpPr>
        <p:spPr>
          <a:xfrm>
            <a:off x="430388" y="1057943"/>
            <a:ext cx="78490" cy="204077"/>
          </a:xfrm>
          <a:prstGeom prst="rect">
            <a:avLst/>
          </a:prstGeom>
          <a:solidFill>
            <a:srgbClr val="12C1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noFill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B10F21E1-896E-4566-83C4-5C990E6229A4}"/>
              </a:ext>
            </a:extLst>
          </p:cNvPr>
          <p:cNvSpPr txBox="1"/>
          <p:nvPr/>
        </p:nvSpPr>
        <p:spPr>
          <a:xfrm>
            <a:off x="553239" y="1273737"/>
            <a:ext cx="2617216" cy="341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CN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Compare</a:t>
            </a:r>
            <a:r>
              <a:rPr lang="zh-CN" altLang="en-US" sz="12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等线" panose="02010600030101010101" charset="-122"/>
                <a:ea typeface="等线" panose="02010600030101010101" charset="-122"/>
                <a:cs typeface="等线" panose="02010600030101010101" charset="-122"/>
                <a:sym typeface="+mn-ea"/>
              </a:rPr>
              <a:t>模块</a:t>
            </a:r>
            <a:endParaRPr lang="en-US" altLang="zh-CN" sz="1200" b="0" dirty="0">
              <a:solidFill>
                <a:schemeClr val="tx1">
                  <a:lumMod val="50000"/>
                  <a:lumOff val="50000"/>
                </a:schemeClr>
              </a:solidFill>
              <a:latin typeface="等线" panose="02010600030101010101" charset="-122"/>
              <a:ea typeface="等线" panose="02010600030101010101" charset="-122"/>
              <a:cs typeface="等线" panose="02010600030101010101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7890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226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SEO</a:t>
            </a:r>
            <a:r>
              <a:rPr lang="zh-CN" altLang="en-US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优化和内容运营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A2239A5E-37D1-4A0A-868B-D81C25AC42F2}"/>
              </a:ext>
            </a:extLst>
          </p:cNvPr>
          <p:cNvSpPr txBox="1"/>
          <p:nvPr/>
        </p:nvSpPr>
        <p:spPr>
          <a:xfrm>
            <a:off x="617618" y="1167931"/>
            <a:ext cx="915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ea typeface="等线" panose="02010600030101010101" pitchFamily="2" charset="-122"/>
              </a:rPr>
              <a:t>1.</a:t>
            </a:r>
            <a:r>
              <a:rPr lang="zh-CN" altLang="en-US" sz="1200" dirty="0">
                <a:ea typeface="等线" panose="02010600030101010101" pitchFamily="2" charset="-122"/>
              </a:rPr>
              <a:t>图文内容</a:t>
            </a:r>
            <a:endParaRPr lang="en-US" sz="1200" dirty="0">
              <a:ea typeface="等线" panose="0201060003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7BC3FE4-1AE8-4F77-AB29-9BA50F2DE396}"/>
              </a:ext>
            </a:extLst>
          </p:cNvPr>
          <p:cNvSpPr txBox="1"/>
          <p:nvPr/>
        </p:nvSpPr>
        <p:spPr>
          <a:xfrm>
            <a:off x="614238" y="1446477"/>
            <a:ext cx="13773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ea typeface="等线" panose="02010600030101010101" pitchFamily="2" charset="-122"/>
              </a:rPr>
              <a:t>2.</a:t>
            </a:r>
            <a:r>
              <a:rPr lang="zh-CN" altLang="en-US" sz="1200" dirty="0">
                <a:ea typeface="等线" panose="02010600030101010101" pitchFamily="2" charset="-122"/>
              </a:rPr>
              <a:t>重点关键词突破</a:t>
            </a:r>
            <a:endParaRPr lang="en-US" altLang="zh-CN" sz="1200" dirty="0">
              <a:ea typeface="等线" panose="02010600030101010101" pitchFamily="2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6745617A-6092-4A65-A6E9-C8395B80B0E8}"/>
              </a:ext>
            </a:extLst>
          </p:cNvPr>
          <p:cNvSpPr txBox="1"/>
          <p:nvPr/>
        </p:nvSpPr>
        <p:spPr>
          <a:xfrm>
            <a:off x="614238" y="1737865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ea typeface="等线" panose="02010600030101010101" pitchFamily="2" charset="-122"/>
              </a:rPr>
              <a:t>3</a:t>
            </a:r>
            <a:r>
              <a:rPr lang="en-US" altLang="zh-CN" sz="1200" dirty="0">
                <a:ea typeface="等线" panose="02010600030101010101" pitchFamily="2" charset="-122"/>
              </a:rPr>
              <a:t>.</a:t>
            </a:r>
            <a:r>
              <a:rPr lang="zh-CN" altLang="en-US" sz="1200" dirty="0">
                <a:ea typeface="等线" panose="02010600030101010101" pitchFamily="2" charset="-122"/>
              </a:rPr>
              <a:t>视频</a:t>
            </a:r>
            <a:endParaRPr lang="en-US" altLang="zh-CN" sz="1200" dirty="0">
              <a:ea typeface="等线" panose="02010600030101010101" pitchFamily="2" charset="-122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D5CBAA64-544B-486B-BB98-A03CA661226C}"/>
              </a:ext>
            </a:extLst>
          </p:cNvPr>
          <p:cNvGrpSpPr/>
          <p:nvPr/>
        </p:nvGrpSpPr>
        <p:grpSpPr>
          <a:xfrm>
            <a:off x="440401" y="842780"/>
            <a:ext cx="977084" cy="307777"/>
            <a:chOff x="440401" y="1156149"/>
            <a:chExt cx="977084" cy="307777"/>
          </a:xfrm>
        </p:grpSpPr>
        <p:sp>
          <p:nvSpPr>
            <p:cNvPr id="60" name="文本框 59">
              <a:extLst>
                <a:ext uri="{FF2B5EF4-FFF2-40B4-BE49-F238E27FC236}">
                  <a16:creationId xmlns:a16="http://schemas.microsoft.com/office/drawing/2014/main" id="{86378E93-B97B-435A-BBB1-C7BB3F6D9C10}"/>
                </a:ext>
              </a:extLst>
            </p:cNvPr>
            <p:cNvSpPr txBox="1"/>
            <p:nvPr/>
          </p:nvSpPr>
          <p:spPr>
            <a:xfrm>
              <a:off x="514674" y="115614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ea typeface="微软雅黑" panose="020B0503020204020204" pitchFamily="34" charset="-122"/>
                </a:rPr>
                <a:t>内容制作</a:t>
              </a:r>
              <a:endParaRPr lang="en-US" sz="14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834B023F-F8EC-4C41-8BCC-404D6EF26CBB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noFill/>
              </a:endParaRPr>
            </a:p>
          </p:txBody>
        </p:sp>
      </p:grpSp>
      <p:sp>
        <p:nvSpPr>
          <p:cNvPr id="62" name="文本框 61">
            <a:extLst>
              <a:ext uri="{FF2B5EF4-FFF2-40B4-BE49-F238E27FC236}">
                <a16:creationId xmlns:a16="http://schemas.microsoft.com/office/drawing/2014/main" id="{6F66C6A7-518F-491D-A2D7-63451C2A0483}"/>
              </a:ext>
            </a:extLst>
          </p:cNvPr>
          <p:cNvSpPr txBox="1"/>
          <p:nvPr/>
        </p:nvSpPr>
        <p:spPr>
          <a:xfrm>
            <a:off x="2373855" y="1227542"/>
            <a:ext cx="2372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ea typeface="等线" panose="02010600030101010101" pitchFamily="2" charset="-122"/>
              </a:rPr>
              <a:t>制作方案：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关键词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+GPT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生成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+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领英素材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等线" panose="02010600030101010101" pitchFamily="2" charset="-122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75B1C5FB-6A17-4CED-9E04-D586B9219761}"/>
              </a:ext>
            </a:extLst>
          </p:cNvPr>
          <p:cNvSpPr txBox="1"/>
          <p:nvPr/>
        </p:nvSpPr>
        <p:spPr>
          <a:xfrm>
            <a:off x="2373855" y="1509946"/>
            <a:ext cx="23150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ea typeface="等线" panose="02010600030101010101" pitchFamily="2" charset="-122"/>
              </a:rPr>
              <a:t>制作方案：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宣传和产品方案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PPT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转网页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等线" panose="02010600030101010101" pitchFamily="2" charset="-122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BA3120AF-5CEF-4E07-9C54-176A43CDD9BD}"/>
              </a:ext>
            </a:extLst>
          </p:cNvPr>
          <p:cNvSpPr txBox="1"/>
          <p:nvPr/>
        </p:nvSpPr>
        <p:spPr>
          <a:xfrm>
            <a:off x="2373855" y="1785318"/>
            <a:ext cx="30139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ea typeface="等线" panose="02010600030101010101" pitchFamily="2" charset="-122"/>
              </a:rPr>
              <a:t>制作方案：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Yealink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官号</a:t>
            </a:r>
            <a:r>
              <a:rPr lang="en-US" altLang="zh-CN" sz="1000" dirty="0" err="1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Youtube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视频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+GPT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图文介绍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等线" panose="02010600030101010101" pitchFamily="2" charset="-122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A3D1DB2-17BF-4A2E-B392-265BC060940B}"/>
              </a:ext>
            </a:extLst>
          </p:cNvPr>
          <p:cNvGrpSpPr/>
          <p:nvPr/>
        </p:nvGrpSpPr>
        <p:grpSpPr>
          <a:xfrm>
            <a:off x="455007" y="2764156"/>
            <a:ext cx="945024" cy="307777"/>
            <a:chOff x="440401" y="1156149"/>
            <a:chExt cx="945024" cy="307777"/>
          </a:xfrm>
        </p:grpSpPr>
        <p:sp>
          <p:nvSpPr>
            <p:cNvPr id="66" name="文本框 65">
              <a:extLst>
                <a:ext uri="{FF2B5EF4-FFF2-40B4-BE49-F238E27FC236}">
                  <a16:creationId xmlns:a16="http://schemas.microsoft.com/office/drawing/2014/main" id="{83734F8E-9140-4477-9543-5516C3D28491}"/>
                </a:ext>
              </a:extLst>
            </p:cNvPr>
            <p:cNvSpPr txBox="1"/>
            <p:nvPr/>
          </p:nvSpPr>
          <p:spPr>
            <a:xfrm>
              <a:off x="514674" y="1156149"/>
              <a:ext cx="8707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400" b="1" dirty="0">
                  <a:ea typeface="微软雅黑" panose="020B0503020204020204" pitchFamily="34" charset="-122"/>
                </a:rPr>
                <a:t>SEO</a:t>
              </a:r>
              <a:r>
                <a:rPr lang="zh-CN" altLang="en-US" sz="1400" b="1" dirty="0">
                  <a:ea typeface="微软雅黑" panose="020B0503020204020204" pitchFamily="34" charset="-122"/>
                </a:rPr>
                <a:t>优化</a:t>
              </a:r>
              <a:endParaRPr lang="en-US" sz="1400" b="1" dirty="0">
                <a:ea typeface="微软雅黑" panose="020B0503020204020204" pitchFamily="34" charset="-122"/>
              </a:endParaRPr>
            </a:p>
          </p:txBody>
        </p:sp>
        <p:sp>
          <p:nvSpPr>
            <p:cNvPr id="67" name="矩形 66">
              <a:extLst>
                <a:ext uri="{FF2B5EF4-FFF2-40B4-BE49-F238E27FC236}">
                  <a16:creationId xmlns:a16="http://schemas.microsoft.com/office/drawing/2014/main" id="{97C3DBB3-1D23-46DA-B83E-146A5147E55F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noFill/>
              </a:endParaRPr>
            </a:p>
          </p:txBody>
        </p:sp>
      </p:grpSp>
      <p:sp>
        <p:nvSpPr>
          <p:cNvPr id="68" name="文本框 67">
            <a:extLst>
              <a:ext uri="{FF2B5EF4-FFF2-40B4-BE49-F238E27FC236}">
                <a16:creationId xmlns:a16="http://schemas.microsoft.com/office/drawing/2014/main" id="{9ABA1FA5-C0E7-4707-A752-F3AF80CB3A6D}"/>
              </a:ext>
            </a:extLst>
          </p:cNvPr>
          <p:cNvSpPr txBox="1"/>
          <p:nvPr/>
        </p:nvSpPr>
        <p:spPr>
          <a:xfrm>
            <a:off x="601181" y="3010158"/>
            <a:ext cx="4644220" cy="8951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/>
              <a:t>1.G</a:t>
            </a:r>
            <a:r>
              <a:rPr lang="en-US" altLang="zh-CN" sz="1200" dirty="0"/>
              <a:t>oogle</a:t>
            </a:r>
            <a:r>
              <a:rPr lang="zh-CN" altLang="en-US" sz="1200" dirty="0"/>
              <a:t>评分：</a:t>
            </a:r>
            <a:r>
              <a:rPr lang="zh-CN" altLang="en-US" sz="1050" dirty="0"/>
              <a:t>提升</a:t>
            </a:r>
            <a:r>
              <a:rPr lang="en-US" altLang="zh-CN" sz="1050" dirty="0"/>
              <a:t>Google</a:t>
            </a:r>
            <a:r>
              <a:rPr lang="zh-CN" altLang="en-US" sz="1050" dirty="0"/>
              <a:t>的网页评分</a:t>
            </a:r>
            <a:endParaRPr lang="en-US" altLang="zh-CN" sz="120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2.</a:t>
            </a:r>
            <a:r>
              <a:rPr lang="zh-CN" altLang="en-US" sz="1200" dirty="0"/>
              <a:t>核心关键词和排名：</a:t>
            </a:r>
            <a:r>
              <a:rPr lang="zh-CN" altLang="en-US" sz="1050" dirty="0"/>
              <a:t>对标竞品</a:t>
            </a:r>
            <a:r>
              <a:rPr lang="en-US" altLang="zh-CN" sz="1050" dirty="0"/>
              <a:t>,</a:t>
            </a:r>
            <a:r>
              <a:rPr lang="zh-CN" altLang="en-US" sz="1050" dirty="0"/>
              <a:t>关键词库的维护</a:t>
            </a:r>
            <a:endParaRPr lang="en-US" altLang="zh-CN" sz="1050" dirty="0"/>
          </a:p>
          <a:p>
            <a:pPr>
              <a:lnSpc>
                <a:spcPct val="150000"/>
              </a:lnSpc>
            </a:pPr>
            <a:r>
              <a:rPr lang="en-US" altLang="zh-CN" sz="1200" dirty="0"/>
              <a:t>3.</a:t>
            </a:r>
            <a:r>
              <a:rPr lang="zh-CN" altLang="en-US" sz="1200" dirty="0"/>
              <a:t>搜索样式提升：</a:t>
            </a:r>
            <a:r>
              <a:rPr lang="zh-CN" altLang="en-US" sz="1050" dirty="0"/>
              <a:t>增加图片、视频、相关问题、品牌展示等形式的展示</a:t>
            </a:r>
            <a:endParaRPr lang="en-US" altLang="zh-CN" sz="1050" dirty="0"/>
          </a:p>
        </p:txBody>
      </p:sp>
      <p:graphicFrame>
        <p:nvGraphicFramePr>
          <p:cNvPr id="71" name="图表 70">
            <a:extLst>
              <a:ext uri="{FF2B5EF4-FFF2-40B4-BE49-F238E27FC236}">
                <a16:creationId xmlns:a16="http://schemas.microsoft.com/office/drawing/2014/main" id="{7F04BC7F-2107-4104-9904-1163328358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339301"/>
              </p:ext>
            </p:extLst>
          </p:nvPr>
        </p:nvGraphicFramePr>
        <p:xfrm>
          <a:off x="6873928" y="4410074"/>
          <a:ext cx="4863065" cy="221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6D3B18A9-D61E-4E89-B5D3-347E90E61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929" y="804013"/>
            <a:ext cx="4976191" cy="1869075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884A558C-EE16-42E6-8EF4-15E7CEA8CA51}"/>
              </a:ext>
            </a:extLst>
          </p:cNvPr>
          <p:cNvSpPr txBox="1"/>
          <p:nvPr/>
        </p:nvSpPr>
        <p:spPr>
          <a:xfrm>
            <a:off x="9293695" y="1932586"/>
            <a:ext cx="244329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br>
              <a:rPr lang="en-US" altLang="zh-CN" sz="1100" dirty="0"/>
            </a:br>
            <a:r>
              <a:rPr lang="zh-CN" altLang="en-US" sz="1100" dirty="0"/>
              <a:t>重点关键词</a:t>
            </a:r>
            <a:r>
              <a:rPr lang="en-US" altLang="zh-CN" sz="1100" dirty="0"/>
              <a:t>Top10,</a:t>
            </a:r>
            <a:r>
              <a:rPr lang="zh-CN" altLang="en-US" sz="1100" dirty="0"/>
              <a:t>从</a:t>
            </a:r>
            <a:r>
              <a:rPr lang="en-US" altLang="zh-CN" sz="1100" dirty="0"/>
              <a:t>12</a:t>
            </a:r>
            <a:r>
              <a:rPr lang="zh-CN" altLang="en-US" sz="1100" dirty="0"/>
              <a:t>个突破至</a:t>
            </a:r>
            <a:r>
              <a:rPr lang="en-US" altLang="zh-CN" sz="1100" dirty="0"/>
              <a:t>80</a:t>
            </a:r>
            <a:r>
              <a:rPr lang="zh-CN" altLang="en-US" sz="1100" dirty="0"/>
              <a:t>个</a:t>
            </a:r>
            <a:br>
              <a:rPr lang="en-US" altLang="zh-CN" sz="1100" dirty="0"/>
            </a:br>
            <a:r>
              <a:rPr lang="en-US" altLang="zh-CN" sz="1100" dirty="0"/>
              <a:t>top20</a:t>
            </a:r>
            <a:r>
              <a:rPr lang="zh-CN" altLang="en-US" sz="1100" dirty="0"/>
              <a:t>词</a:t>
            </a:r>
            <a:r>
              <a:rPr lang="en-US" altLang="zh-CN" sz="1100" dirty="0"/>
              <a:t>:</a:t>
            </a:r>
            <a:r>
              <a:rPr lang="zh-CN" altLang="en-US" sz="1100" dirty="0"/>
              <a:t>从</a:t>
            </a:r>
            <a:r>
              <a:rPr lang="en-US" altLang="zh-CN" sz="1100" dirty="0"/>
              <a:t>30</a:t>
            </a:r>
            <a:r>
              <a:rPr lang="zh-CN" altLang="en-US" sz="1100" dirty="0"/>
              <a:t>个提升至</a:t>
            </a:r>
            <a:r>
              <a:rPr lang="en-US" altLang="zh-CN" sz="1100" dirty="0"/>
              <a:t>130</a:t>
            </a:r>
            <a:r>
              <a:rPr lang="zh-CN" altLang="en-US" sz="1100" dirty="0"/>
              <a:t>个</a:t>
            </a:r>
            <a:endParaRPr lang="en-US" sz="1100" dirty="0"/>
          </a:p>
        </p:txBody>
      </p:sp>
      <p:pic>
        <p:nvPicPr>
          <p:cNvPr id="76" name="图片 75">
            <a:extLst>
              <a:ext uri="{FF2B5EF4-FFF2-40B4-BE49-F238E27FC236}">
                <a16:creationId xmlns:a16="http://schemas.microsoft.com/office/drawing/2014/main" id="{D3AEEA02-EACA-4545-AC00-559BEB77C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929" y="2945889"/>
            <a:ext cx="5057776" cy="1464185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46168819-2AAF-4C93-AF3E-E812043C4EEF}"/>
              </a:ext>
            </a:extLst>
          </p:cNvPr>
          <p:cNvSpPr txBox="1"/>
          <p:nvPr/>
        </p:nvSpPr>
        <p:spPr>
          <a:xfrm>
            <a:off x="6873928" y="2706632"/>
            <a:ext cx="15229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200" dirty="0"/>
              <a:t>SERP</a:t>
            </a:r>
            <a:r>
              <a:rPr lang="zh-CN" altLang="en-US" sz="1200" dirty="0"/>
              <a:t>搜索样式</a:t>
            </a:r>
            <a:endParaRPr lang="en-US" sz="1200" dirty="0"/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0E96B51F-0A63-48E4-B748-8839E2B5941E}"/>
              </a:ext>
            </a:extLst>
          </p:cNvPr>
          <p:cNvGrpSpPr/>
          <p:nvPr/>
        </p:nvGrpSpPr>
        <p:grpSpPr>
          <a:xfrm>
            <a:off x="460773" y="3987724"/>
            <a:ext cx="4390056" cy="1211609"/>
            <a:chOff x="440401" y="852495"/>
            <a:chExt cx="4390056" cy="1211609"/>
          </a:xfrm>
        </p:grpSpPr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38E580E1-1DBA-4C24-9B52-69A09BD7999B}"/>
                </a:ext>
              </a:extLst>
            </p:cNvPr>
            <p:cNvSpPr txBox="1"/>
            <p:nvPr/>
          </p:nvSpPr>
          <p:spPr>
            <a:xfrm>
              <a:off x="614238" y="1225971"/>
              <a:ext cx="421621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dirty="0">
                  <a:ea typeface="等线" panose="02010600030101010101" pitchFamily="2" charset="-122"/>
                </a:rPr>
                <a:t>1.</a:t>
              </a:r>
              <a:r>
                <a:rPr lang="zh-CN" altLang="en-US" sz="1200" dirty="0">
                  <a:ea typeface="等线" panose="02010600030101010101" pitchFamily="2" charset="-122"/>
                </a:rPr>
                <a:t>关键词总数：</a:t>
              </a:r>
              <a:r>
                <a:rPr lang="en-US" altLang="zh-CN" sz="1200" dirty="0">
                  <a:ea typeface="等线" panose="02010600030101010101" pitchFamily="2" charset="-122"/>
                </a:rPr>
                <a:t>29.8k</a:t>
              </a:r>
              <a:r>
                <a:rPr lang="zh-CN" altLang="en-US" sz="1200" dirty="0">
                  <a:ea typeface="等线" panose="02010600030101010101" pitchFamily="2" charset="-122"/>
                </a:rPr>
                <a:t>→</a:t>
              </a:r>
              <a:r>
                <a:rPr lang="en-US" altLang="zh-CN" sz="1200" dirty="0">
                  <a:ea typeface="等线" panose="02010600030101010101" pitchFamily="2" charset="-122"/>
                </a:rPr>
                <a:t>59.9k</a:t>
              </a:r>
              <a:r>
                <a:rPr lang="zh-CN" altLang="en-US" sz="1200" dirty="0">
                  <a:ea typeface="等线" panose="02010600030101010101" pitchFamily="2" charset="-122"/>
                </a:rPr>
                <a:t>（</a:t>
              </a:r>
              <a:r>
                <a:rPr lang="en-US" altLang="zh-CN" sz="1200" dirty="0">
                  <a:solidFill>
                    <a:srgbClr val="00B050"/>
                  </a:solidFill>
                  <a:ea typeface="等线" panose="02010600030101010101" pitchFamily="2" charset="-122"/>
                </a:rPr>
                <a:t>+201%</a:t>
              </a:r>
              <a:r>
                <a:rPr lang="zh-CN" altLang="en-US" sz="1200" dirty="0">
                  <a:ea typeface="等线" panose="02010600030101010101" pitchFamily="2" charset="-122"/>
                </a:rPr>
                <a:t>）</a:t>
              </a:r>
              <a:endParaRPr lang="en-US" altLang="zh-CN" sz="1200" dirty="0">
                <a:ea typeface="等线" panose="02010600030101010101" pitchFamily="2" charset="-122"/>
              </a:endParaRPr>
            </a:p>
            <a:p>
              <a:r>
                <a:rPr lang="en-US" altLang="zh-CN" sz="1200" dirty="0">
                  <a:ea typeface="等线" panose="02010600030101010101" pitchFamily="2" charset="-122"/>
                </a:rPr>
                <a:t>2.</a:t>
              </a:r>
              <a:r>
                <a:rPr lang="zh-CN" altLang="en-US" sz="1200" dirty="0">
                  <a:ea typeface="等线" panose="02010600030101010101" pitchFamily="2" charset="-122"/>
                </a:rPr>
                <a:t>核心关键词排名：</a:t>
              </a:r>
              <a:r>
                <a:rPr lang="en-US" altLang="zh-CN" sz="1200" dirty="0">
                  <a:ea typeface="等线" panose="02010600030101010101" pitchFamily="2" charset="-122"/>
                </a:rPr>
                <a:t>Top10</a:t>
              </a:r>
              <a:r>
                <a:rPr lang="zh-CN" altLang="en-US" sz="1200" dirty="0">
                  <a:ea typeface="等线" panose="02010600030101010101" pitchFamily="2" charset="-122"/>
                </a:rPr>
                <a:t>词：</a:t>
              </a:r>
              <a:r>
                <a:rPr lang="en-US" altLang="zh-CN" sz="1200" dirty="0">
                  <a:ea typeface="等线" panose="02010600030101010101" pitchFamily="2" charset="-122"/>
                </a:rPr>
                <a:t>12</a:t>
              </a:r>
              <a:r>
                <a:rPr lang="zh-CN" altLang="en-US" sz="1200" dirty="0">
                  <a:ea typeface="等线" panose="02010600030101010101" pitchFamily="2" charset="-122"/>
                </a:rPr>
                <a:t>→</a:t>
              </a:r>
              <a:r>
                <a:rPr lang="en-US" altLang="zh-CN" sz="1200" dirty="0">
                  <a:ea typeface="等线" panose="02010600030101010101" pitchFamily="2" charset="-122"/>
                </a:rPr>
                <a:t>80</a:t>
              </a:r>
              <a:r>
                <a:rPr lang="zh-CN" altLang="en-US" sz="1200" dirty="0">
                  <a:ea typeface="等线" panose="02010600030101010101" pitchFamily="2" charset="-122"/>
                </a:rPr>
                <a:t>      </a:t>
              </a:r>
              <a:r>
                <a:rPr lang="en-US" altLang="zh-CN" sz="1200" dirty="0">
                  <a:ea typeface="等线" panose="02010600030101010101" pitchFamily="2" charset="-122"/>
                </a:rPr>
                <a:t>Top20</a:t>
              </a:r>
              <a:r>
                <a:rPr lang="zh-CN" altLang="en-US" sz="1200" dirty="0">
                  <a:ea typeface="等线" panose="02010600030101010101" pitchFamily="2" charset="-122"/>
                </a:rPr>
                <a:t>：</a:t>
              </a:r>
              <a:r>
                <a:rPr lang="en-US" altLang="zh-CN" sz="1200" dirty="0">
                  <a:ea typeface="等线" panose="02010600030101010101" pitchFamily="2" charset="-122"/>
                </a:rPr>
                <a:t>30</a:t>
              </a:r>
              <a:r>
                <a:rPr lang="zh-CN" altLang="en-US" sz="1200" dirty="0">
                  <a:ea typeface="等线" panose="02010600030101010101" pitchFamily="2" charset="-122"/>
                </a:rPr>
                <a:t> → </a:t>
              </a:r>
              <a:r>
                <a:rPr lang="en-US" altLang="zh-CN" sz="1200" dirty="0">
                  <a:ea typeface="等线" panose="02010600030101010101" pitchFamily="2" charset="-122"/>
                </a:rPr>
                <a:t>130</a:t>
              </a:r>
            </a:p>
            <a:p>
              <a:r>
                <a:rPr lang="en-US" altLang="zh-CN" sz="1200" dirty="0">
                  <a:ea typeface="等线" panose="02010600030101010101" pitchFamily="2" charset="-122"/>
                </a:rPr>
                <a:t>3.Google</a:t>
              </a:r>
              <a:r>
                <a:rPr lang="zh-CN" altLang="en-US" sz="1200" dirty="0">
                  <a:ea typeface="等线" panose="02010600030101010101" pitchFamily="2" charset="-122"/>
                </a:rPr>
                <a:t>搜索展示样式：相关关键词</a:t>
              </a:r>
              <a:r>
                <a:rPr lang="en-US" altLang="zh-CN" sz="1200" dirty="0">
                  <a:ea typeface="等线" panose="02010600030101010101" pitchFamily="2" charset="-122"/>
                </a:rPr>
                <a:t>274</a:t>
              </a:r>
              <a:r>
                <a:rPr lang="zh-CN" altLang="en-US" sz="1200" dirty="0">
                  <a:ea typeface="等线" panose="02010600030101010101" pitchFamily="2" charset="-122"/>
                </a:rPr>
                <a:t> →</a:t>
              </a:r>
              <a:r>
                <a:rPr lang="en-US" altLang="zh-CN" sz="1200" dirty="0">
                  <a:ea typeface="等线" panose="02010600030101010101" pitchFamily="2" charset="-122"/>
                </a:rPr>
                <a:t>1600+</a:t>
              </a:r>
            </a:p>
            <a:p>
              <a:r>
                <a:rPr lang="en-US" sz="1200" dirty="0">
                  <a:ea typeface="等线" panose="02010600030101010101" pitchFamily="2" charset="-122"/>
                </a:rPr>
                <a:t>4.</a:t>
              </a:r>
              <a:r>
                <a:rPr lang="zh-CN" altLang="en-US" sz="1200" dirty="0">
                  <a:ea typeface="等线" panose="02010600030101010101" pitchFamily="2" charset="-122"/>
                </a:rPr>
                <a:t>核心网页曝光次数：提高</a:t>
              </a:r>
              <a:r>
                <a:rPr lang="en-US" altLang="zh-CN" sz="1200" dirty="0">
                  <a:solidFill>
                    <a:srgbClr val="00B050"/>
                  </a:solidFill>
                  <a:ea typeface="等线" panose="02010600030101010101" pitchFamily="2" charset="-122"/>
                </a:rPr>
                <a:t>3~5</a:t>
              </a:r>
              <a:r>
                <a:rPr lang="zh-CN" altLang="en-US" sz="1200" dirty="0">
                  <a:solidFill>
                    <a:srgbClr val="00B050"/>
                  </a:solidFill>
                  <a:ea typeface="等线" panose="02010600030101010101" pitchFamily="2" charset="-122"/>
                </a:rPr>
                <a:t>倍</a:t>
              </a:r>
              <a:endParaRPr lang="en-US" sz="1200" dirty="0">
                <a:solidFill>
                  <a:srgbClr val="00B050"/>
                </a:solidFill>
                <a:ea typeface="等线" panose="02010600030101010101" pitchFamily="2" charset="-122"/>
              </a:endParaRPr>
            </a:p>
          </p:txBody>
        </p: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FBEF8397-1F02-4D02-BBB0-F6FF95786B83}"/>
                </a:ext>
              </a:extLst>
            </p:cNvPr>
            <p:cNvGrpSpPr/>
            <p:nvPr/>
          </p:nvGrpSpPr>
          <p:grpSpPr>
            <a:xfrm>
              <a:off x="440401" y="852495"/>
              <a:ext cx="977084" cy="307777"/>
              <a:chOff x="440401" y="1156149"/>
              <a:chExt cx="977084" cy="307777"/>
            </a:xfrm>
          </p:grpSpPr>
          <p:sp>
            <p:nvSpPr>
              <p:cNvPr id="85" name="文本框 84">
                <a:extLst>
                  <a:ext uri="{FF2B5EF4-FFF2-40B4-BE49-F238E27FC236}">
                    <a16:creationId xmlns:a16="http://schemas.microsoft.com/office/drawing/2014/main" id="{0A8720AB-BF4A-4283-AA1D-C5C91534DF07}"/>
                  </a:ext>
                </a:extLst>
              </p:cNvPr>
              <p:cNvSpPr txBox="1"/>
              <p:nvPr/>
            </p:nvSpPr>
            <p:spPr>
              <a:xfrm>
                <a:off x="514674" y="1156149"/>
                <a:ext cx="90281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b="1" dirty="0">
                    <a:ea typeface="微软雅黑" panose="020B0503020204020204" pitchFamily="34" charset="-122"/>
                  </a:rPr>
                  <a:t>效果说明</a:t>
                </a:r>
                <a:endParaRPr lang="en-US" sz="1400" b="1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矩形 85">
                <a:extLst>
                  <a:ext uri="{FF2B5EF4-FFF2-40B4-BE49-F238E27FC236}">
                    <a16:creationId xmlns:a16="http://schemas.microsoft.com/office/drawing/2014/main" id="{2577EC5A-8069-4F3F-A1B4-E5BDA4203BD2}"/>
                  </a:ext>
                </a:extLst>
              </p:cNvPr>
              <p:cNvSpPr/>
              <p:nvPr/>
            </p:nvSpPr>
            <p:spPr>
              <a:xfrm>
                <a:off x="440401" y="1228754"/>
                <a:ext cx="78490" cy="204077"/>
              </a:xfrm>
              <a:prstGeom prst="rect">
                <a:avLst/>
              </a:prstGeom>
              <a:solidFill>
                <a:srgbClr val="12C1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>
                  <a:noFill/>
                </a:endParaRPr>
              </a:p>
            </p:txBody>
          </p:sp>
        </p:grpSp>
        <p:sp>
          <p:nvSpPr>
            <p:cNvPr id="87" name="文本框 86">
              <a:extLst>
                <a:ext uri="{FF2B5EF4-FFF2-40B4-BE49-F238E27FC236}">
                  <a16:creationId xmlns:a16="http://schemas.microsoft.com/office/drawing/2014/main" id="{4801E19E-1F3C-4CDB-8604-C08C52D2247D}"/>
                </a:ext>
              </a:extLst>
            </p:cNvPr>
            <p:cNvSpPr txBox="1"/>
            <p:nvPr/>
          </p:nvSpPr>
          <p:spPr>
            <a:xfrm>
              <a:off x="455007" y="1233107"/>
              <a:ext cx="2568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200" b="1" dirty="0">
                  <a:ea typeface="等线" panose="02010600030101010101" pitchFamily="2" charset="-122"/>
                </a:rPr>
                <a:t>↓</a:t>
              </a:r>
              <a:endParaRPr lang="en-US" altLang="zh-CN" sz="1200" b="1" dirty="0">
                <a:ea typeface="等线" panose="02010600030101010101" pitchFamily="2" charset="-122"/>
              </a:endParaRPr>
            </a:p>
            <a:p>
              <a:r>
                <a:rPr lang="zh-CN" altLang="en-US" sz="1200" b="1" dirty="0">
                  <a:ea typeface="等线" panose="02010600030101010101" pitchFamily="2" charset="-122"/>
                </a:rPr>
                <a:t>↓</a:t>
              </a:r>
              <a:endParaRPr lang="en-US" altLang="zh-CN" sz="1200" b="1" dirty="0">
                <a:ea typeface="等线" panose="02010600030101010101" pitchFamily="2" charset="-122"/>
              </a:endParaRPr>
            </a:p>
            <a:p>
              <a:r>
                <a:rPr lang="zh-CN" altLang="en-US" sz="1200" b="1" dirty="0">
                  <a:ea typeface="等线" panose="02010600030101010101" pitchFamily="2" charset="-122"/>
                </a:rPr>
                <a:t>↓</a:t>
              </a:r>
              <a:endParaRPr lang="en-US" altLang="zh-CN" sz="1200" b="1" dirty="0">
                <a:ea typeface="等线" panose="02010600030101010101" pitchFamily="2" charset="-122"/>
              </a:endParaRPr>
            </a:p>
            <a:p>
              <a:r>
                <a:rPr lang="zh-CN" altLang="en-US" sz="1200" b="1" dirty="0">
                  <a:ea typeface="等线" panose="02010600030101010101" pitchFamily="2" charset="-122"/>
                </a:rPr>
                <a:t>↓</a:t>
              </a:r>
              <a:endParaRPr lang="en-US" altLang="zh-CN" sz="1200" b="1" dirty="0">
                <a:ea typeface="等线" panose="02010600030101010101" pitchFamily="2" charset="-122"/>
              </a:endParaRP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B3ACEDB1-8011-45B3-A38A-BAEAFA709799}"/>
              </a:ext>
            </a:extLst>
          </p:cNvPr>
          <p:cNvGrpSpPr/>
          <p:nvPr/>
        </p:nvGrpSpPr>
        <p:grpSpPr>
          <a:xfrm>
            <a:off x="455007" y="5211058"/>
            <a:ext cx="1156621" cy="307777"/>
            <a:chOff x="440401" y="1156149"/>
            <a:chExt cx="1156621" cy="307777"/>
          </a:xfrm>
        </p:grpSpPr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A94CFBBA-E4A5-4624-8529-81B61F708CFF}"/>
                </a:ext>
              </a:extLst>
            </p:cNvPr>
            <p:cNvSpPr txBox="1"/>
            <p:nvPr/>
          </p:nvSpPr>
          <p:spPr>
            <a:xfrm>
              <a:off x="514674" y="1156149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ea typeface="微软雅黑" panose="020B0503020204020204" pitchFamily="34" charset="-122"/>
                </a:rPr>
                <a:t>总结与分析</a:t>
              </a:r>
              <a:endParaRPr lang="en-US" sz="1400" b="1" dirty="0">
                <a:ea typeface="微软雅黑" panose="020B0503020204020204" pitchFamily="34" charset="-122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9542F98F-FE49-42AF-92A8-D28A4AE7DF0E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noFill/>
              </a:endParaRPr>
            </a:p>
          </p:txBody>
        </p:sp>
      </p:grpSp>
      <p:pic>
        <p:nvPicPr>
          <p:cNvPr id="92" name="图片 91">
            <a:extLst>
              <a:ext uri="{FF2B5EF4-FFF2-40B4-BE49-F238E27FC236}">
                <a16:creationId xmlns:a16="http://schemas.microsoft.com/office/drawing/2014/main" id="{F14A38DA-6F52-4972-A732-D1FF0D587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1833" y="735058"/>
            <a:ext cx="676242" cy="263246"/>
          </a:xfrm>
          <a:prstGeom prst="rect">
            <a:avLst/>
          </a:prstGeom>
        </p:spPr>
      </p:pic>
      <p:sp>
        <p:nvSpPr>
          <p:cNvPr id="72" name="文本框 71">
            <a:extLst>
              <a:ext uri="{FF2B5EF4-FFF2-40B4-BE49-F238E27FC236}">
                <a16:creationId xmlns:a16="http://schemas.microsoft.com/office/drawing/2014/main" id="{818920B8-B7EF-4E7A-8995-BB43D49F3225}"/>
              </a:ext>
            </a:extLst>
          </p:cNvPr>
          <p:cNvSpPr txBox="1"/>
          <p:nvPr/>
        </p:nvSpPr>
        <p:spPr>
          <a:xfrm>
            <a:off x="6873928" y="735058"/>
            <a:ext cx="15229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dirty="0"/>
              <a:t>关键词库</a:t>
            </a:r>
            <a:endParaRPr lang="en-US" sz="1200" dirty="0"/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14069A47-1AAF-46CE-B2A7-843CDC81A2B3}"/>
              </a:ext>
            </a:extLst>
          </p:cNvPr>
          <p:cNvSpPr txBox="1"/>
          <p:nvPr/>
        </p:nvSpPr>
        <p:spPr>
          <a:xfrm>
            <a:off x="643173" y="5432581"/>
            <a:ext cx="4022255" cy="1082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/>
              <a:t>主要问题：</a:t>
            </a:r>
            <a:endParaRPr lang="en-US" altLang="zh-CN" sz="1100" b="1" dirty="0"/>
          </a:p>
          <a:p>
            <a:pPr>
              <a:lnSpc>
                <a:spcPct val="150000"/>
              </a:lnSpc>
            </a:pPr>
            <a:r>
              <a:rPr lang="en-US" altLang="zh-CN" sz="1100" b="1" dirty="0"/>
              <a:t>1.</a:t>
            </a:r>
            <a:r>
              <a:rPr lang="zh-CN" altLang="en-US" sz="1100" b="1" dirty="0"/>
              <a:t>维护量：量和效率的问题，小语种同步，需要提高的方案</a:t>
            </a:r>
            <a:endParaRPr lang="en-US" altLang="zh-CN" sz="1100" b="1" dirty="0"/>
          </a:p>
          <a:p>
            <a:pPr>
              <a:lnSpc>
                <a:spcPct val="150000"/>
              </a:lnSpc>
            </a:pPr>
            <a:r>
              <a:rPr lang="en-US" altLang="zh-CN" sz="1100" b="1" dirty="0"/>
              <a:t>*2.</a:t>
            </a:r>
            <a:r>
              <a:rPr lang="zh-CN" altLang="en-US" sz="1100" b="1" dirty="0"/>
              <a:t>内容准确性（非重点内容声明参考</a:t>
            </a:r>
            <a:r>
              <a:rPr lang="en-US" altLang="zh-CN" sz="1100" b="1" dirty="0"/>
              <a:t>+</a:t>
            </a:r>
            <a:r>
              <a:rPr lang="zh-CN" altLang="en-US" sz="1100" b="1" dirty="0"/>
              <a:t>重点页面产品部审核）</a:t>
            </a:r>
            <a:endParaRPr lang="en-US" altLang="zh-CN" sz="1100" b="1" dirty="0"/>
          </a:p>
          <a:p>
            <a:pPr>
              <a:lnSpc>
                <a:spcPct val="150000"/>
              </a:lnSpc>
            </a:pPr>
            <a:r>
              <a:rPr lang="en-US" altLang="zh-CN" sz="1100" b="1" dirty="0"/>
              <a:t>3.</a:t>
            </a:r>
            <a:r>
              <a:rPr lang="zh-CN" altLang="en-US" sz="1100" b="1" dirty="0"/>
              <a:t>审核重视度问题</a:t>
            </a:r>
            <a:endParaRPr lang="en-US" altLang="zh-CN" sz="1100" b="1" dirty="0"/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4C3D1987-8B59-4CFF-AA75-BC9647C39AB2}"/>
              </a:ext>
            </a:extLst>
          </p:cNvPr>
          <p:cNvSpPr txBox="1"/>
          <p:nvPr/>
        </p:nvSpPr>
        <p:spPr>
          <a:xfrm>
            <a:off x="507013" y="2272357"/>
            <a:ext cx="4958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ea typeface="等线" panose="02010600030101010101" pitchFamily="2" charset="-122"/>
              </a:rPr>
              <a:t>内容质量：效率、维度、内容的结构，反馈到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ea typeface="等线" panose="02010600030101010101" pitchFamily="2" charset="-122"/>
              </a:rPr>
              <a:t>google</a:t>
            </a:r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ea typeface="等线" panose="02010600030101010101" pitchFamily="2" charset="-122"/>
              </a:rPr>
              <a:t>网页排名和样式。</a:t>
            </a:r>
            <a:br>
              <a:rPr lang="en-US" altLang="zh-CN" sz="1200" dirty="0">
                <a:solidFill>
                  <a:schemeClr val="accent1">
                    <a:lumMod val="75000"/>
                  </a:schemeClr>
                </a:solidFill>
                <a:ea typeface="等线" panose="02010600030101010101" pitchFamily="2" charset="-122"/>
              </a:rPr>
            </a:br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ea typeface="等线" panose="02010600030101010101" pitchFamily="2" charset="-122"/>
              </a:rPr>
              <a:t>网站模块：内容和网站的结合不够充分，比如</a:t>
            </a:r>
            <a:r>
              <a:rPr lang="en-US" altLang="zh-CN" sz="1200" dirty="0">
                <a:solidFill>
                  <a:schemeClr val="accent1">
                    <a:lumMod val="75000"/>
                  </a:schemeClr>
                </a:solidFill>
                <a:ea typeface="等线" panose="02010600030101010101" pitchFamily="2" charset="-122"/>
              </a:rPr>
              <a:t>resource</a:t>
            </a:r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ea typeface="等线" panose="02010600030101010101" pitchFamily="2" charset="-122"/>
              </a:rPr>
              <a:t>模块</a:t>
            </a:r>
            <a:endParaRPr lang="en-US" altLang="zh-CN" sz="1200" dirty="0">
              <a:solidFill>
                <a:schemeClr val="accent1">
                  <a:lumMod val="75000"/>
                </a:schemeClr>
              </a:solidFill>
              <a:ea typeface="等线" panose="02010600030101010101" pitchFamily="2" charset="-122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C521F6C0-AD70-4C36-9960-3501B12395EA}"/>
              </a:ext>
            </a:extLst>
          </p:cNvPr>
          <p:cNvSpPr txBox="1"/>
          <p:nvPr/>
        </p:nvSpPr>
        <p:spPr>
          <a:xfrm>
            <a:off x="614238" y="1954716"/>
            <a:ext cx="8963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ea typeface="等线" panose="02010600030101010101" pitchFamily="2" charset="-122"/>
              </a:rPr>
              <a:t>4.</a:t>
            </a:r>
            <a:r>
              <a:rPr lang="zh-CN" altLang="en-US" sz="1200" dirty="0">
                <a:ea typeface="等线" panose="02010600030101010101" pitchFamily="2" charset="-122"/>
              </a:rPr>
              <a:t>产品</a:t>
            </a:r>
            <a:r>
              <a:rPr lang="en-US" altLang="zh-CN" sz="1200" dirty="0">
                <a:ea typeface="等线" panose="02010600030101010101" pitchFamily="2" charset="-122"/>
              </a:rPr>
              <a:t>FAQ</a:t>
            </a: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A130984E-A39C-4B04-A63E-3A77840D5423}"/>
              </a:ext>
            </a:extLst>
          </p:cNvPr>
          <p:cNvSpPr txBox="1"/>
          <p:nvPr/>
        </p:nvSpPr>
        <p:spPr>
          <a:xfrm>
            <a:off x="2373855" y="2002169"/>
            <a:ext cx="22413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 dirty="0">
                <a:ea typeface="等线" panose="02010600030101010101" pitchFamily="2" charset="-122"/>
              </a:rPr>
              <a:t>制作方案：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根据</a:t>
            </a:r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Yealink</a:t>
            </a: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ea typeface="等线" panose="02010600030101010101" pitchFamily="2" charset="-122"/>
              </a:rPr>
              <a:t>助手生成内容</a:t>
            </a:r>
            <a:endParaRPr lang="en-US" sz="1000" dirty="0">
              <a:solidFill>
                <a:schemeClr val="bg1">
                  <a:lumMod val="50000"/>
                </a:schemeClr>
              </a:solidFill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54092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9617" y="168625"/>
            <a:ext cx="12105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  <a:cs typeface="+mn-ea"/>
                <a:sym typeface="+mn-lt"/>
              </a:rPr>
              <a:t>移动端优化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4D622D3-F67D-45F4-BE6C-5E04112B650F}"/>
              </a:ext>
            </a:extLst>
          </p:cNvPr>
          <p:cNvGrpSpPr/>
          <p:nvPr/>
        </p:nvGrpSpPr>
        <p:grpSpPr>
          <a:xfrm>
            <a:off x="6601127" y="933061"/>
            <a:ext cx="5155444" cy="5544644"/>
            <a:chOff x="6601127" y="933061"/>
            <a:chExt cx="5155444" cy="5544644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075206BE-5410-40B5-99CC-34CBE6193A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79477" y="1479023"/>
              <a:ext cx="2200000" cy="1876190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082B1974-848F-44F7-9A6C-40AA9986A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80034" y="4278470"/>
              <a:ext cx="1866667" cy="1990476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9CF48671-94A2-44A0-B64B-8E6F85BA0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46242" y="1421880"/>
              <a:ext cx="1933333" cy="1990476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7204E4BF-817D-4F08-B3BA-F470FFDE7BE6}"/>
                </a:ext>
              </a:extLst>
            </p:cNvPr>
            <p:cNvSpPr txBox="1"/>
            <p:nvPr/>
          </p:nvSpPr>
          <p:spPr>
            <a:xfrm>
              <a:off x="6601127" y="960728"/>
              <a:ext cx="111094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altLang="zh-CN" sz="1200" b="1" dirty="0"/>
                <a:t>Yealink</a:t>
              </a:r>
              <a:endParaRPr lang="zh-CN" altLang="en-US" sz="1200" b="1" dirty="0"/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9ADB1851-7F6C-4BCD-BE8E-8BD17E4927C6}"/>
                </a:ext>
              </a:extLst>
            </p:cNvPr>
            <p:cNvSpPr/>
            <p:nvPr/>
          </p:nvSpPr>
          <p:spPr>
            <a:xfrm>
              <a:off x="6601127" y="933061"/>
              <a:ext cx="5155444" cy="2667063"/>
            </a:xfrm>
            <a:prstGeom prst="roundRect">
              <a:avLst>
                <a:gd name="adj" fmla="val 3478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n>
                  <a:solidFill>
                    <a:schemeClr val="tx1"/>
                  </a:solidFill>
                  <a:prstDash val="sysDot"/>
                </a:ln>
                <a:noFill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4DC7A96-964B-4076-AB63-550C5E9E4159}"/>
                </a:ext>
              </a:extLst>
            </p:cNvPr>
            <p:cNvSpPr txBox="1"/>
            <p:nvPr/>
          </p:nvSpPr>
          <p:spPr>
            <a:xfrm>
              <a:off x="6601127" y="3838309"/>
              <a:ext cx="111094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rtl="0">
                <a:defRPr sz="1400" b="0" i="0" u="none" strike="noStrike" kern="1200" spc="0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+mn-lt"/>
                  <a:ea typeface="+mn-ea"/>
                  <a:cs typeface="+mn-cs"/>
                </a:defRPr>
              </a:pPr>
              <a:r>
                <a:rPr lang="en-US" altLang="zh-CN" sz="1200" b="1" dirty="0"/>
                <a:t>Poly</a:t>
              </a:r>
              <a:endParaRPr lang="zh-CN" altLang="en-US" sz="1200" b="1" dirty="0"/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E830256C-8B5E-4A35-9647-BACB961969AF}"/>
                </a:ext>
              </a:extLst>
            </p:cNvPr>
            <p:cNvSpPr/>
            <p:nvPr/>
          </p:nvSpPr>
          <p:spPr>
            <a:xfrm>
              <a:off x="6601127" y="3810642"/>
              <a:ext cx="5155444" cy="2667063"/>
            </a:xfrm>
            <a:prstGeom prst="roundRect">
              <a:avLst>
                <a:gd name="adj" fmla="val 3478"/>
              </a:avLst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ln>
                  <a:solidFill>
                    <a:schemeClr val="tx1"/>
                  </a:solidFill>
                  <a:prstDash val="sysDot"/>
                </a:ln>
                <a:noFill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3395B8F-720C-41A2-AD6B-9A15D50C1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1675" y="1337197"/>
              <a:ext cx="2315441" cy="2075159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B7B300E1-D5A9-4C29-BD6E-6C691C03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880504" y="4230410"/>
              <a:ext cx="2286612" cy="2038536"/>
            </a:xfrm>
            <a:prstGeom prst="rect">
              <a:avLst/>
            </a:prstGeom>
          </p:spPr>
        </p:pic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D5E7B793-C7E3-4ADE-9322-1429EE3A3F57}"/>
              </a:ext>
            </a:extLst>
          </p:cNvPr>
          <p:cNvSpPr txBox="1"/>
          <p:nvPr/>
        </p:nvSpPr>
        <p:spPr>
          <a:xfrm>
            <a:off x="514674" y="2261063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a typeface="微软雅黑" panose="020B0503020204020204" pitchFamily="34" charset="-122"/>
              </a:rPr>
              <a:t>步骤</a:t>
            </a:r>
            <a:r>
              <a:rPr lang="en-US" sz="1400" b="1" dirty="0">
                <a:ea typeface="微软雅黑" panose="020B0503020204020204" pitchFamily="34" charset="-122"/>
              </a:rPr>
              <a:t>1</a:t>
            </a:r>
            <a:r>
              <a:rPr lang="zh-CN" altLang="en-US" sz="1400" b="1" dirty="0">
                <a:ea typeface="微软雅黑" panose="020B0503020204020204" pitchFamily="34" charset="-122"/>
              </a:rPr>
              <a:t>、视觉提升</a:t>
            </a:r>
            <a:endParaRPr 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692DAE4-604E-496C-B922-18122E691938}"/>
              </a:ext>
            </a:extLst>
          </p:cNvPr>
          <p:cNvSpPr txBox="1"/>
          <p:nvPr/>
        </p:nvSpPr>
        <p:spPr>
          <a:xfrm>
            <a:off x="1195218" y="2685456"/>
            <a:ext cx="2217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Q4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季度完成了手机端自适应优化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43626798-B31B-4A73-B84A-F0C4D3E5C641}"/>
              </a:ext>
            </a:extLst>
          </p:cNvPr>
          <p:cNvGrpSpPr/>
          <p:nvPr/>
        </p:nvGrpSpPr>
        <p:grpSpPr>
          <a:xfrm>
            <a:off x="440401" y="803172"/>
            <a:ext cx="977084" cy="307777"/>
            <a:chOff x="440401" y="1156149"/>
            <a:chExt cx="977084" cy="307777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FBCDBF21-87A7-4728-B4AC-B3FD8FCA7AE1}"/>
                </a:ext>
              </a:extLst>
            </p:cNvPr>
            <p:cNvSpPr txBox="1"/>
            <p:nvPr/>
          </p:nvSpPr>
          <p:spPr>
            <a:xfrm>
              <a:off x="514674" y="115614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ea typeface="微软雅黑" panose="020B0503020204020204" pitchFamily="34" charset="-122"/>
                </a:rPr>
                <a:t>移动设备</a:t>
              </a:r>
              <a:endParaRPr lang="en-US" sz="1400" b="1"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E65674C-34F2-4E07-BAB2-950B63120C6C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noFill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A4D07618-B410-4C7E-86C4-B65834C578C9}"/>
              </a:ext>
            </a:extLst>
          </p:cNvPr>
          <p:cNvSpPr txBox="1"/>
          <p:nvPr/>
        </p:nvSpPr>
        <p:spPr>
          <a:xfrm>
            <a:off x="514674" y="1199455"/>
            <a:ext cx="4681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ea typeface="等线" panose="02010600030101010101" pitchFamily="2" charset="-122"/>
              </a:rPr>
              <a:t>手机端的潜力理论是大的。</a:t>
            </a:r>
            <a:endParaRPr lang="en-US" altLang="zh-CN" sz="1200" b="1" dirty="0">
              <a:ea typeface="等线" panose="02010600030101010101" pitchFamily="2" charset="-122"/>
            </a:endParaRPr>
          </a:p>
          <a:p>
            <a:r>
              <a:rPr lang="zh-CN" altLang="en-US" sz="1200" dirty="0">
                <a:ea typeface="等线" panose="02010600030101010101" pitchFamily="2" charset="-122"/>
              </a:rPr>
              <a:t>对比</a:t>
            </a:r>
            <a:r>
              <a:rPr lang="en-US" altLang="zh-CN" sz="1200" dirty="0">
                <a:ea typeface="等线" panose="02010600030101010101" pitchFamily="2" charset="-122"/>
              </a:rPr>
              <a:t>Poly</a:t>
            </a:r>
            <a:r>
              <a:rPr lang="zh-CN" altLang="en-US" sz="1200" dirty="0">
                <a:ea typeface="等线" panose="02010600030101010101" pitchFamily="2" charset="-122"/>
              </a:rPr>
              <a:t>和</a:t>
            </a:r>
            <a:r>
              <a:rPr lang="en-US" altLang="zh-CN" sz="1200" dirty="0">
                <a:ea typeface="等线" panose="02010600030101010101" pitchFamily="2" charset="-122"/>
              </a:rPr>
              <a:t>Logitech</a:t>
            </a:r>
            <a:r>
              <a:rPr lang="zh-CN" altLang="en-US" sz="1200" dirty="0">
                <a:ea typeface="等线" panose="02010600030101010101" pitchFamily="2" charset="-122"/>
              </a:rPr>
              <a:t>等竞品，按照</a:t>
            </a:r>
            <a:r>
              <a:rPr lang="en-US" altLang="zh-CN" sz="1200" dirty="0" err="1">
                <a:ea typeface="等线" panose="02010600030101010101" pitchFamily="2" charset="-122"/>
              </a:rPr>
              <a:t>semrush</a:t>
            </a:r>
            <a:r>
              <a:rPr lang="zh-CN" altLang="en-US" sz="1200" dirty="0">
                <a:ea typeface="等线" panose="02010600030101010101" pitchFamily="2" charset="-122"/>
              </a:rPr>
              <a:t>估算可以达到</a:t>
            </a:r>
            <a:r>
              <a:rPr lang="en-US" altLang="zh-CN" sz="1200" dirty="0">
                <a:ea typeface="等线" panose="02010600030101010101" pitchFamily="2" charset="-122"/>
              </a:rPr>
              <a:t>30-40%</a:t>
            </a:r>
            <a:r>
              <a:rPr lang="zh-CN" altLang="en-US" sz="1200" dirty="0">
                <a:ea typeface="等线" panose="02010600030101010101" pitchFamily="2" charset="-122"/>
              </a:rPr>
              <a:t>占比</a:t>
            </a:r>
            <a:endParaRPr lang="en-US" altLang="zh-CN" sz="1200" dirty="0">
              <a:ea typeface="等线" panose="02010600030101010101" pitchFamily="2" charset="-122"/>
            </a:endParaRPr>
          </a:p>
          <a:p>
            <a:r>
              <a:rPr lang="zh-CN" altLang="en-US" sz="1200" dirty="0">
                <a:ea typeface="等线" panose="02010600030101010101" pitchFamily="2" charset="-122"/>
              </a:rPr>
              <a:t>当前</a:t>
            </a:r>
            <a:r>
              <a:rPr lang="en-US" altLang="zh-CN" sz="1200" dirty="0" err="1">
                <a:ea typeface="等线" panose="02010600030101010101" pitchFamily="2" charset="-122"/>
              </a:rPr>
              <a:t>yealink</a:t>
            </a:r>
            <a:r>
              <a:rPr lang="zh-CN" altLang="en-US" sz="1200" dirty="0">
                <a:ea typeface="等线" panose="02010600030101010101" pitchFamily="2" charset="-122"/>
              </a:rPr>
              <a:t>手机端用户量是</a:t>
            </a:r>
            <a:r>
              <a:rPr lang="en-US" altLang="zh-CN" sz="1200" dirty="0">
                <a:ea typeface="等线" panose="02010600030101010101" pitchFamily="2" charset="-122"/>
              </a:rPr>
              <a:t>12%,</a:t>
            </a:r>
            <a:r>
              <a:rPr lang="zh-CN" altLang="en-US" sz="1200" dirty="0">
                <a:ea typeface="等线" panose="02010600030101010101" pitchFamily="2" charset="-122"/>
              </a:rPr>
              <a:t>关键词总数是</a:t>
            </a:r>
            <a:r>
              <a:rPr lang="en-US" altLang="zh-CN" sz="1200" dirty="0">
                <a:ea typeface="等线" panose="02010600030101010101" pitchFamily="2" charset="-122"/>
              </a:rPr>
              <a:t>poly</a:t>
            </a:r>
            <a:r>
              <a:rPr lang="zh-CN" altLang="en-US" sz="1200" dirty="0">
                <a:ea typeface="等线" panose="02010600030101010101" pitchFamily="2" charset="-122"/>
              </a:rPr>
              <a:t>的</a:t>
            </a:r>
            <a:r>
              <a:rPr lang="en-US" altLang="zh-CN" sz="1200" dirty="0">
                <a:ea typeface="等线" panose="02010600030101010101" pitchFamily="2" charset="-122"/>
              </a:rPr>
              <a:t>1/3</a:t>
            </a:r>
            <a:endParaRPr lang="en-US" sz="1200" dirty="0">
              <a:ea typeface="等线" panose="02010600030101010101" pitchFamily="2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55F449E6-7B05-4621-AD45-BA31E60E200E}"/>
              </a:ext>
            </a:extLst>
          </p:cNvPr>
          <p:cNvSpPr txBox="1"/>
          <p:nvPr/>
        </p:nvSpPr>
        <p:spPr>
          <a:xfrm>
            <a:off x="2401900" y="2338007"/>
            <a:ext cx="10310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ea typeface="微软雅黑" panose="020B0503020204020204" pitchFamily="34" charset="-122"/>
              </a:rPr>
              <a:t>满足基本阅读</a:t>
            </a:r>
            <a:endParaRPr lang="en-US" altLang="zh-CN" sz="1050" dirty="0">
              <a:ea typeface="微软雅黑" panose="020B0503020204020204" pitchFamily="34" charset="-122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18D6E2D8-7B2B-42D5-8175-7D6317724BB1}"/>
              </a:ext>
            </a:extLst>
          </p:cNvPr>
          <p:cNvSpPr txBox="1"/>
          <p:nvPr/>
        </p:nvSpPr>
        <p:spPr>
          <a:xfrm>
            <a:off x="514674" y="3618848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a typeface="微软雅黑" panose="020B0503020204020204" pitchFamily="34" charset="-122"/>
              </a:rPr>
              <a:t>步骤</a:t>
            </a:r>
            <a:r>
              <a:rPr lang="en-US" sz="1400" b="1" dirty="0">
                <a:ea typeface="微软雅黑" panose="020B0503020204020204" pitchFamily="34" charset="-122"/>
              </a:rPr>
              <a:t>2</a:t>
            </a:r>
            <a:r>
              <a:rPr lang="zh-CN" altLang="en-US" sz="1400" b="1" dirty="0">
                <a:ea typeface="微软雅黑" panose="020B0503020204020204" pitchFamily="34" charset="-122"/>
              </a:rPr>
              <a:t>、性能优化</a:t>
            </a:r>
            <a:endParaRPr 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47B58D3B-0DD5-4272-8552-FF0906D91516}"/>
              </a:ext>
            </a:extLst>
          </p:cNvPr>
          <p:cNvSpPr txBox="1"/>
          <p:nvPr/>
        </p:nvSpPr>
        <p:spPr>
          <a:xfrm>
            <a:off x="2392867" y="3695792"/>
            <a:ext cx="99257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ea typeface="微软雅黑" panose="020B0503020204020204" pitchFamily="34" charset="-122"/>
              </a:rPr>
              <a:t>通用性的优化</a:t>
            </a:r>
            <a:endParaRPr lang="en-US" altLang="zh-CN" sz="1050" dirty="0">
              <a:ea typeface="微软雅黑" panose="020B0503020204020204" pitchFamily="34" charset="-122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513E0F3-2192-447E-986D-9382C2E52043}"/>
              </a:ext>
            </a:extLst>
          </p:cNvPr>
          <p:cNvSpPr txBox="1"/>
          <p:nvPr/>
        </p:nvSpPr>
        <p:spPr>
          <a:xfrm>
            <a:off x="1199452" y="4075578"/>
            <a:ext cx="2650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根据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Google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评分的完成手机端性能提升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85E7CEF5-D60F-4CE3-BB3B-5C33359C70F1}"/>
              </a:ext>
            </a:extLst>
          </p:cNvPr>
          <p:cNvSpPr txBox="1"/>
          <p:nvPr/>
        </p:nvSpPr>
        <p:spPr>
          <a:xfrm>
            <a:off x="514674" y="4655894"/>
            <a:ext cx="15520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ea typeface="微软雅黑" panose="020B0503020204020204" pitchFamily="34" charset="-122"/>
              </a:rPr>
              <a:t>步骤</a:t>
            </a:r>
            <a:r>
              <a:rPr lang="en-US" sz="1400" b="1" dirty="0">
                <a:ea typeface="微软雅黑" panose="020B0503020204020204" pitchFamily="34" charset="-122"/>
              </a:rPr>
              <a:t>3</a:t>
            </a:r>
            <a:r>
              <a:rPr lang="zh-CN" altLang="en-US" sz="1400" b="1" dirty="0">
                <a:ea typeface="微软雅黑" panose="020B0503020204020204" pitchFamily="34" charset="-122"/>
              </a:rPr>
              <a:t>、数据跟踪</a:t>
            </a:r>
            <a:endParaRPr 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9F76E73F-2A7D-446D-8ED6-E9F64D6375ED}"/>
              </a:ext>
            </a:extLst>
          </p:cNvPr>
          <p:cNvSpPr txBox="1"/>
          <p:nvPr/>
        </p:nvSpPr>
        <p:spPr>
          <a:xfrm>
            <a:off x="2392867" y="4732838"/>
            <a:ext cx="17027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ea typeface="微软雅黑" panose="020B0503020204020204" pitchFamily="34" charset="-122"/>
              </a:rPr>
              <a:t>将</a:t>
            </a:r>
            <a:r>
              <a:rPr lang="en-US" altLang="zh-CN" sz="1050" dirty="0">
                <a:ea typeface="微软雅黑" panose="020B0503020204020204" pitchFamily="34" charset="-122"/>
              </a:rPr>
              <a:t>PC</a:t>
            </a:r>
            <a:r>
              <a:rPr lang="zh-CN" altLang="en-US" sz="1050" dirty="0">
                <a:ea typeface="微软雅黑" panose="020B0503020204020204" pitchFamily="34" charset="-122"/>
              </a:rPr>
              <a:t>和手机端的数据分开</a:t>
            </a:r>
            <a:endParaRPr lang="en-US" altLang="zh-CN" sz="1050" dirty="0">
              <a:ea typeface="微软雅黑" panose="020B0503020204020204" pitchFamily="34" charset="-122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9E45246-66C1-4425-8288-A381318A1BA0}"/>
              </a:ext>
            </a:extLst>
          </p:cNvPr>
          <p:cNvSpPr txBox="1"/>
          <p:nvPr/>
        </p:nvSpPr>
        <p:spPr>
          <a:xfrm>
            <a:off x="1199452" y="5112624"/>
            <a:ext cx="40488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数据层面，实现</a:t>
            </a: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PC</a:t>
            </a: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和手机的差异统计，再考虑进一步优化手机端方案。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3D96015E-A104-4A11-9E81-8C021A279F88}"/>
              </a:ext>
            </a:extLst>
          </p:cNvPr>
          <p:cNvCxnSpPr/>
          <p:nvPr/>
        </p:nvCxnSpPr>
        <p:spPr>
          <a:xfrm>
            <a:off x="2380613" y="3346954"/>
            <a:ext cx="2039011" cy="0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:a16="http://schemas.microsoft.com/office/drawing/2014/main" id="{1CFBB0C3-9701-42B6-8518-6B90DCCBEC10}"/>
              </a:ext>
            </a:extLst>
          </p:cNvPr>
          <p:cNvSpPr txBox="1"/>
          <p:nvPr/>
        </p:nvSpPr>
        <p:spPr>
          <a:xfrm>
            <a:off x="3076952" y="3215532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待推进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C75A26AC-E614-410A-8B87-B00A45AFCC9D}"/>
              </a:ext>
            </a:extLst>
          </p:cNvPr>
          <p:cNvSpPr txBox="1"/>
          <p:nvPr/>
        </p:nvSpPr>
        <p:spPr>
          <a:xfrm>
            <a:off x="514674" y="5701918"/>
            <a:ext cx="19864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b="1" dirty="0">
                <a:ea typeface="等线" panose="02010600030101010101" pitchFamily="2" charset="-122"/>
              </a:rPr>
              <a:t>其他分别率的部分</a:t>
            </a:r>
            <a:r>
              <a:rPr lang="en-US" altLang="zh-CN" sz="1200" b="1" dirty="0">
                <a:ea typeface="等线" panose="02010600030101010101" pitchFamily="2" charset="-122"/>
              </a:rPr>
              <a:t>Q1J</a:t>
            </a:r>
            <a:r>
              <a:rPr lang="zh-CN" altLang="en-US" sz="1200" b="1" dirty="0">
                <a:ea typeface="等线" panose="02010600030101010101" pitchFamily="2" charset="-122"/>
              </a:rPr>
              <a:t>解决</a:t>
            </a:r>
            <a:endParaRPr lang="en-US" sz="1200" dirty="0"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52408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 102">
            <a:extLst>
              <a:ext uri="{FF2B5EF4-FFF2-40B4-BE49-F238E27FC236}">
                <a16:creationId xmlns:a16="http://schemas.microsoft.com/office/drawing/2014/main" id="{58063F59-51D3-4A9F-9AD7-F19EAC5A0D90}"/>
              </a:ext>
            </a:extLst>
          </p:cNvPr>
          <p:cNvSpPr/>
          <p:nvPr/>
        </p:nvSpPr>
        <p:spPr>
          <a:xfrm>
            <a:off x="349399" y="3999535"/>
            <a:ext cx="4698499" cy="2800028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noFill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9617" y="16862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数据漏斗跟踪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4" name="Group 125">
            <a:extLst>
              <a:ext uri="{FF2B5EF4-FFF2-40B4-BE49-F238E27FC236}">
                <a16:creationId xmlns:a16="http://schemas.microsoft.com/office/drawing/2014/main" id="{3F4E2F46-B2F7-4E69-918B-DF72E7C24C3F}"/>
              </a:ext>
            </a:extLst>
          </p:cNvPr>
          <p:cNvGrpSpPr/>
          <p:nvPr/>
        </p:nvGrpSpPr>
        <p:grpSpPr>
          <a:xfrm>
            <a:off x="7799835" y="1550710"/>
            <a:ext cx="1190625" cy="71437"/>
            <a:chOff x="4106863" y="4170363"/>
            <a:chExt cx="1190625" cy="71437"/>
          </a:xfrm>
          <a:solidFill>
            <a:srgbClr val="2980B9">
              <a:lumMod val="50000"/>
            </a:srgbClr>
          </a:solidFill>
        </p:grpSpPr>
        <p:sp>
          <p:nvSpPr>
            <p:cNvPr id="17" name="Freeform 43">
              <a:extLst>
                <a:ext uri="{FF2B5EF4-FFF2-40B4-BE49-F238E27FC236}">
                  <a16:creationId xmlns:a16="http://schemas.microsoft.com/office/drawing/2014/main" id="{825A6500-9A21-4BF5-ACBD-63B8483384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6863" y="4205288"/>
              <a:ext cx="1152525" cy="15875"/>
            </a:xfrm>
            <a:custGeom>
              <a:avLst/>
              <a:gdLst>
                <a:gd name="T0" fmla="*/ 726 w 726"/>
                <a:gd name="T1" fmla="*/ 10 h 10"/>
                <a:gd name="T2" fmla="*/ 722 w 726"/>
                <a:gd name="T3" fmla="*/ 0 h 10"/>
                <a:gd name="T4" fmla="*/ 688 w 726"/>
                <a:gd name="T5" fmla="*/ 10 h 10"/>
                <a:gd name="T6" fmla="*/ 708 w 726"/>
                <a:gd name="T7" fmla="*/ 0 h 10"/>
                <a:gd name="T8" fmla="*/ 688 w 726"/>
                <a:gd name="T9" fmla="*/ 10 h 10"/>
                <a:gd name="T10" fmla="*/ 674 w 726"/>
                <a:gd name="T11" fmla="*/ 10 h 10"/>
                <a:gd name="T12" fmla="*/ 653 w 726"/>
                <a:gd name="T13" fmla="*/ 0 h 10"/>
                <a:gd name="T14" fmla="*/ 619 w 726"/>
                <a:gd name="T15" fmla="*/ 10 h 10"/>
                <a:gd name="T16" fmla="*/ 640 w 726"/>
                <a:gd name="T17" fmla="*/ 0 h 10"/>
                <a:gd name="T18" fmla="*/ 619 w 726"/>
                <a:gd name="T19" fmla="*/ 10 h 10"/>
                <a:gd name="T20" fmla="*/ 605 w 726"/>
                <a:gd name="T21" fmla="*/ 10 h 10"/>
                <a:gd name="T22" fmla="*/ 584 w 726"/>
                <a:gd name="T23" fmla="*/ 0 h 10"/>
                <a:gd name="T24" fmla="*/ 550 w 726"/>
                <a:gd name="T25" fmla="*/ 10 h 10"/>
                <a:gd name="T26" fmla="*/ 571 w 726"/>
                <a:gd name="T27" fmla="*/ 0 h 10"/>
                <a:gd name="T28" fmla="*/ 550 w 726"/>
                <a:gd name="T29" fmla="*/ 10 h 10"/>
                <a:gd name="T30" fmla="*/ 536 w 726"/>
                <a:gd name="T31" fmla="*/ 10 h 10"/>
                <a:gd name="T32" fmla="*/ 516 w 726"/>
                <a:gd name="T33" fmla="*/ 0 h 10"/>
                <a:gd name="T34" fmla="*/ 481 w 726"/>
                <a:gd name="T35" fmla="*/ 10 h 10"/>
                <a:gd name="T36" fmla="*/ 502 w 726"/>
                <a:gd name="T37" fmla="*/ 0 h 10"/>
                <a:gd name="T38" fmla="*/ 481 w 726"/>
                <a:gd name="T39" fmla="*/ 10 h 10"/>
                <a:gd name="T40" fmla="*/ 468 w 726"/>
                <a:gd name="T41" fmla="*/ 10 h 10"/>
                <a:gd name="T42" fmla="*/ 447 w 726"/>
                <a:gd name="T43" fmla="*/ 0 h 10"/>
                <a:gd name="T44" fmla="*/ 412 w 726"/>
                <a:gd name="T45" fmla="*/ 10 h 10"/>
                <a:gd name="T46" fmla="*/ 433 w 726"/>
                <a:gd name="T47" fmla="*/ 0 h 10"/>
                <a:gd name="T48" fmla="*/ 412 w 726"/>
                <a:gd name="T49" fmla="*/ 10 h 10"/>
                <a:gd name="T50" fmla="*/ 399 w 726"/>
                <a:gd name="T51" fmla="*/ 10 h 10"/>
                <a:gd name="T52" fmla="*/ 378 w 726"/>
                <a:gd name="T53" fmla="*/ 0 h 10"/>
                <a:gd name="T54" fmla="*/ 344 w 726"/>
                <a:gd name="T55" fmla="*/ 10 h 10"/>
                <a:gd name="T56" fmla="*/ 364 w 726"/>
                <a:gd name="T57" fmla="*/ 0 h 10"/>
                <a:gd name="T58" fmla="*/ 344 w 726"/>
                <a:gd name="T59" fmla="*/ 10 h 10"/>
                <a:gd name="T60" fmla="*/ 330 w 726"/>
                <a:gd name="T61" fmla="*/ 10 h 10"/>
                <a:gd name="T62" fmla="*/ 309 w 726"/>
                <a:gd name="T63" fmla="*/ 0 h 10"/>
                <a:gd name="T64" fmla="*/ 275 w 726"/>
                <a:gd name="T65" fmla="*/ 10 h 10"/>
                <a:gd name="T66" fmla="*/ 295 w 726"/>
                <a:gd name="T67" fmla="*/ 0 h 10"/>
                <a:gd name="T68" fmla="*/ 275 w 726"/>
                <a:gd name="T69" fmla="*/ 10 h 10"/>
                <a:gd name="T70" fmla="*/ 261 w 726"/>
                <a:gd name="T71" fmla="*/ 10 h 10"/>
                <a:gd name="T72" fmla="*/ 240 w 726"/>
                <a:gd name="T73" fmla="*/ 0 h 10"/>
                <a:gd name="T74" fmla="*/ 206 w 726"/>
                <a:gd name="T75" fmla="*/ 10 h 10"/>
                <a:gd name="T76" fmla="*/ 227 w 726"/>
                <a:gd name="T77" fmla="*/ 0 h 10"/>
                <a:gd name="T78" fmla="*/ 206 w 726"/>
                <a:gd name="T79" fmla="*/ 10 h 10"/>
                <a:gd name="T80" fmla="*/ 192 w 726"/>
                <a:gd name="T81" fmla="*/ 10 h 10"/>
                <a:gd name="T82" fmla="*/ 172 w 726"/>
                <a:gd name="T83" fmla="*/ 0 h 10"/>
                <a:gd name="T84" fmla="*/ 137 w 726"/>
                <a:gd name="T85" fmla="*/ 10 h 10"/>
                <a:gd name="T86" fmla="*/ 158 w 726"/>
                <a:gd name="T87" fmla="*/ 0 h 10"/>
                <a:gd name="T88" fmla="*/ 137 w 726"/>
                <a:gd name="T89" fmla="*/ 10 h 10"/>
                <a:gd name="T90" fmla="*/ 123 w 726"/>
                <a:gd name="T91" fmla="*/ 10 h 10"/>
                <a:gd name="T92" fmla="*/ 103 w 726"/>
                <a:gd name="T93" fmla="*/ 0 h 10"/>
                <a:gd name="T94" fmla="*/ 68 w 726"/>
                <a:gd name="T95" fmla="*/ 10 h 10"/>
                <a:gd name="T96" fmla="*/ 89 w 726"/>
                <a:gd name="T97" fmla="*/ 0 h 10"/>
                <a:gd name="T98" fmla="*/ 68 w 726"/>
                <a:gd name="T99" fmla="*/ 10 h 10"/>
                <a:gd name="T100" fmla="*/ 55 w 726"/>
                <a:gd name="T101" fmla="*/ 10 h 10"/>
                <a:gd name="T102" fmla="*/ 34 w 726"/>
                <a:gd name="T103" fmla="*/ 0 h 10"/>
                <a:gd name="T104" fmla="*/ 0 w 726"/>
                <a:gd name="T105" fmla="*/ 10 h 10"/>
                <a:gd name="T106" fmla="*/ 20 w 726"/>
                <a:gd name="T107" fmla="*/ 0 h 10"/>
                <a:gd name="T108" fmla="*/ 0 w 726"/>
                <a:gd name="T10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6" h="10">
                  <a:moveTo>
                    <a:pt x="722" y="10"/>
                  </a:moveTo>
                  <a:lnTo>
                    <a:pt x="726" y="10"/>
                  </a:lnTo>
                  <a:lnTo>
                    <a:pt x="726" y="0"/>
                  </a:lnTo>
                  <a:lnTo>
                    <a:pt x="722" y="0"/>
                  </a:lnTo>
                  <a:lnTo>
                    <a:pt x="722" y="10"/>
                  </a:lnTo>
                  <a:close/>
                  <a:moveTo>
                    <a:pt x="688" y="10"/>
                  </a:moveTo>
                  <a:lnTo>
                    <a:pt x="708" y="10"/>
                  </a:lnTo>
                  <a:lnTo>
                    <a:pt x="708" y="0"/>
                  </a:lnTo>
                  <a:lnTo>
                    <a:pt x="688" y="0"/>
                  </a:lnTo>
                  <a:lnTo>
                    <a:pt x="688" y="10"/>
                  </a:lnTo>
                  <a:close/>
                  <a:moveTo>
                    <a:pt x="653" y="10"/>
                  </a:moveTo>
                  <a:lnTo>
                    <a:pt x="674" y="10"/>
                  </a:lnTo>
                  <a:lnTo>
                    <a:pt x="674" y="0"/>
                  </a:lnTo>
                  <a:lnTo>
                    <a:pt x="653" y="0"/>
                  </a:lnTo>
                  <a:lnTo>
                    <a:pt x="653" y="10"/>
                  </a:lnTo>
                  <a:close/>
                  <a:moveTo>
                    <a:pt x="619" y="10"/>
                  </a:moveTo>
                  <a:lnTo>
                    <a:pt x="640" y="10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619" y="10"/>
                  </a:lnTo>
                  <a:close/>
                  <a:moveTo>
                    <a:pt x="584" y="10"/>
                  </a:moveTo>
                  <a:lnTo>
                    <a:pt x="605" y="10"/>
                  </a:lnTo>
                  <a:lnTo>
                    <a:pt x="605" y="0"/>
                  </a:lnTo>
                  <a:lnTo>
                    <a:pt x="584" y="0"/>
                  </a:lnTo>
                  <a:lnTo>
                    <a:pt x="584" y="10"/>
                  </a:lnTo>
                  <a:close/>
                  <a:moveTo>
                    <a:pt x="550" y="10"/>
                  </a:moveTo>
                  <a:lnTo>
                    <a:pt x="571" y="10"/>
                  </a:lnTo>
                  <a:lnTo>
                    <a:pt x="571" y="0"/>
                  </a:lnTo>
                  <a:lnTo>
                    <a:pt x="550" y="0"/>
                  </a:lnTo>
                  <a:lnTo>
                    <a:pt x="550" y="10"/>
                  </a:lnTo>
                  <a:close/>
                  <a:moveTo>
                    <a:pt x="516" y="10"/>
                  </a:moveTo>
                  <a:lnTo>
                    <a:pt x="536" y="10"/>
                  </a:lnTo>
                  <a:lnTo>
                    <a:pt x="536" y="0"/>
                  </a:lnTo>
                  <a:lnTo>
                    <a:pt x="516" y="0"/>
                  </a:lnTo>
                  <a:lnTo>
                    <a:pt x="516" y="10"/>
                  </a:lnTo>
                  <a:close/>
                  <a:moveTo>
                    <a:pt x="481" y="10"/>
                  </a:moveTo>
                  <a:lnTo>
                    <a:pt x="502" y="10"/>
                  </a:lnTo>
                  <a:lnTo>
                    <a:pt x="502" y="0"/>
                  </a:lnTo>
                  <a:lnTo>
                    <a:pt x="481" y="0"/>
                  </a:lnTo>
                  <a:lnTo>
                    <a:pt x="481" y="10"/>
                  </a:lnTo>
                  <a:close/>
                  <a:moveTo>
                    <a:pt x="447" y="10"/>
                  </a:moveTo>
                  <a:lnTo>
                    <a:pt x="468" y="10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10"/>
                  </a:lnTo>
                  <a:close/>
                  <a:moveTo>
                    <a:pt x="412" y="10"/>
                  </a:moveTo>
                  <a:lnTo>
                    <a:pt x="433" y="10"/>
                  </a:lnTo>
                  <a:lnTo>
                    <a:pt x="433" y="0"/>
                  </a:lnTo>
                  <a:lnTo>
                    <a:pt x="412" y="0"/>
                  </a:lnTo>
                  <a:lnTo>
                    <a:pt x="412" y="10"/>
                  </a:lnTo>
                  <a:close/>
                  <a:moveTo>
                    <a:pt x="378" y="10"/>
                  </a:moveTo>
                  <a:lnTo>
                    <a:pt x="399" y="10"/>
                  </a:lnTo>
                  <a:lnTo>
                    <a:pt x="399" y="0"/>
                  </a:lnTo>
                  <a:lnTo>
                    <a:pt x="378" y="0"/>
                  </a:lnTo>
                  <a:lnTo>
                    <a:pt x="378" y="10"/>
                  </a:lnTo>
                  <a:close/>
                  <a:moveTo>
                    <a:pt x="344" y="10"/>
                  </a:moveTo>
                  <a:lnTo>
                    <a:pt x="364" y="10"/>
                  </a:lnTo>
                  <a:lnTo>
                    <a:pt x="364" y="0"/>
                  </a:lnTo>
                  <a:lnTo>
                    <a:pt x="344" y="0"/>
                  </a:lnTo>
                  <a:lnTo>
                    <a:pt x="344" y="10"/>
                  </a:lnTo>
                  <a:close/>
                  <a:moveTo>
                    <a:pt x="309" y="10"/>
                  </a:moveTo>
                  <a:lnTo>
                    <a:pt x="330" y="10"/>
                  </a:lnTo>
                  <a:lnTo>
                    <a:pt x="330" y="0"/>
                  </a:lnTo>
                  <a:lnTo>
                    <a:pt x="309" y="0"/>
                  </a:lnTo>
                  <a:lnTo>
                    <a:pt x="309" y="10"/>
                  </a:lnTo>
                  <a:close/>
                  <a:moveTo>
                    <a:pt x="275" y="10"/>
                  </a:moveTo>
                  <a:lnTo>
                    <a:pt x="295" y="10"/>
                  </a:lnTo>
                  <a:lnTo>
                    <a:pt x="295" y="0"/>
                  </a:lnTo>
                  <a:lnTo>
                    <a:pt x="275" y="0"/>
                  </a:lnTo>
                  <a:lnTo>
                    <a:pt x="275" y="10"/>
                  </a:lnTo>
                  <a:close/>
                  <a:moveTo>
                    <a:pt x="240" y="10"/>
                  </a:moveTo>
                  <a:lnTo>
                    <a:pt x="261" y="10"/>
                  </a:lnTo>
                  <a:lnTo>
                    <a:pt x="261" y="0"/>
                  </a:lnTo>
                  <a:lnTo>
                    <a:pt x="240" y="0"/>
                  </a:lnTo>
                  <a:lnTo>
                    <a:pt x="240" y="10"/>
                  </a:lnTo>
                  <a:close/>
                  <a:moveTo>
                    <a:pt x="206" y="10"/>
                  </a:moveTo>
                  <a:lnTo>
                    <a:pt x="227" y="1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206" y="10"/>
                  </a:lnTo>
                  <a:close/>
                  <a:moveTo>
                    <a:pt x="172" y="10"/>
                  </a:moveTo>
                  <a:lnTo>
                    <a:pt x="192" y="1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10"/>
                  </a:lnTo>
                  <a:close/>
                  <a:moveTo>
                    <a:pt x="137" y="10"/>
                  </a:moveTo>
                  <a:lnTo>
                    <a:pt x="158" y="1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37" y="10"/>
                  </a:lnTo>
                  <a:close/>
                  <a:moveTo>
                    <a:pt x="103" y="10"/>
                  </a:moveTo>
                  <a:lnTo>
                    <a:pt x="123" y="10"/>
                  </a:lnTo>
                  <a:lnTo>
                    <a:pt x="123" y="0"/>
                  </a:lnTo>
                  <a:lnTo>
                    <a:pt x="103" y="0"/>
                  </a:lnTo>
                  <a:lnTo>
                    <a:pt x="103" y="10"/>
                  </a:lnTo>
                  <a:close/>
                  <a:moveTo>
                    <a:pt x="68" y="10"/>
                  </a:moveTo>
                  <a:lnTo>
                    <a:pt x="89" y="10"/>
                  </a:lnTo>
                  <a:lnTo>
                    <a:pt x="89" y="0"/>
                  </a:lnTo>
                  <a:lnTo>
                    <a:pt x="68" y="0"/>
                  </a:lnTo>
                  <a:lnTo>
                    <a:pt x="68" y="10"/>
                  </a:lnTo>
                  <a:close/>
                  <a:moveTo>
                    <a:pt x="34" y="10"/>
                  </a:moveTo>
                  <a:lnTo>
                    <a:pt x="55" y="1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34" y="10"/>
                  </a:lnTo>
                  <a:close/>
                  <a:moveTo>
                    <a:pt x="0" y="10"/>
                  </a:moveTo>
                  <a:lnTo>
                    <a:pt x="20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18" name="Freeform 44">
              <a:extLst>
                <a:ext uri="{FF2B5EF4-FFF2-40B4-BE49-F238E27FC236}">
                  <a16:creationId xmlns:a16="http://schemas.microsoft.com/office/drawing/2014/main" id="{F0688879-FD22-4BEF-8781-359BCB7CC4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6863" y="4205288"/>
              <a:ext cx="1152525" cy="15875"/>
            </a:xfrm>
            <a:custGeom>
              <a:avLst/>
              <a:gdLst>
                <a:gd name="T0" fmla="*/ 726 w 726"/>
                <a:gd name="T1" fmla="*/ 10 h 10"/>
                <a:gd name="T2" fmla="*/ 722 w 726"/>
                <a:gd name="T3" fmla="*/ 0 h 10"/>
                <a:gd name="T4" fmla="*/ 688 w 726"/>
                <a:gd name="T5" fmla="*/ 10 h 10"/>
                <a:gd name="T6" fmla="*/ 708 w 726"/>
                <a:gd name="T7" fmla="*/ 0 h 10"/>
                <a:gd name="T8" fmla="*/ 688 w 726"/>
                <a:gd name="T9" fmla="*/ 10 h 10"/>
                <a:gd name="T10" fmla="*/ 674 w 726"/>
                <a:gd name="T11" fmla="*/ 10 h 10"/>
                <a:gd name="T12" fmla="*/ 653 w 726"/>
                <a:gd name="T13" fmla="*/ 0 h 10"/>
                <a:gd name="T14" fmla="*/ 619 w 726"/>
                <a:gd name="T15" fmla="*/ 10 h 10"/>
                <a:gd name="T16" fmla="*/ 640 w 726"/>
                <a:gd name="T17" fmla="*/ 0 h 10"/>
                <a:gd name="T18" fmla="*/ 619 w 726"/>
                <a:gd name="T19" fmla="*/ 10 h 10"/>
                <a:gd name="T20" fmla="*/ 605 w 726"/>
                <a:gd name="T21" fmla="*/ 10 h 10"/>
                <a:gd name="T22" fmla="*/ 584 w 726"/>
                <a:gd name="T23" fmla="*/ 0 h 10"/>
                <a:gd name="T24" fmla="*/ 550 w 726"/>
                <a:gd name="T25" fmla="*/ 10 h 10"/>
                <a:gd name="T26" fmla="*/ 571 w 726"/>
                <a:gd name="T27" fmla="*/ 0 h 10"/>
                <a:gd name="T28" fmla="*/ 550 w 726"/>
                <a:gd name="T29" fmla="*/ 10 h 10"/>
                <a:gd name="T30" fmla="*/ 536 w 726"/>
                <a:gd name="T31" fmla="*/ 10 h 10"/>
                <a:gd name="T32" fmla="*/ 516 w 726"/>
                <a:gd name="T33" fmla="*/ 0 h 10"/>
                <a:gd name="T34" fmla="*/ 481 w 726"/>
                <a:gd name="T35" fmla="*/ 10 h 10"/>
                <a:gd name="T36" fmla="*/ 502 w 726"/>
                <a:gd name="T37" fmla="*/ 0 h 10"/>
                <a:gd name="T38" fmla="*/ 481 w 726"/>
                <a:gd name="T39" fmla="*/ 10 h 10"/>
                <a:gd name="T40" fmla="*/ 468 w 726"/>
                <a:gd name="T41" fmla="*/ 10 h 10"/>
                <a:gd name="T42" fmla="*/ 447 w 726"/>
                <a:gd name="T43" fmla="*/ 0 h 10"/>
                <a:gd name="T44" fmla="*/ 412 w 726"/>
                <a:gd name="T45" fmla="*/ 10 h 10"/>
                <a:gd name="T46" fmla="*/ 433 w 726"/>
                <a:gd name="T47" fmla="*/ 0 h 10"/>
                <a:gd name="T48" fmla="*/ 412 w 726"/>
                <a:gd name="T49" fmla="*/ 10 h 10"/>
                <a:gd name="T50" fmla="*/ 399 w 726"/>
                <a:gd name="T51" fmla="*/ 10 h 10"/>
                <a:gd name="T52" fmla="*/ 378 w 726"/>
                <a:gd name="T53" fmla="*/ 0 h 10"/>
                <a:gd name="T54" fmla="*/ 344 w 726"/>
                <a:gd name="T55" fmla="*/ 10 h 10"/>
                <a:gd name="T56" fmla="*/ 364 w 726"/>
                <a:gd name="T57" fmla="*/ 0 h 10"/>
                <a:gd name="T58" fmla="*/ 344 w 726"/>
                <a:gd name="T59" fmla="*/ 10 h 10"/>
                <a:gd name="T60" fmla="*/ 330 w 726"/>
                <a:gd name="T61" fmla="*/ 10 h 10"/>
                <a:gd name="T62" fmla="*/ 309 w 726"/>
                <a:gd name="T63" fmla="*/ 0 h 10"/>
                <a:gd name="T64" fmla="*/ 275 w 726"/>
                <a:gd name="T65" fmla="*/ 10 h 10"/>
                <a:gd name="T66" fmla="*/ 295 w 726"/>
                <a:gd name="T67" fmla="*/ 0 h 10"/>
                <a:gd name="T68" fmla="*/ 275 w 726"/>
                <a:gd name="T69" fmla="*/ 10 h 10"/>
                <a:gd name="T70" fmla="*/ 261 w 726"/>
                <a:gd name="T71" fmla="*/ 10 h 10"/>
                <a:gd name="T72" fmla="*/ 240 w 726"/>
                <a:gd name="T73" fmla="*/ 0 h 10"/>
                <a:gd name="T74" fmla="*/ 206 w 726"/>
                <a:gd name="T75" fmla="*/ 10 h 10"/>
                <a:gd name="T76" fmla="*/ 227 w 726"/>
                <a:gd name="T77" fmla="*/ 0 h 10"/>
                <a:gd name="T78" fmla="*/ 206 w 726"/>
                <a:gd name="T79" fmla="*/ 10 h 10"/>
                <a:gd name="T80" fmla="*/ 192 w 726"/>
                <a:gd name="T81" fmla="*/ 10 h 10"/>
                <a:gd name="T82" fmla="*/ 172 w 726"/>
                <a:gd name="T83" fmla="*/ 0 h 10"/>
                <a:gd name="T84" fmla="*/ 137 w 726"/>
                <a:gd name="T85" fmla="*/ 10 h 10"/>
                <a:gd name="T86" fmla="*/ 158 w 726"/>
                <a:gd name="T87" fmla="*/ 0 h 10"/>
                <a:gd name="T88" fmla="*/ 137 w 726"/>
                <a:gd name="T89" fmla="*/ 10 h 10"/>
                <a:gd name="T90" fmla="*/ 123 w 726"/>
                <a:gd name="T91" fmla="*/ 10 h 10"/>
                <a:gd name="T92" fmla="*/ 103 w 726"/>
                <a:gd name="T93" fmla="*/ 0 h 10"/>
                <a:gd name="T94" fmla="*/ 68 w 726"/>
                <a:gd name="T95" fmla="*/ 10 h 10"/>
                <a:gd name="T96" fmla="*/ 89 w 726"/>
                <a:gd name="T97" fmla="*/ 0 h 10"/>
                <a:gd name="T98" fmla="*/ 68 w 726"/>
                <a:gd name="T99" fmla="*/ 10 h 10"/>
                <a:gd name="T100" fmla="*/ 55 w 726"/>
                <a:gd name="T101" fmla="*/ 10 h 10"/>
                <a:gd name="T102" fmla="*/ 34 w 726"/>
                <a:gd name="T103" fmla="*/ 0 h 10"/>
                <a:gd name="T104" fmla="*/ 0 w 726"/>
                <a:gd name="T105" fmla="*/ 10 h 10"/>
                <a:gd name="T106" fmla="*/ 20 w 726"/>
                <a:gd name="T107" fmla="*/ 0 h 10"/>
                <a:gd name="T108" fmla="*/ 0 w 726"/>
                <a:gd name="T10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6" h="10">
                  <a:moveTo>
                    <a:pt x="722" y="10"/>
                  </a:moveTo>
                  <a:lnTo>
                    <a:pt x="726" y="10"/>
                  </a:lnTo>
                  <a:lnTo>
                    <a:pt x="726" y="0"/>
                  </a:lnTo>
                  <a:lnTo>
                    <a:pt x="722" y="0"/>
                  </a:lnTo>
                  <a:lnTo>
                    <a:pt x="722" y="10"/>
                  </a:lnTo>
                  <a:moveTo>
                    <a:pt x="688" y="10"/>
                  </a:moveTo>
                  <a:lnTo>
                    <a:pt x="708" y="10"/>
                  </a:lnTo>
                  <a:lnTo>
                    <a:pt x="708" y="0"/>
                  </a:lnTo>
                  <a:lnTo>
                    <a:pt x="688" y="0"/>
                  </a:lnTo>
                  <a:lnTo>
                    <a:pt x="688" y="10"/>
                  </a:lnTo>
                  <a:moveTo>
                    <a:pt x="653" y="10"/>
                  </a:moveTo>
                  <a:lnTo>
                    <a:pt x="674" y="10"/>
                  </a:lnTo>
                  <a:lnTo>
                    <a:pt x="674" y="0"/>
                  </a:lnTo>
                  <a:lnTo>
                    <a:pt x="653" y="0"/>
                  </a:lnTo>
                  <a:lnTo>
                    <a:pt x="653" y="10"/>
                  </a:lnTo>
                  <a:moveTo>
                    <a:pt x="619" y="10"/>
                  </a:moveTo>
                  <a:lnTo>
                    <a:pt x="640" y="10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619" y="10"/>
                  </a:lnTo>
                  <a:moveTo>
                    <a:pt x="584" y="10"/>
                  </a:moveTo>
                  <a:lnTo>
                    <a:pt x="605" y="10"/>
                  </a:lnTo>
                  <a:lnTo>
                    <a:pt x="605" y="0"/>
                  </a:lnTo>
                  <a:lnTo>
                    <a:pt x="584" y="0"/>
                  </a:lnTo>
                  <a:lnTo>
                    <a:pt x="584" y="10"/>
                  </a:lnTo>
                  <a:moveTo>
                    <a:pt x="550" y="10"/>
                  </a:moveTo>
                  <a:lnTo>
                    <a:pt x="571" y="10"/>
                  </a:lnTo>
                  <a:lnTo>
                    <a:pt x="571" y="0"/>
                  </a:lnTo>
                  <a:lnTo>
                    <a:pt x="550" y="0"/>
                  </a:lnTo>
                  <a:lnTo>
                    <a:pt x="550" y="10"/>
                  </a:lnTo>
                  <a:moveTo>
                    <a:pt x="516" y="10"/>
                  </a:moveTo>
                  <a:lnTo>
                    <a:pt x="536" y="10"/>
                  </a:lnTo>
                  <a:lnTo>
                    <a:pt x="536" y="0"/>
                  </a:lnTo>
                  <a:lnTo>
                    <a:pt x="516" y="0"/>
                  </a:lnTo>
                  <a:lnTo>
                    <a:pt x="516" y="10"/>
                  </a:lnTo>
                  <a:moveTo>
                    <a:pt x="481" y="10"/>
                  </a:moveTo>
                  <a:lnTo>
                    <a:pt x="502" y="10"/>
                  </a:lnTo>
                  <a:lnTo>
                    <a:pt x="502" y="0"/>
                  </a:lnTo>
                  <a:lnTo>
                    <a:pt x="481" y="0"/>
                  </a:lnTo>
                  <a:lnTo>
                    <a:pt x="481" y="10"/>
                  </a:lnTo>
                  <a:moveTo>
                    <a:pt x="447" y="10"/>
                  </a:moveTo>
                  <a:lnTo>
                    <a:pt x="468" y="10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10"/>
                  </a:lnTo>
                  <a:moveTo>
                    <a:pt x="412" y="10"/>
                  </a:moveTo>
                  <a:lnTo>
                    <a:pt x="433" y="10"/>
                  </a:lnTo>
                  <a:lnTo>
                    <a:pt x="433" y="0"/>
                  </a:lnTo>
                  <a:lnTo>
                    <a:pt x="412" y="0"/>
                  </a:lnTo>
                  <a:lnTo>
                    <a:pt x="412" y="10"/>
                  </a:lnTo>
                  <a:moveTo>
                    <a:pt x="378" y="10"/>
                  </a:moveTo>
                  <a:lnTo>
                    <a:pt x="399" y="10"/>
                  </a:lnTo>
                  <a:lnTo>
                    <a:pt x="399" y="0"/>
                  </a:lnTo>
                  <a:lnTo>
                    <a:pt x="378" y="0"/>
                  </a:lnTo>
                  <a:lnTo>
                    <a:pt x="378" y="10"/>
                  </a:lnTo>
                  <a:moveTo>
                    <a:pt x="344" y="10"/>
                  </a:moveTo>
                  <a:lnTo>
                    <a:pt x="364" y="10"/>
                  </a:lnTo>
                  <a:lnTo>
                    <a:pt x="364" y="0"/>
                  </a:lnTo>
                  <a:lnTo>
                    <a:pt x="344" y="0"/>
                  </a:lnTo>
                  <a:lnTo>
                    <a:pt x="344" y="10"/>
                  </a:lnTo>
                  <a:moveTo>
                    <a:pt x="309" y="10"/>
                  </a:moveTo>
                  <a:lnTo>
                    <a:pt x="330" y="10"/>
                  </a:lnTo>
                  <a:lnTo>
                    <a:pt x="330" y="0"/>
                  </a:lnTo>
                  <a:lnTo>
                    <a:pt x="309" y="0"/>
                  </a:lnTo>
                  <a:lnTo>
                    <a:pt x="309" y="10"/>
                  </a:lnTo>
                  <a:moveTo>
                    <a:pt x="275" y="10"/>
                  </a:moveTo>
                  <a:lnTo>
                    <a:pt x="295" y="10"/>
                  </a:lnTo>
                  <a:lnTo>
                    <a:pt x="295" y="0"/>
                  </a:lnTo>
                  <a:lnTo>
                    <a:pt x="275" y="0"/>
                  </a:lnTo>
                  <a:lnTo>
                    <a:pt x="275" y="10"/>
                  </a:lnTo>
                  <a:moveTo>
                    <a:pt x="240" y="10"/>
                  </a:moveTo>
                  <a:lnTo>
                    <a:pt x="261" y="10"/>
                  </a:lnTo>
                  <a:lnTo>
                    <a:pt x="261" y="0"/>
                  </a:lnTo>
                  <a:lnTo>
                    <a:pt x="240" y="0"/>
                  </a:lnTo>
                  <a:lnTo>
                    <a:pt x="240" y="10"/>
                  </a:lnTo>
                  <a:moveTo>
                    <a:pt x="206" y="10"/>
                  </a:moveTo>
                  <a:lnTo>
                    <a:pt x="227" y="1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206" y="10"/>
                  </a:lnTo>
                  <a:moveTo>
                    <a:pt x="172" y="10"/>
                  </a:moveTo>
                  <a:lnTo>
                    <a:pt x="192" y="1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10"/>
                  </a:lnTo>
                  <a:moveTo>
                    <a:pt x="137" y="10"/>
                  </a:moveTo>
                  <a:lnTo>
                    <a:pt x="158" y="1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37" y="10"/>
                  </a:lnTo>
                  <a:moveTo>
                    <a:pt x="103" y="10"/>
                  </a:moveTo>
                  <a:lnTo>
                    <a:pt x="123" y="10"/>
                  </a:lnTo>
                  <a:lnTo>
                    <a:pt x="123" y="0"/>
                  </a:lnTo>
                  <a:lnTo>
                    <a:pt x="103" y="0"/>
                  </a:lnTo>
                  <a:lnTo>
                    <a:pt x="103" y="10"/>
                  </a:lnTo>
                  <a:moveTo>
                    <a:pt x="68" y="10"/>
                  </a:moveTo>
                  <a:lnTo>
                    <a:pt x="89" y="10"/>
                  </a:lnTo>
                  <a:lnTo>
                    <a:pt x="89" y="0"/>
                  </a:lnTo>
                  <a:lnTo>
                    <a:pt x="68" y="0"/>
                  </a:lnTo>
                  <a:lnTo>
                    <a:pt x="68" y="10"/>
                  </a:lnTo>
                  <a:moveTo>
                    <a:pt x="34" y="10"/>
                  </a:moveTo>
                  <a:lnTo>
                    <a:pt x="55" y="1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34" y="10"/>
                  </a:lnTo>
                  <a:moveTo>
                    <a:pt x="0" y="10"/>
                  </a:moveTo>
                  <a:lnTo>
                    <a:pt x="20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20" name="Oval 45">
              <a:extLst>
                <a:ext uri="{FF2B5EF4-FFF2-40B4-BE49-F238E27FC236}">
                  <a16:creationId xmlns:a16="http://schemas.microsoft.com/office/drawing/2014/main" id="{EC8775C5-260F-4F99-97A5-C98A4B59F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4170363"/>
              <a:ext cx="71438" cy="7143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grpSp>
        <p:nvGrpSpPr>
          <p:cNvPr id="23" name="Group 121">
            <a:extLst>
              <a:ext uri="{FF2B5EF4-FFF2-40B4-BE49-F238E27FC236}">
                <a16:creationId xmlns:a16="http://schemas.microsoft.com/office/drawing/2014/main" id="{40BBC53D-CF69-44C7-B060-0D638C8FFEE8}"/>
              </a:ext>
            </a:extLst>
          </p:cNvPr>
          <p:cNvGrpSpPr/>
          <p:nvPr/>
        </p:nvGrpSpPr>
        <p:grpSpPr>
          <a:xfrm>
            <a:off x="7799835" y="2481990"/>
            <a:ext cx="1190625" cy="71437"/>
            <a:chOff x="4106863" y="4170363"/>
            <a:chExt cx="1190625" cy="71437"/>
          </a:xfrm>
          <a:solidFill>
            <a:srgbClr val="41B176">
              <a:lumMod val="50000"/>
            </a:srgbClr>
          </a:solidFill>
        </p:grpSpPr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BD9D81C5-F9F9-4B51-9093-70E4DBA971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6863" y="4205288"/>
              <a:ext cx="1152525" cy="15875"/>
            </a:xfrm>
            <a:custGeom>
              <a:avLst/>
              <a:gdLst>
                <a:gd name="T0" fmla="*/ 726 w 726"/>
                <a:gd name="T1" fmla="*/ 10 h 10"/>
                <a:gd name="T2" fmla="*/ 722 w 726"/>
                <a:gd name="T3" fmla="*/ 0 h 10"/>
                <a:gd name="T4" fmla="*/ 688 w 726"/>
                <a:gd name="T5" fmla="*/ 10 h 10"/>
                <a:gd name="T6" fmla="*/ 708 w 726"/>
                <a:gd name="T7" fmla="*/ 0 h 10"/>
                <a:gd name="T8" fmla="*/ 688 w 726"/>
                <a:gd name="T9" fmla="*/ 10 h 10"/>
                <a:gd name="T10" fmla="*/ 674 w 726"/>
                <a:gd name="T11" fmla="*/ 10 h 10"/>
                <a:gd name="T12" fmla="*/ 653 w 726"/>
                <a:gd name="T13" fmla="*/ 0 h 10"/>
                <a:gd name="T14" fmla="*/ 619 w 726"/>
                <a:gd name="T15" fmla="*/ 10 h 10"/>
                <a:gd name="T16" fmla="*/ 640 w 726"/>
                <a:gd name="T17" fmla="*/ 0 h 10"/>
                <a:gd name="T18" fmla="*/ 619 w 726"/>
                <a:gd name="T19" fmla="*/ 10 h 10"/>
                <a:gd name="T20" fmla="*/ 605 w 726"/>
                <a:gd name="T21" fmla="*/ 10 h 10"/>
                <a:gd name="T22" fmla="*/ 584 w 726"/>
                <a:gd name="T23" fmla="*/ 0 h 10"/>
                <a:gd name="T24" fmla="*/ 550 w 726"/>
                <a:gd name="T25" fmla="*/ 10 h 10"/>
                <a:gd name="T26" fmla="*/ 571 w 726"/>
                <a:gd name="T27" fmla="*/ 0 h 10"/>
                <a:gd name="T28" fmla="*/ 550 w 726"/>
                <a:gd name="T29" fmla="*/ 10 h 10"/>
                <a:gd name="T30" fmla="*/ 536 w 726"/>
                <a:gd name="T31" fmla="*/ 10 h 10"/>
                <a:gd name="T32" fmla="*/ 516 w 726"/>
                <a:gd name="T33" fmla="*/ 0 h 10"/>
                <a:gd name="T34" fmla="*/ 481 w 726"/>
                <a:gd name="T35" fmla="*/ 10 h 10"/>
                <a:gd name="T36" fmla="*/ 502 w 726"/>
                <a:gd name="T37" fmla="*/ 0 h 10"/>
                <a:gd name="T38" fmla="*/ 481 w 726"/>
                <a:gd name="T39" fmla="*/ 10 h 10"/>
                <a:gd name="T40" fmla="*/ 468 w 726"/>
                <a:gd name="T41" fmla="*/ 10 h 10"/>
                <a:gd name="T42" fmla="*/ 447 w 726"/>
                <a:gd name="T43" fmla="*/ 0 h 10"/>
                <a:gd name="T44" fmla="*/ 412 w 726"/>
                <a:gd name="T45" fmla="*/ 10 h 10"/>
                <a:gd name="T46" fmla="*/ 433 w 726"/>
                <a:gd name="T47" fmla="*/ 0 h 10"/>
                <a:gd name="T48" fmla="*/ 412 w 726"/>
                <a:gd name="T49" fmla="*/ 10 h 10"/>
                <a:gd name="T50" fmla="*/ 399 w 726"/>
                <a:gd name="T51" fmla="*/ 10 h 10"/>
                <a:gd name="T52" fmla="*/ 378 w 726"/>
                <a:gd name="T53" fmla="*/ 0 h 10"/>
                <a:gd name="T54" fmla="*/ 344 w 726"/>
                <a:gd name="T55" fmla="*/ 10 h 10"/>
                <a:gd name="T56" fmla="*/ 364 w 726"/>
                <a:gd name="T57" fmla="*/ 0 h 10"/>
                <a:gd name="T58" fmla="*/ 344 w 726"/>
                <a:gd name="T59" fmla="*/ 10 h 10"/>
                <a:gd name="T60" fmla="*/ 330 w 726"/>
                <a:gd name="T61" fmla="*/ 10 h 10"/>
                <a:gd name="T62" fmla="*/ 309 w 726"/>
                <a:gd name="T63" fmla="*/ 0 h 10"/>
                <a:gd name="T64" fmla="*/ 275 w 726"/>
                <a:gd name="T65" fmla="*/ 10 h 10"/>
                <a:gd name="T66" fmla="*/ 295 w 726"/>
                <a:gd name="T67" fmla="*/ 0 h 10"/>
                <a:gd name="T68" fmla="*/ 275 w 726"/>
                <a:gd name="T69" fmla="*/ 10 h 10"/>
                <a:gd name="T70" fmla="*/ 261 w 726"/>
                <a:gd name="T71" fmla="*/ 10 h 10"/>
                <a:gd name="T72" fmla="*/ 240 w 726"/>
                <a:gd name="T73" fmla="*/ 0 h 10"/>
                <a:gd name="T74" fmla="*/ 206 w 726"/>
                <a:gd name="T75" fmla="*/ 10 h 10"/>
                <a:gd name="T76" fmla="*/ 227 w 726"/>
                <a:gd name="T77" fmla="*/ 0 h 10"/>
                <a:gd name="T78" fmla="*/ 206 w 726"/>
                <a:gd name="T79" fmla="*/ 10 h 10"/>
                <a:gd name="T80" fmla="*/ 192 w 726"/>
                <a:gd name="T81" fmla="*/ 10 h 10"/>
                <a:gd name="T82" fmla="*/ 172 w 726"/>
                <a:gd name="T83" fmla="*/ 0 h 10"/>
                <a:gd name="T84" fmla="*/ 137 w 726"/>
                <a:gd name="T85" fmla="*/ 10 h 10"/>
                <a:gd name="T86" fmla="*/ 158 w 726"/>
                <a:gd name="T87" fmla="*/ 0 h 10"/>
                <a:gd name="T88" fmla="*/ 137 w 726"/>
                <a:gd name="T89" fmla="*/ 10 h 10"/>
                <a:gd name="T90" fmla="*/ 123 w 726"/>
                <a:gd name="T91" fmla="*/ 10 h 10"/>
                <a:gd name="T92" fmla="*/ 103 w 726"/>
                <a:gd name="T93" fmla="*/ 0 h 10"/>
                <a:gd name="T94" fmla="*/ 68 w 726"/>
                <a:gd name="T95" fmla="*/ 10 h 10"/>
                <a:gd name="T96" fmla="*/ 89 w 726"/>
                <a:gd name="T97" fmla="*/ 0 h 10"/>
                <a:gd name="T98" fmla="*/ 68 w 726"/>
                <a:gd name="T99" fmla="*/ 10 h 10"/>
                <a:gd name="T100" fmla="*/ 55 w 726"/>
                <a:gd name="T101" fmla="*/ 10 h 10"/>
                <a:gd name="T102" fmla="*/ 34 w 726"/>
                <a:gd name="T103" fmla="*/ 0 h 10"/>
                <a:gd name="T104" fmla="*/ 0 w 726"/>
                <a:gd name="T105" fmla="*/ 10 h 10"/>
                <a:gd name="T106" fmla="*/ 20 w 726"/>
                <a:gd name="T107" fmla="*/ 0 h 10"/>
                <a:gd name="T108" fmla="*/ 0 w 726"/>
                <a:gd name="T10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6" h="10">
                  <a:moveTo>
                    <a:pt x="722" y="10"/>
                  </a:moveTo>
                  <a:lnTo>
                    <a:pt x="726" y="10"/>
                  </a:lnTo>
                  <a:lnTo>
                    <a:pt x="726" y="0"/>
                  </a:lnTo>
                  <a:lnTo>
                    <a:pt x="722" y="0"/>
                  </a:lnTo>
                  <a:lnTo>
                    <a:pt x="722" y="10"/>
                  </a:lnTo>
                  <a:close/>
                  <a:moveTo>
                    <a:pt x="688" y="10"/>
                  </a:moveTo>
                  <a:lnTo>
                    <a:pt x="708" y="10"/>
                  </a:lnTo>
                  <a:lnTo>
                    <a:pt x="708" y="0"/>
                  </a:lnTo>
                  <a:lnTo>
                    <a:pt x="688" y="0"/>
                  </a:lnTo>
                  <a:lnTo>
                    <a:pt x="688" y="10"/>
                  </a:lnTo>
                  <a:close/>
                  <a:moveTo>
                    <a:pt x="653" y="10"/>
                  </a:moveTo>
                  <a:lnTo>
                    <a:pt x="674" y="10"/>
                  </a:lnTo>
                  <a:lnTo>
                    <a:pt x="674" y="0"/>
                  </a:lnTo>
                  <a:lnTo>
                    <a:pt x="653" y="0"/>
                  </a:lnTo>
                  <a:lnTo>
                    <a:pt x="653" y="10"/>
                  </a:lnTo>
                  <a:close/>
                  <a:moveTo>
                    <a:pt x="619" y="10"/>
                  </a:moveTo>
                  <a:lnTo>
                    <a:pt x="640" y="10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619" y="10"/>
                  </a:lnTo>
                  <a:close/>
                  <a:moveTo>
                    <a:pt x="584" y="10"/>
                  </a:moveTo>
                  <a:lnTo>
                    <a:pt x="605" y="10"/>
                  </a:lnTo>
                  <a:lnTo>
                    <a:pt x="605" y="0"/>
                  </a:lnTo>
                  <a:lnTo>
                    <a:pt x="584" y="0"/>
                  </a:lnTo>
                  <a:lnTo>
                    <a:pt x="584" y="10"/>
                  </a:lnTo>
                  <a:close/>
                  <a:moveTo>
                    <a:pt x="550" y="10"/>
                  </a:moveTo>
                  <a:lnTo>
                    <a:pt x="571" y="10"/>
                  </a:lnTo>
                  <a:lnTo>
                    <a:pt x="571" y="0"/>
                  </a:lnTo>
                  <a:lnTo>
                    <a:pt x="550" y="0"/>
                  </a:lnTo>
                  <a:lnTo>
                    <a:pt x="550" y="10"/>
                  </a:lnTo>
                  <a:close/>
                  <a:moveTo>
                    <a:pt x="516" y="10"/>
                  </a:moveTo>
                  <a:lnTo>
                    <a:pt x="536" y="10"/>
                  </a:lnTo>
                  <a:lnTo>
                    <a:pt x="536" y="0"/>
                  </a:lnTo>
                  <a:lnTo>
                    <a:pt x="516" y="0"/>
                  </a:lnTo>
                  <a:lnTo>
                    <a:pt x="516" y="10"/>
                  </a:lnTo>
                  <a:close/>
                  <a:moveTo>
                    <a:pt x="481" y="10"/>
                  </a:moveTo>
                  <a:lnTo>
                    <a:pt x="502" y="10"/>
                  </a:lnTo>
                  <a:lnTo>
                    <a:pt x="502" y="0"/>
                  </a:lnTo>
                  <a:lnTo>
                    <a:pt x="481" y="0"/>
                  </a:lnTo>
                  <a:lnTo>
                    <a:pt x="481" y="10"/>
                  </a:lnTo>
                  <a:close/>
                  <a:moveTo>
                    <a:pt x="447" y="10"/>
                  </a:moveTo>
                  <a:lnTo>
                    <a:pt x="468" y="10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10"/>
                  </a:lnTo>
                  <a:close/>
                  <a:moveTo>
                    <a:pt x="412" y="10"/>
                  </a:moveTo>
                  <a:lnTo>
                    <a:pt x="433" y="10"/>
                  </a:lnTo>
                  <a:lnTo>
                    <a:pt x="433" y="0"/>
                  </a:lnTo>
                  <a:lnTo>
                    <a:pt x="412" y="0"/>
                  </a:lnTo>
                  <a:lnTo>
                    <a:pt x="412" y="10"/>
                  </a:lnTo>
                  <a:close/>
                  <a:moveTo>
                    <a:pt x="378" y="10"/>
                  </a:moveTo>
                  <a:lnTo>
                    <a:pt x="399" y="10"/>
                  </a:lnTo>
                  <a:lnTo>
                    <a:pt x="399" y="0"/>
                  </a:lnTo>
                  <a:lnTo>
                    <a:pt x="378" y="0"/>
                  </a:lnTo>
                  <a:lnTo>
                    <a:pt x="378" y="10"/>
                  </a:lnTo>
                  <a:close/>
                  <a:moveTo>
                    <a:pt x="344" y="10"/>
                  </a:moveTo>
                  <a:lnTo>
                    <a:pt x="364" y="10"/>
                  </a:lnTo>
                  <a:lnTo>
                    <a:pt x="364" y="0"/>
                  </a:lnTo>
                  <a:lnTo>
                    <a:pt x="344" y="0"/>
                  </a:lnTo>
                  <a:lnTo>
                    <a:pt x="344" y="10"/>
                  </a:lnTo>
                  <a:close/>
                  <a:moveTo>
                    <a:pt x="309" y="10"/>
                  </a:moveTo>
                  <a:lnTo>
                    <a:pt x="330" y="10"/>
                  </a:lnTo>
                  <a:lnTo>
                    <a:pt x="330" y="0"/>
                  </a:lnTo>
                  <a:lnTo>
                    <a:pt x="309" y="0"/>
                  </a:lnTo>
                  <a:lnTo>
                    <a:pt x="309" y="10"/>
                  </a:lnTo>
                  <a:close/>
                  <a:moveTo>
                    <a:pt x="275" y="10"/>
                  </a:moveTo>
                  <a:lnTo>
                    <a:pt x="295" y="10"/>
                  </a:lnTo>
                  <a:lnTo>
                    <a:pt x="295" y="0"/>
                  </a:lnTo>
                  <a:lnTo>
                    <a:pt x="275" y="0"/>
                  </a:lnTo>
                  <a:lnTo>
                    <a:pt x="275" y="10"/>
                  </a:lnTo>
                  <a:close/>
                  <a:moveTo>
                    <a:pt x="240" y="10"/>
                  </a:moveTo>
                  <a:lnTo>
                    <a:pt x="261" y="10"/>
                  </a:lnTo>
                  <a:lnTo>
                    <a:pt x="261" y="0"/>
                  </a:lnTo>
                  <a:lnTo>
                    <a:pt x="240" y="0"/>
                  </a:lnTo>
                  <a:lnTo>
                    <a:pt x="240" y="10"/>
                  </a:lnTo>
                  <a:close/>
                  <a:moveTo>
                    <a:pt x="206" y="10"/>
                  </a:moveTo>
                  <a:lnTo>
                    <a:pt x="227" y="1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206" y="10"/>
                  </a:lnTo>
                  <a:close/>
                  <a:moveTo>
                    <a:pt x="172" y="10"/>
                  </a:moveTo>
                  <a:lnTo>
                    <a:pt x="192" y="1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10"/>
                  </a:lnTo>
                  <a:close/>
                  <a:moveTo>
                    <a:pt x="137" y="10"/>
                  </a:moveTo>
                  <a:lnTo>
                    <a:pt x="158" y="1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37" y="10"/>
                  </a:lnTo>
                  <a:close/>
                  <a:moveTo>
                    <a:pt x="103" y="10"/>
                  </a:moveTo>
                  <a:lnTo>
                    <a:pt x="123" y="10"/>
                  </a:lnTo>
                  <a:lnTo>
                    <a:pt x="123" y="0"/>
                  </a:lnTo>
                  <a:lnTo>
                    <a:pt x="103" y="0"/>
                  </a:lnTo>
                  <a:lnTo>
                    <a:pt x="103" y="10"/>
                  </a:lnTo>
                  <a:close/>
                  <a:moveTo>
                    <a:pt x="68" y="10"/>
                  </a:moveTo>
                  <a:lnTo>
                    <a:pt x="89" y="10"/>
                  </a:lnTo>
                  <a:lnTo>
                    <a:pt x="89" y="0"/>
                  </a:lnTo>
                  <a:lnTo>
                    <a:pt x="68" y="0"/>
                  </a:lnTo>
                  <a:lnTo>
                    <a:pt x="68" y="10"/>
                  </a:lnTo>
                  <a:close/>
                  <a:moveTo>
                    <a:pt x="34" y="10"/>
                  </a:moveTo>
                  <a:lnTo>
                    <a:pt x="55" y="1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34" y="10"/>
                  </a:lnTo>
                  <a:close/>
                  <a:moveTo>
                    <a:pt x="0" y="10"/>
                  </a:moveTo>
                  <a:lnTo>
                    <a:pt x="20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DC7DF192-AF36-4381-9124-A6BE33AAC7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6863" y="4205288"/>
              <a:ext cx="1152525" cy="15875"/>
            </a:xfrm>
            <a:custGeom>
              <a:avLst/>
              <a:gdLst>
                <a:gd name="T0" fmla="*/ 726 w 726"/>
                <a:gd name="T1" fmla="*/ 10 h 10"/>
                <a:gd name="T2" fmla="*/ 722 w 726"/>
                <a:gd name="T3" fmla="*/ 0 h 10"/>
                <a:gd name="T4" fmla="*/ 688 w 726"/>
                <a:gd name="T5" fmla="*/ 10 h 10"/>
                <a:gd name="T6" fmla="*/ 708 w 726"/>
                <a:gd name="T7" fmla="*/ 0 h 10"/>
                <a:gd name="T8" fmla="*/ 688 w 726"/>
                <a:gd name="T9" fmla="*/ 10 h 10"/>
                <a:gd name="T10" fmla="*/ 674 w 726"/>
                <a:gd name="T11" fmla="*/ 10 h 10"/>
                <a:gd name="T12" fmla="*/ 653 w 726"/>
                <a:gd name="T13" fmla="*/ 0 h 10"/>
                <a:gd name="T14" fmla="*/ 619 w 726"/>
                <a:gd name="T15" fmla="*/ 10 h 10"/>
                <a:gd name="T16" fmla="*/ 640 w 726"/>
                <a:gd name="T17" fmla="*/ 0 h 10"/>
                <a:gd name="T18" fmla="*/ 619 w 726"/>
                <a:gd name="T19" fmla="*/ 10 h 10"/>
                <a:gd name="T20" fmla="*/ 605 w 726"/>
                <a:gd name="T21" fmla="*/ 10 h 10"/>
                <a:gd name="T22" fmla="*/ 584 w 726"/>
                <a:gd name="T23" fmla="*/ 0 h 10"/>
                <a:gd name="T24" fmla="*/ 550 w 726"/>
                <a:gd name="T25" fmla="*/ 10 h 10"/>
                <a:gd name="T26" fmla="*/ 571 w 726"/>
                <a:gd name="T27" fmla="*/ 0 h 10"/>
                <a:gd name="T28" fmla="*/ 550 w 726"/>
                <a:gd name="T29" fmla="*/ 10 h 10"/>
                <a:gd name="T30" fmla="*/ 536 w 726"/>
                <a:gd name="T31" fmla="*/ 10 h 10"/>
                <a:gd name="T32" fmla="*/ 516 w 726"/>
                <a:gd name="T33" fmla="*/ 0 h 10"/>
                <a:gd name="T34" fmla="*/ 481 w 726"/>
                <a:gd name="T35" fmla="*/ 10 h 10"/>
                <a:gd name="T36" fmla="*/ 502 w 726"/>
                <a:gd name="T37" fmla="*/ 0 h 10"/>
                <a:gd name="T38" fmla="*/ 481 w 726"/>
                <a:gd name="T39" fmla="*/ 10 h 10"/>
                <a:gd name="T40" fmla="*/ 468 w 726"/>
                <a:gd name="T41" fmla="*/ 10 h 10"/>
                <a:gd name="T42" fmla="*/ 447 w 726"/>
                <a:gd name="T43" fmla="*/ 0 h 10"/>
                <a:gd name="T44" fmla="*/ 412 w 726"/>
                <a:gd name="T45" fmla="*/ 10 h 10"/>
                <a:gd name="T46" fmla="*/ 433 w 726"/>
                <a:gd name="T47" fmla="*/ 0 h 10"/>
                <a:gd name="T48" fmla="*/ 412 w 726"/>
                <a:gd name="T49" fmla="*/ 10 h 10"/>
                <a:gd name="T50" fmla="*/ 399 w 726"/>
                <a:gd name="T51" fmla="*/ 10 h 10"/>
                <a:gd name="T52" fmla="*/ 378 w 726"/>
                <a:gd name="T53" fmla="*/ 0 h 10"/>
                <a:gd name="T54" fmla="*/ 344 w 726"/>
                <a:gd name="T55" fmla="*/ 10 h 10"/>
                <a:gd name="T56" fmla="*/ 364 w 726"/>
                <a:gd name="T57" fmla="*/ 0 h 10"/>
                <a:gd name="T58" fmla="*/ 344 w 726"/>
                <a:gd name="T59" fmla="*/ 10 h 10"/>
                <a:gd name="T60" fmla="*/ 330 w 726"/>
                <a:gd name="T61" fmla="*/ 10 h 10"/>
                <a:gd name="T62" fmla="*/ 309 w 726"/>
                <a:gd name="T63" fmla="*/ 0 h 10"/>
                <a:gd name="T64" fmla="*/ 275 w 726"/>
                <a:gd name="T65" fmla="*/ 10 h 10"/>
                <a:gd name="T66" fmla="*/ 295 w 726"/>
                <a:gd name="T67" fmla="*/ 0 h 10"/>
                <a:gd name="T68" fmla="*/ 275 w 726"/>
                <a:gd name="T69" fmla="*/ 10 h 10"/>
                <a:gd name="T70" fmla="*/ 261 w 726"/>
                <a:gd name="T71" fmla="*/ 10 h 10"/>
                <a:gd name="T72" fmla="*/ 240 w 726"/>
                <a:gd name="T73" fmla="*/ 0 h 10"/>
                <a:gd name="T74" fmla="*/ 206 w 726"/>
                <a:gd name="T75" fmla="*/ 10 h 10"/>
                <a:gd name="T76" fmla="*/ 227 w 726"/>
                <a:gd name="T77" fmla="*/ 0 h 10"/>
                <a:gd name="T78" fmla="*/ 206 w 726"/>
                <a:gd name="T79" fmla="*/ 10 h 10"/>
                <a:gd name="T80" fmla="*/ 192 w 726"/>
                <a:gd name="T81" fmla="*/ 10 h 10"/>
                <a:gd name="T82" fmla="*/ 172 w 726"/>
                <a:gd name="T83" fmla="*/ 0 h 10"/>
                <a:gd name="T84" fmla="*/ 137 w 726"/>
                <a:gd name="T85" fmla="*/ 10 h 10"/>
                <a:gd name="T86" fmla="*/ 158 w 726"/>
                <a:gd name="T87" fmla="*/ 0 h 10"/>
                <a:gd name="T88" fmla="*/ 137 w 726"/>
                <a:gd name="T89" fmla="*/ 10 h 10"/>
                <a:gd name="T90" fmla="*/ 123 w 726"/>
                <a:gd name="T91" fmla="*/ 10 h 10"/>
                <a:gd name="T92" fmla="*/ 103 w 726"/>
                <a:gd name="T93" fmla="*/ 0 h 10"/>
                <a:gd name="T94" fmla="*/ 68 w 726"/>
                <a:gd name="T95" fmla="*/ 10 h 10"/>
                <a:gd name="T96" fmla="*/ 89 w 726"/>
                <a:gd name="T97" fmla="*/ 0 h 10"/>
                <a:gd name="T98" fmla="*/ 68 w 726"/>
                <a:gd name="T99" fmla="*/ 10 h 10"/>
                <a:gd name="T100" fmla="*/ 55 w 726"/>
                <a:gd name="T101" fmla="*/ 10 h 10"/>
                <a:gd name="T102" fmla="*/ 34 w 726"/>
                <a:gd name="T103" fmla="*/ 0 h 10"/>
                <a:gd name="T104" fmla="*/ 0 w 726"/>
                <a:gd name="T105" fmla="*/ 10 h 10"/>
                <a:gd name="T106" fmla="*/ 20 w 726"/>
                <a:gd name="T107" fmla="*/ 0 h 10"/>
                <a:gd name="T108" fmla="*/ 0 w 726"/>
                <a:gd name="T10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6" h="10">
                  <a:moveTo>
                    <a:pt x="722" y="10"/>
                  </a:moveTo>
                  <a:lnTo>
                    <a:pt x="726" y="10"/>
                  </a:lnTo>
                  <a:lnTo>
                    <a:pt x="726" y="0"/>
                  </a:lnTo>
                  <a:lnTo>
                    <a:pt x="722" y="0"/>
                  </a:lnTo>
                  <a:lnTo>
                    <a:pt x="722" y="10"/>
                  </a:lnTo>
                  <a:moveTo>
                    <a:pt x="688" y="10"/>
                  </a:moveTo>
                  <a:lnTo>
                    <a:pt x="708" y="10"/>
                  </a:lnTo>
                  <a:lnTo>
                    <a:pt x="708" y="0"/>
                  </a:lnTo>
                  <a:lnTo>
                    <a:pt x="688" y="0"/>
                  </a:lnTo>
                  <a:lnTo>
                    <a:pt x="688" y="10"/>
                  </a:lnTo>
                  <a:moveTo>
                    <a:pt x="653" y="10"/>
                  </a:moveTo>
                  <a:lnTo>
                    <a:pt x="674" y="10"/>
                  </a:lnTo>
                  <a:lnTo>
                    <a:pt x="674" y="0"/>
                  </a:lnTo>
                  <a:lnTo>
                    <a:pt x="653" y="0"/>
                  </a:lnTo>
                  <a:lnTo>
                    <a:pt x="653" y="10"/>
                  </a:lnTo>
                  <a:moveTo>
                    <a:pt x="619" y="10"/>
                  </a:moveTo>
                  <a:lnTo>
                    <a:pt x="640" y="10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619" y="10"/>
                  </a:lnTo>
                  <a:moveTo>
                    <a:pt x="584" y="10"/>
                  </a:moveTo>
                  <a:lnTo>
                    <a:pt x="605" y="10"/>
                  </a:lnTo>
                  <a:lnTo>
                    <a:pt x="605" y="0"/>
                  </a:lnTo>
                  <a:lnTo>
                    <a:pt x="584" y="0"/>
                  </a:lnTo>
                  <a:lnTo>
                    <a:pt x="584" y="10"/>
                  </a:lnTo>
                  <a:moveTo>
                    <a:pt x="550" y="10"/>
                  </a:moveTo>
                  <a:lnTo>
                    <a:pt x="571" y="10"/>
                  </a:lnTo>
                  <a:lnTo>
                    <a:pt x="571" y="0"/>
                  </a:lnTo>
                  <a:lnTo>
                    <a:pt x="550" y="0"/>
                  </a:lnTo>
                  <a:lnTo>
                    <a:pt x="550" y="10"/>
                  </a:lnTo>
                  <a:moveTo>
                    <a:pt x="516" y="10"/>
                  </a:moveTo>
                  <a:lnTo>
                    <a:pt x="536" y="10"/>
                  </a:lnTo>
                  <a:lnTo>
                    <a:pt x="536" y="0"/>
                  </a:lnTo>
                  <a:lnTo>
                    <a:pt x="516" y="0"/>
                  </a:lnTo>
                  <a:lnTo>
                    <a:pt x="516" y="10"/>
                  </a:lnTo>
                  <a:moveTo>
                    <a:pt x="481" y="10"/>
                  </a:moveTo>
                  <a:lnTo>
                    <a:pt x="502" y="10"/>
                  </a:lnTo>
                  <a:lnTo>
                    <a:pt x="502" y="0"/>
                  </a:lnTo>
                  <a:lnTo>
                    <a:pt x="481" y="0"/>
                  </a:lnTo>
                  <a:lnTo>
                    <a:pt x="481" y="10"/>
                  </a:lnTo>
                  <a:moveTo>
                    <a:pt x="447" y="10"/>
                  </a:moveTo>
                  <a:lnTo>
                    <a:pt x="468" y="10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10"/>
                  </a:lnTo>
                  <a:moveTo>
                    <a:pt x="412" y="10"/>
                  </a:moveTo>
                  <a:lnTo>
                    <a:pt x="433" y="10"/>
                  </a:lnTo>
                  <a:lnTo>
                    <a:pt x="433" y="0"/>
                  </a:lnTo>
                  <a:lnTo>
                    <a:pt x="412" y="0"/>
                  </a:lnTo>
                  <a:lnTo>
                    <a:pt x="412" y="10"/>
                  </a:lnTo>
                  <a:moveTo>
                    <a:pt x="378" y="10"/>
                  </a:moveTo>
                  <a:lnTo>
                    <a:pt x="399" y="10"/>
                  </a:lnTo>
                  <a:lnTo>
                    <a:pt x="399" y="0"/>
                  </a:lnTo>
                  <a:lnTo>
                    <a:pt x="378" y="0"/>
                  </a:lnTo>
                  <a:lnTo>
                    <a:pt x="378" y="10"/>
                  </a:lnTo>
                  <a:moveTo>
                    <a:pt x="344" y="10"/>
                  </a:moveTo>
                  <a:lnTo>
                    <a:pt x="364" y="10"/>
                  </a:lnTo>
                  <a:lnTo>
                    <a:pt x="364" y="0"/>
                  </a:lnTo>
                  <a:lnTo>
                    <a:pt x="344" y="0"/>
                  </a:lnTo>
                  <a:lnTo>
                    <a:pt x="344" y="10"/>
                  </a:lnTo>
                  <a:moveTo>
                    <a:pt x="309" y="10"/>
                  </a:moveTo>
                  <a:lnTo>
                    <a:pt x="330" y="10"/>
                  </a:lnTo>
                  <a:lnTo>
                    <a:pt x="330" y="0"/>
                  </a:lnTo>
                  <a:lnTo>
                    <a:pt x="309" y="0"/>
                  </a:lnTo>
                  <a:lnTo>
                    <a:pt x="309" y="10"/>
                  </a:lnTo>
                  <a:moveTo>
                    <a:pt x="275" y="10"/>
                  </a:moveTo>
                  <a:lnTo>
                    <a:pt x="295" y="10"/>
                  </a:lnTo>
                  <a:lnTo>
                    <a:pt x="295" y="0"/>
                  </a:lnTo>
                  <a:lnTo>
                    <a:pt x="275" y="0"/>
                  </a:lnTo>
                  <a:lnTo>
                    <a:pt x="275" y="10"/>
                  </a:lnTo>
                  <a:moveTo>
                    <a:pt x="240" y="10"/>
                  </a:moveTo>
                  <a:lnTo>
                    <a:pt x="261" y="10"/>
                  </a:lnTo>
                  <a:lnTo>
                    <a:pt x="261" y="0"/>
                  </a:lnTo>
                  <a:lnTo>
                    <a:pt x="240" y="0"/>
                  </a:lnTo>
                  <a:lnTo>
                    <a:pt x="240" y="10"/>
                  </a:lnTo>
                  <a:moveTo>
                    <a:pt x="206" y="10"/>
                  </a:moveTo>
                  <a:lnTo>
                    <a:pt x="227" y="1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206" y="10"/>
                  </a:lnTo>
                  <a:moveTo>
                    <a:pt x="172" y="10"/>
                  </a:moveTo>
                  <a:lnTo>
                    <a:pt x="192" y="1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10"/>
                  </a:lnTo>
                  <a:moveTo>
                    <a:pt x="137" y="10"/>
                  </a:moveTo>
                  <a:lnTo>
                    <a:pt x="158" y="1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37" y="10"/>
                  </a:lnTo>
                  <a:moveTo>
                    <a:pt x="103" y="10"/>
                  </a:moveTo>
                  <a:lnTo>
                    <a:pt x="123" y="10"/>
                  </a:lnTo>
                  <a:lnTo>
                    <a:pt x="123" y="0"/>
                  </a:lnTo>
                  <a:lnTo>
                    <a:pt x="103" y="0"/>
                  </a:lnTo>
                  <a:lnTo>
                    <a:pt x="103" y="10"/>
                  </a:lnTo>
                  <a:moveTo>
                    <a:pt x="68" y="10"/>
                  </a:moveTo>
                  <a:lnTo>
                    <a:pt x="89" y="10"/>
                  </a:lnTo>
                  <a:lnTo>
                    <a:pt x="89" y="0"/>
                  </a:lnTo>
                  <a:lnTo>
                    <a:pt x="68" y="0"/>
                  </a:lnTo>
                  <a:lnTo>
                    <a:pt x="68" y="10"/>
                  </a:lnTo>
                  <a:moveTo>
                    <a:pt x="34" y="10"/>
                  </a:moveTo>
                  <a:lnTo>
                    <a:pt x="55" y="1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34" y="10"/>
                  </a:lnTo>
                  <a:moveTo>
                    <a:pt x="0" y="10"/>
                  </a:moveTo>
                  <a:lnTo>
                    <a:pt x="20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26" name="Oval 45">
              <a:extLst>
                <a:ext uri="{FF2B5EF4-FFF2-40B4-BE49-F238E27FC236}">
                  <a16:creationId xmlns:a16="http://schemas.microsoft.com/office/drawing/2014/main" id="{63FDC6C6-F72F-4BB6-9348-5F72382446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4170363"/>
              <a:ext cx="71438" cy="7143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grpSp>
        <p:nvGrpSpPr>
          <p:cNvPr id="27" name="Group 117">
            <a:extLst>
              <a:ext uri="{FF2B5EF4-FFF2-40B4-BE49-F238E27FC236}">
                <a16:creationId xmlns:a16="http://schemas.microsoft.com/office/drawing/2014/main" id="{853736AB-CEFB-47BE-86B0-3602FB29987F}"/>
              </a:ext>
            </a:extLst>
          </p:cNvPr>
          <p:cNvGrpSpPr/>
          <p:nvPr/>
        </p:nvGrpSpPr>
        <p:grpSpPr>
          <a:xfrm>
            <a:off x="7799835" y="5032203"/>
            <a:ext cx="1190625" cy="71437"/>
            <a:chOff x="4106863" y="4170363"/>
            <a:chExt cx="1190625" cy="71437"/>
          </a:xfrm>
          <a:solidFill>
            <a:srgbClr val="C0392B">
              <a:lumMod val="50000"/>
            </a:srgbClr>
          </a:solidFill>
        </p:grpSpPr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65BBBECF-BEC1-43B4-A21E-EB5645CCD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6863" y="4205288"/>
              <a:ext cx="1152525" cy="15875"/>
            </a:xfrm>
            <a:custGeom>
              <a:avLst/>
              <a:gdLst>
                <a:gd name="T0" fmla="*/ 726 w 726"/>
                <a:gd name="T1" fmla="*/ 10 h 10"/>
                <a:gd name="T2" fmla="*/ 722 w 726"/>
                <a:gd name="T3" fmla="*/ 0 h 10"/>
                <a:gd name="T4" fmla="*/ 688 w 726"/>
                <a:gd name="T5" fmla="*/ 10 h 10"/>
                <a:gd name="T6" fmla="*/ 708 w 726"/>
                <a:gd name="T7" fmla="*/ 0 h 10"/>
                <a:gd name="T8" fmla="*/ 688 w 726"/>
                <a:gd name="T9" fmla="*/ 10 h 10"/>
                <a:gd name="T10" fmla="*/ 674 w 726"/>
                <a:gd name="T11" fmla="*/ 10 h 10"/>
                <a:gd name="T12" fmla="*/ 653 w 726"/>
                <a:gd name="T13" fmla="*/ 0 h 10"/>
                <a:gd name="T14" fmla="*/ 619 w 726"/>
                <a:gd name="T15" fmla="*/ 10 h 10"/>
                <a:gd name="T16" fmla="*/ 640 w 726"/>
                <a:gd name="T17" fmla="*/ 0 h 10"/>
                <a:gd name="T18" fmla="*/ 619 w 726"/>
                <a:gd name="T19" fmla="*/ 10 h 10"/>
                <a:gd name="T20" fmla="*/ 605 w 726"/>
                <a:gd name="T21" fmla="*/ 10 h 10"/>
                <a:gd name="T22" fmla="*/ 584 w 726"/>
                <a:gd name="T23" fmla="*/ 0 h 10"/>
                <a:gd name="T24" fmla="*/ 550 w 726"/>
                <a:gd name="T25" fmla="*/ 10 h 10"/>
                <a:gd name="T26" fmla="*/ 571 w 726"/>
                <a:gd name="T27" fmla="*/ 0 h 10"/>
                <a:gd name="T28" fmla="*/ 550 w 726"/>
                <a:gd name="T29" fmla="*/ 10 h 10"/>
                <a:gd name="T30" fmla="*/ 536 w 726"/>
                <a:gd name="T31" fmla="*/ 10 h 10"/>
                <a:gd name="T32" fmla="*/ 516 w 726"/>
                <a:gd name="T33" fmla="*/ 0 h 10"/>
                <a:gd name="T34" fmla="*/ 481 w 726"/>
                <a:gd name="T35" fmla="*/ 10 h 10"/>
                <a:gd name="T36" fmla="*/ 502 w 726"/>
                <a:gd name="T37" fmla="*/ 0 h 10"/>
                <a:gd name="T38" fmla="*/ 481 w 726"/>
                <a:gd name="T39" fmla="*/ 10 h 10"/>
                <a:gd name="T40" fmla="*/ 468 w 726"/>
                <a:gd name="T41" fmla="*/ 10 h 10"/>
                <a:gd name="T42" fmla="*/ 447 w 726"/>
                <a:gd name="T43" fmla="*/ 0 h 10"/>
                <a:gd name="T44" fmla="*/ 412 w 726"/>
                <a:gd name="T45" fmla="*/ 10 h 10"/>
                <a:gd name="T46" fmla="*/ 433 w 726"/>
                <a:gd name="T47" fmla="*/ 0 h 10"/>
                <a:gd name="T48" fmla="*/ 412 w 726"/>
                <a:gd name="T49" fmla="*/ 10 h 10"/>
                <a:gd name="T50" fmla="*/ 399 w 726"/>
                <a:gd name="T51" fmla="*/ 10 h 10"/>
                <a:gd name="T52" fmla="*/ 378 w 726"/>
                <a:gd name="T53" fmla="*/ 0 h 10"/>
                <a:gd name="T54" fmla="*/ 344 w 726"/>
                <a:gd name="T55" fmla="*/ 10 h 10"/>
                <a:gd name="T56" fmla="*/ 364 w 726"/>
                <a:gd name="T57" fmla="*/ 0 h 10"/>
                <a:gd name="T58" fmla="*/ 344 w 726"/>
                <a:gd name="T59" fmla="*/ 10 h 10"/>
                <a:gd name="T60" fmla="*/ 330 w 726"/>
                <a:gd name="T61" fmla="*/ 10 h 10"/>
                <a:gd name="T62" fmla="*/ 309 w 726"/>
                <a:gd name="T63" fmla="*/ 0 h 10"/>
                <a:gd name="T64" fmla="*/ 275 w 726"/>
                <a:gd name="T65" fmla="*/ 10 h 10"/>
                <a:gd name="T66" fmla="*/ 295 w 726"/>
                <a:gd name="T67" fmla="*/ 0 h 10"/>
                <a:gd name="T68" fmla="*/ 275 w 726"/>
                <a:gd name="T69" fmla="*/ 10 h 10"/>
                <a:gd name="T70" fmla="*/ 261 w 726"/>
                <a:gd name="T71" fmla="*/ 10 h 10"/>
                <a:gd name="T72" fmla="*/ 240 w 726"/>
                <a:gd name="T73" fmla="*/ 0 h 10"/>
                <a:gd name="T74" fmla="*/ 206 w 726"/>
                <a:gd name="T75" fmla="*/ 10 h 10"/>
                <a:gd name="T76" fmla="*/ 227 w 726"/>
                <a:gd name="T77" fmla="*/ 0 h 10"/>
                <a:gd name="T78" fmla="*/ 206 w 726"/>
                <a:gd name="T79" fmla="*/ 10 h 10"/>
                <a:gd name="T80" fmla="*/ 192 w 726"/>
                <a:gd name="T81" fmla="*/ 10 h 10"/>
                <a:gd name="T82" fmla="*/ 172 w 726"/>
                <a:gd name="T83" fmla="*/ 0 h 10"/>
                <a:gd name="T84" fmla="*/ 137 w 726"/>
                <a:gd name="T85" fmla="*/ 10 h 10"/>
                <a:gd name="T86" fmla="*/ 158 w 726"/>
                <a:gd name="T87" fmla="*/ 0 h 10"/>
                <a:gd name="T88" fmla="*/ 137 w 726"/>
                <a:gd name="T89" fmla="*/ 10 h 10"/>
                <a:gd name="T90" fmla="*/ 123 w 726"/>
                <a:gd name="T91" fmla="*/ 10 h 10"/>
                <a:gd name="T92" fmla="*/ 103 w 726"/>
                <a:gd name="T93" fmla="*/ 0 h 10"/>
                <a:gd name="T94" fmla="*/ 68 w 726"/>
                <a:gd name="T95" fmla="*/ 10 h 10"/>
                <a:gd name="T96" fmla="*/ 89 w 726"/>
                <a:gd name="T97" fmla="*/ 0 h 10"/>
                <a:gd name="T98" fmla="*/ 68 w 726"/>
                <a:gd name="T99" fmla="*/ 10 h 10"/>
                <a:gd name="T100" fmla="*/ 55 w 726"/>
                <a:gd name="T101" fmla="*/ 10 h 10"/>
                <a:gd name="T102" fmla="*/ 34 w 726"/>
                <a:gd name="T103" fmla="*/ 0 h 10"/>
                <a:gd name="T104" fmla="*/ 0 w 726"/>
                <a:gd name="T105" fmla="*/ 10 h 10"/>
                <a:gd name="T106" fmla="*/ 20 w 726"/>
                <a:gd name="T107" fmla="*/ 0 h 10"/>
                <a:gd name="T108" fmla="*/ 0 w 726"/>
                <a:gd name="T10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6" h="10">
                  <a:moveTo>
                    <a:pt x="722" y="10"/>
                  </a:moveTo>
                  <a:lnTo>
                    <a:pt x="726" y="10"/>
                  </a:lnTo>
                  <a:lnTo>
                    <a:pt x="726" y="0"/>
                  </a:lnTo>
                  <a:lnTo>
                    <a:pt x="722" y="0"/>
                  </a:lnTo>
                  <a:lnTo>
                    <a:pt x="722" y="10"/>
                  </a:lnTo>
                  <a:close/>
                  <a:moveTo>
                    <a:pt x="688" y="10"/>
                  </a:moveTo>
                  <a:lnTo>
                    <a:pt x="708" y="10"/>
                  </a:lnTo>
                  <a:lnTo>
                    <a:pt x="708" y="0"/>
                  </a:lnTo>
                  <a:lnTo>
                    <a:pt x="688" y="0"/>
                  </a:lnTo>
                  <a:lnTo>
                    <a:pt x="688" y="10"/>
                  </a:lnTo>
                  <a:close/>
                  <a:moveTo>
                    <a:pt x="653" y="10"/>
                  </a:moveTo>
                  <a:lnTo>
                    <a:pt x="674" y="10"/>
                  </a:lnTo>
                  <a:lnTo>
                    <a:pt x="674" y="0"/>
                  </a:lnTo>
                  <a:lnTo>
                    <a:pt x="653" y="0"/>
                  </a:lnTo>
                  <a:lnTo>
                    <a:pt x="653" y="10"/>
                  </a:lnTo>
                  <a:close/>
                  <a:moveTo>
                    <a:pt x="619" y="10"/>
                  </a:moveTo>
                  <a:lnTo>
                    <a:pt x="640" y="10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619" y="10"/>
                  </a:lnTo>
                  <a:close/>
                  <a:moveTo>
                    <a:pt x="584" y="10"/>
                  </a:moveTo>
                  <a:lnTo>
                    <a:pt x="605" y="10"/>
                  </a:lnTo>
                  <a:lnTo>
                    <a:pt x="605" y="0"/>
                  </a:lnTo>
                  <a:lnTo>
                    <a:pt x="584" y="0"/>
                  </a:lnTo>
                  <a:lnTo>
                    <a:pt x="584" y="10"/>
                  </a:lnTo>
                  <a:close/>
                  <a:moveTo>
                    <a:pt x="550" y="10"/>
                  </a:moveTo>
                  <a:lnTo>
                    <a:pt x="571" y="10"/>
                  </a:lnTo>
                  <a:lnTo>
                    <a:pt x="571" y="0"/>
                  </a:lnTo>
                  <a:lnTo>
                    <a:pt x="550" y="0"/>
                  </a:lnTo>
                  <a:lnTo>
                    <a:pt x="550" y="10"/>
                  </a:lnTo>
                  <a:close/>
                  <a:moveTo>
                    <a:pt x="516" y="10"/>
                  </a:moveTo>
                  <a:lnTo>
                    <a:pt x="536" y="10"/>
                  </a:lnTo>
                  <a:lnTo>
                    <a:pt x="536" y="0"/>
                  </a:lnTo>
                  <a:lnTo>
                    <a:pt x="516" y="0"/>
                  </a:lnTo>
                  <a:lnTo>
                    <a:pt x="516" y="10"/>
                  </a:lnTo>
                  <a:close/>
                  <a:moveTo>
                    <a:pt x="481" y="10"/>
                  </a:moveTo>
                  <a:lnTo>
                    <a:pt x="502" y="10"/>
                  </a:lnTo>
                  <a:lnTo>
                    <a:pt x="502" y="0"/>
                  </a:lnTo>
                  <a:lnTo>
                    <a:pt x="481" y="0"/>
                  </a:lnTo>
                  <a:lnTo>
                    <a:pt x="481" y="10"/>
                  </a:lnTo>
                  <a:close/>
                  <a:moveTo>
                    <a:pt x="447" y="10"/>
                  </a:moveTo>
                  <a:lnTo>
                    <a:pt x="468" y="10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10"/>
                  </a:lnTo>
                  <a:close/>
                  <a:moveTo>
                    <a:pt x="412" y="10"/>
                  </a:moveTo>
                  <a:lnTo>
                    <a:pt x="433" y="10"/>
                  </a:lnTo>
                  <a:lnTo>
                    <a:pt x="433" y="0"/>
                  </a:lnTo>
                  <a:lnTo>
                    <a:pt x="412" y="0"/>
                  </a:lnTo>
                  <a:lnTo>
                    <a:pt x="412" y="10"/>
                  </a:lnTo>
                  <a:close/>
                  <a:moveTo>
                    <a:pt x="378" y="10"/>
                  </a:moveTo>
                  <a:lnTo>
                    <a:pt x="399" y="10"/>
                  </a:lnTo>
                  <a:lnTo>
                    <a:pt x="399" y="0"/>
                  </a:lnTo>
                  <a:lnTo>
                    <a:pt x="378" y="0"/>
                  </a:lnTo>
                  <a:lnTo>
                    <a:pt x="378" y="10"/>
                  </a:lnTo>
                  <a:close/>
                  <a:moveTo>
                    <a:pt x="344" y="10"/>
                  </a:moveTo>
                  <a:lnTo>
                    <a:pt x="364" y="10"/>
                  </a:lnTo>
                  <a:lnTo>
                    <a:pt x="364" y="0"/>
                  </a:lnTo>
                  <a:lnTo>
                    <a:pt x="344" y="0"/>
                  </a:lnTo>
                  <a:lnTo>
                    <a:pt x="344" y="10"/>
                  </a:lnTo>
                  <a:close/>
                  <a:moveTo>
                    <a:pt x="309" y="10"/>
                  </a:moveTo>
                  <a:lnTo>
                    <a:pt x="330" y="10"/>
                  </a:lnTo>
                  <a:lnTo>
                    <a:pt x="330" y="0"/>
                  </a:lnTo>
                  <a:lnTo>
                    <a:pt x="309" y="0"/>
                  </a:lnTo>
                  <a:lnTo>
                    <a:pt x="309" y="10"/>
                  </a:lnTo>
                  <a:close/>
                  <a:moveTo>
                    <a:pt x="275" y="10"/>
                  </a:moveTo>
                  <a:lnTo>
                    <a:pt x="295" y="10"/>
                  </a:lnTo>
                  <a:lnTo>
                    <a:pt x="295" y="0"/>
                  </a:lnTo>
                  <a:lnTo>
                    <a:pt x="275" y="0"/>
                  </a:lnTo>
                  <a:lnTo>
                    <a:pt x="275" y="10"/>
                  </a:lnTo>
                  <a:close/>
                  <a:moveTo>
                    <a:pt x="240" y="10"/>
                  </a:moveTo>
                  <a:lnTo>
                    <a:pt x="261" y="10"/>
                  </a:lnTo>
                  <a:lnTo>
                    <a:pt x="261" y="0"/>
                  </a:lnTo>
                  <a:lnTo>
                    <a:pt x="240" y="0"/>
                  </a:lnTo>
                  <a:lnTo>
                    <a:pt x="240" y="10"/>
                  </a:lnTo>
                  <a:close/>
                  <a:moveTo>
                    <a:pt x="206" y="10"/>
                  </a:moveTo>
                  <a:lnTo>
                    <a:pt x="227" y="1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206" y="10"/>
                  </a:lnTo>
                  <a:close/>
                  <a:moveTo>
                    <a:pt x="172" y="10"/>
                  </a:moveTo>
                  <a:lnTo>
                    <a:pt x="192" y="1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10"/>
                  </a:lnTo>
                  <a:close/>
                  <a:moveTo>
                    <a:pt x="137" y="10"/>
                  </a:moveTo>
                  <a:lnTo>
                    <a:pt x="158" y="1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37" y="10"/>
                  </a:lnTo>
                  <a:close/>
                  <a:moveTo>
                    <a:pt x="103" y="10"/>
                  </a:moveTo>
                  <a:lnTo>
                    <a:pt x="123" y="10"/>
                  </a:lnTo>
                  <a:lnTo>
                    <a:pt x="123" y="0"/>
                  </a:lnTo>
                  <a:lnTo>
                    <a:pt x="103" y="0"/>
                  </a:lnTo>
                  <a:lnTo>
                    <a:pt x="103" y="10"/>
                  </a:lnTo>
                  <a:close/>
                  <a:moveTo>
                    <a:pt x="68" y="10"/>
                  </a:moveTo>
                  <a:lnTo>
                    <a:pt x="89" y="10"/>
                  </a:lnTo>
                  <a:lnTo>
                    <a:pt x="89" y="0"/>
                  </a:lnTo>
                  <a:lnTo>
                    <a:pt x="68" y="0"/>
                  </a:lnTo>
                  <a:lnTo>
                    <a:pt x="68" y="10"/>
                  </a:lnTo>
                  <a:close/>
                  <a:moveTo>
                    <a:pt x="34" y="10"/>
                  </a:moveTo>
                  <a:lnTo>
                    <a:pt x="55" y="1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34" y="10"/>
                  </a:lnTo>
                  <a:close/>
                  <a:moveTo>
                    <a:pt x="0" y="10"/>
                  </a:moveTo>
                  <a:lnTo>
                    <a:pt x="20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33687E70-08E7-4CBB-A46C-E319FBBDD9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6863" y="4205288"/>
              <a:ext cx="1152525" cy="15875"/>
            </a:xfrm>
            <a:custGeom>
              <a:avLst/>
              <a:gdLst>
                <a:gd name="T0" fmla="*/ 726 w 726"/>
                <a:gd name="T1" fmla="*/ 10 h 10"/>
                <a:gd name="T2" fmla="*/ 722 w 726"/>
                <a:gd name="T3" fmla="*/ 0 h 10"/>
                <a:gd name="T4" fmla="*/ 688 w 726"/>
                <a:gd name="T5" fmla="*/ 10 h 10"/>
                <a:gd name="T6" fmla="*/ 708 w 726"/>
                <a:gd name="T7" fmla="*/ 0 h 10"/>
                <a:gd name="T8" fmla="*/ 688 w 726"/>
                <a:gd name="T9" fmla="*/ 10 h 10"/>
                <a:gd name="T10" fmla="*/ 674 w 726"/>
                <a:gd name="T11" fmla="*/ 10 h 10"/>
                <a:gd name="T12" fmla="*/ 653 w 726"/>
                <a:gd name="T13" fmla="*/ 0 h 10"/>
                <a:gd name="T14" fmla="*/ 619 w 726"/>
                <a:gd name="T15" fmla="*/ 10 h 10"/>
                <a:gd name="T16" fmla="*/ 640 w 726"/>
                <a:gd name="T17" fmla="*/ 0 h 10"/>
                <a:gd name="T18" fmla="*/ 619 w 726"/>
                <a:gd name="T19" fmla="*/ 10 h 10"/>
                <a:gd name="T20" fmla="*/ 605 w 726"/>
                <a:gd name="T21" fmla="*/ 10 h 10"/>
                <a:gd name="T22" fmla="*/ 584 w 726"/>
                <a:gd name="T23" fmla="*/ 0 h 10"/>
                <a:gd name="T24" fmla="*/ 550 w 726"/>
                <a:gd name="T25" fmla="*/ 10 h 10"/>
                <a:gd name="T26" fmla="*/ 571 w 726"/>
                <a:gd name="T27" fmla="*/ 0 h 10"/>
                <a:gd name="T28" fmla="*/ 550 w 726"/>
                <a:gd name="T29" fmla="*/ 10 h 10"/>
                <a:gd name="T30" fmla="*/ 536 w 726"/>
                <a:gd name="T31" fmla="*/ 10 h 10"/>
                <a:gd name="T32" fmla="*/ 516 w 726"/>
                <a:gd name="T33" fmla="*/ 0 h 10"/>
                <a:gd name="T34" fmla="*/ 481 w 726"/>
                <a:gd name="T35" fmla="*/ 10 h 10"/>
                <a:gd name="T36" fmla="*/ 502 w 726"/>
                <a:gd name="T37" fmla="*/ 0 h 10"/>
                <a:gd name="T38" fmla="*/ 481 w 726"/>
                <a:gd name="T39" fmla="*/ 10 h 10"/>
                <a:gd name="T40" fmla="*/ 468 w 726"/>
                <a:gd name="T41" fmla="*/ 10 h 10"/>
                <a:gd name="T42" fmla="*/ 447 w 726"/>
                <a:gd name="T43" fmla="*/ 0 h 10"/>
                <a:gd name="T44" fmla="*/ 412 w 726"/>
                <a:gd name="T45" fmla="*/ 10 h 10"/>
                <a:gd name="T46" fmla="*/ 433 w 726"/>
                <a:gd name="T47" fmla="*/ 0 h 10"/>
                <a:gd name="T48" fmla="*/ 412 w 726"/>
                <a:gd name="T49" fmla="*/ 10 h 10"/>
                <a:gd name="T50" fmla="*/ 399 w 726"/>
                <a:gd name="T51" fmla="*/ 10 h 10"/>
                <a:gd name="T52" fmla="*/ 378 w 726"/>
                <a:gd name="T53" fmla="*/ 0 h 10"/>
                <a:gd name="T54" fmla="*/ 344 w 726"/>
                <a:gd name="T55" fmla="*/ 10 h 10"/>
                <a:gd name="T56" fmla="*/ 364 w 726"/>
                <a:gd name="T57" fmla="*/ 0 h 10"/>
                <a:gd name="T58" fmla="*/ 344 w 726"/>
                <a:gd name="T59" fmla="*/ 10 h 10"/>
                <a:gd name="T60" fmla="*/ 330 w 726"/>
                <a:gd name="T61" fmla="*/ 10 h 10"/>
                <a:gd name="T62" fmla="*/ 309 w 726"/>
                <a:gd name="T63" fmla="*/ 0 h 10"/>
                <a:gd name="T64" fmla="*/ 275 w 726"/>
                <a:gd name="T65" fmla="*/ 10 h 10"/>
                <a:gd name="T66" fmla="*/ 295 w 726"/>
                <a:gd name="T67" fmla="*/ 0 h 10"/>
                <a:gd name="T68" fmla="*/ 275 w 726"/>
                <a:gd name="T69" fmla="*/ 10 h 10"/>
                <a:gd name="T70" fmla="*/ 261 w 726"/>
                <a:gd name="T71" fmla="*/ 10 h 10"/>
                <a:gd name="T72" fmla="*/ 240 w 726"/>
                <a:gd name="T73" fmla="*/ 0 h 10"/>
                <a:gd name="T74" fmla="*/ 206 w 726"/>
                <a:gd name="T75" fmla="*/ 10 h 10"/>
                <a:gd name="T76" fmla="*/ 227 w 726"/>
                <a:gd name="T77" fmla="*/ 0 h 10"/>
                <a:gd name="T78" fmla="*/ 206 w 726"/>
                <a:gd name="T79" fmla="*/ 10 h 10"/>
                <a:gd name="T80" fmla="*/ 192 w 726"/>
                <a:gd name="T81" fmla="*/ 10 h 10"/>
                <a:gd name="T82" fmla="*/ 172 w 726"/>
                <a:gd name="T83" fmla="*/ 0 h 10"/>
                <a:gd name="T84" fmla="*/ 137 w 726"/>
                <a:gd name="T85" fmla="*/ 10 h 10"/>
                <a:gd name="T86" fmla="*/ 158 w 726"/>
                <a:gd name="T87" fmla="*/ 0 h 10"/>
                <a:gd name="T88" fmla="*/ 137 w 726"/>
                <a:gd name="T89" fmla="*/ 10 h 10"/>
                <a:gd name="T90" fmla="*/ 123 w 726"/>
                <a:gd name="T91" fmla="*/ 10 h 10"/>
                <a:gd name="T92" fmla="*/ 103 w 726"/>
                <a:gd name="T93" fmla="*/ 0 h 10"/>
                <a:gd name="T94" fmla="*/ 68 w 726"/>
                <a:gd name="T95" fmla="*/ 10 h 10"/>
                <a:gd name="T96" fmla="*/ 89 w 726"/>
                <a:gd name="T97" fmla="*/ 0 h 10"/>
                <a:gd name="T98" fmla="*/ 68 w 726"/>
                <a:gd name="T99" fmla="*/ 10 h 10"/>
                <a:gd name="T100" fmla="*/ 55 w 726"/>
                <a:gd name="T101" fmla="*/ 10 h 10"/>
                <a:gd name="T102" fmla="*/ 34 w 726"/>
                <a:gd name="T103" fmla="*/ 0 h 10"/>
                <a:gd name="T104" fmla="*/ 0 w 726"/>
                <a:gd name="T105" fmla="*/ 10 h 10"/>
                <a:gd name="T106" fmla="*/ 20 w 726"/>
                <a:gd name="T107" fmla="*/ 0 h 10"/>
                <a:gd name="T108" fmla="*/ 0 w 726"/>
                <a:gd name="T10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6" h="10">
                  <a:moveTo>
                    <a:pt x="722" y="10"/>
                  </a:moveTo>
                  <a:lnTo>
                    <a:pt x="726" y="10"/>
                  </a:lnTo>
                  <a:lnTo>
                    <a:pt x="726" y="0"/>
                  </a:lnTo>
                  <a:lnTo>
                    <a:pt x="722" y="0"/>
                  </a:lnTo>
                  <a:lnTo>
                    <a:pt x="722" y="10"/>
                  </a:lnTo>
                  <a:moveTo>
                    <a:pt x="688" y="10"/>
                  </a:moveTo>
                  <a:lnTo>
                    <a:pt x="708" y="10"/>
                  </a:lnTo>
                  <a:lnTo>
                    <a:pt x="708" y="0"/>
                  </a:lnTo>
                  <a:lnTo>
                    <a:pt x="688" y="0"/>
                  </a:lnTo>
                  <a:lnTo>
                    <a:pt x="688" y="10"/>
                  </a:lnTo>
                  <a:moveTo>
                    <a:pt x="653" y="10"/>
                  </a:moveTo>
                  <a:lnTo>
                    <a:pt x="674" y="10"/>
                  </a:lnTo>
                  <a:lnTo>
                    <a:pt x="674" y="0"/>
                  </a:lnTo>
                  <a:lnTo>
                    <a:pt x="653" y="0"/>
                  </a:lnTo>
                  <a:lnTo>
                    <a:pt x="653" y="10"/>
                  </a:lnTo>
                  <a:moveTo>
                    <a:pt x="619" y="10"/>
                  </a:moveTo>
                  <a:lnTo>
                    <a:pt x="640" y="10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619" y="10"/>
                  </a:lnTo>
                  <a:moveTo>
                    <a:pt x="584" y="10"/>
                  </a:moveTo>
                  <a:lnTo>
                    <a:pt x="605" y="10"/>
                  </a:lnTo>
                  <a:lnTo>
                    <a:pt x="605" y="0"/>
                  </a:lnTo>
                  <a:lnTo>
                    <a:pt x="584" y="0"/>
                  </a:lnTo>
                  <a:lnTo>
                    <a:pt x="584" y="10"/>
                  </a:lnTo>
                  <a:moveTo>
                    <a:pt x="550" y="10"/>
                  </a:moveTo>
                  <a:lnTo>
                    <a:pt x="571" y="10"/>
                  </a:lnTo>
                  <a:lnTo>
                    <a:pt x="571" y="0"/>
                  </a:lnTo>
                  <a:lnTo>
                    <a:pt x="550" y="0"/>
                  </a:lnTo>
                  <a:lnTo>
                    <a:pt x="550" y="10"/>
                  </a:lnTo>
                  <a:moveTo>
                    <a:pt x="516" y="10"/>
                  </a:moveTo>
                  <a:lnTo>
                    <a:pt x="536" y="10"/>
                  </a:lnTo>
                  <a:lnTo>
                    <a:pt x="536" y="0"/>
                  </a:lnTo>
                  <a:lnTo>
                    <a:pt x="516" y="0"/>
                  </a:lnTo>
                  <a:lnTo>
                    <a:pt x="516" y="10"/>
                  </a:lnTo>
                  <a:moveTo>
                    <a:pt x="481" y="10"/>
                  </a:moveTo>
                  <a:lnTo>
                    <a:pt x="502" y="10"/>
                  </a:lnTo>
                  <a:lnTo>
                    <a:pt x="502" y="0"/>
                  </a:lnTo>
                  <a:lnTo>
                    <a:pt x="481" y="0"/>
                  </a:lnTo>
                  <a:lnTo>
                    <a:pt x="481" y="10"/>
                  </a:lnTo>
                  <a:moveTo>
                    <a:pt x="447" y="10"/>
                  </a:moveTo>
                  <a:lnTo>
                    <a:pt x="468" y="10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10"/>
                  </a:lnTo>
                  <a:moveTo>
                    <a:pt x="412" y="10"/>
                  </a:moveTo>
                  <a:lnTo>
                    <a:pt x="433" y="10"/>
                  </a:lnTo>
                  <a:lnTo>
                    <a:pt x="433" y="0"/>
                  </a:lnTo>
                  <a:lnTo>
                    <a:pt x="412" y="0"/>
                  </a:lnTo>
                  <a:lnTo>
                    <a:pt x="412" y="10"/>
                  </a:lnTo>
                  <a:moveTo>
                    <a:pt x="378" y="10"/>
                  </a:moveTo>
                  <a:lnTo>
                    <a:pt x="399" y="10"/>
                  </a:lnTo>
                  <a:lnTo>
                    <a:pt x="399" y="0"/>
                  </a:lnTo>
                  <a:lnTo>
                    <a:pt x="378" y="0"/>
                  </a:lnTo>
                  <a:lnTo>
                    <a:pt x="378" y="10"/>
                  </a:lnTo>
                  <a:moveTo>
                    <a:pt x="344" y="10"/>
                  </a:moveTo>
                  <a:lnTo>
                    <a:pt x="364" y="10"/>
                  </a:lnTo>
                  <a:lnTo>
                    <a:pt x="364" y="0"/>
                  </a:lnTo>
                  <a:lnTo>
                    <a:pt x="344" y="0"/>
                  </a:lnTo>
                  <a:lnTo>
                    <a:pt x="344" y="10"/>
                  </a:lnTo>
                  <a:moveTo>
                    <a:pt x="309" y="10"/>
                  </a:moveTo>
                  <a:lnTo>
                    <a:pt x="330" y="10"/>
                  </a:lnTo>
                  <a:lnTo>
                    <a:pt x="330" y="0"/>
                  </a:lnTo>
                  <a:lnTo>
                    <a:pt x="309" y="0"/>
                  </a:lnTo>
                  <a:lnTo>
                    <a:pt x="309" y="10"/>
                  </a:lnTo>
                  <a:moveTo>
                    <a:pt x="275" y="10"/>
                  </a:moveTo>
                  <a:lnTo>
                    <a:pt x="295" y="10"/>
                  </a:lnTo>
                  <a:lnTo>
                    <a:pt x="295" y="0"/>
                  </a:lnTo>
                  <a:lnTo>
                    <a:pt x="275" y="0"/>
                  </a:lnTo>
                  <a:lnTo>
                    <a:pt x="275" y="10"/>
                  </a:lnTo>
                  <a:moveTo>
                    <a:pt x="240" y="10"/>
                  </a:moveTo>
                  <a:lnTo>
                    <a:pt x="261" y="10"/>
                  </a:lnTo>
                  <a:lnTo>
                    <a:pt x="261" y="0"/>
                  </a:lnTo>
                  <a:lnTo>
                    <a:pt x="240" y="0"/>
                  </a:lnTo>
                  <a:lnTo>
                    <a:pt x="240" y="10"/>
                  </a:lnTo>
                  <a:moveTo>
                    <a:pt x="206" y="10"/>
                  </a:moveTo>
                  <a:lnTo>
                    <a:pt x="227" y="1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206" y="10"/>
                  </a:lnTo>
                  <a:moveTo>
                    <a:pt x="172" y="10"/>
                  </a:moveTo>
                  <a:lnTo>
                    <a:pt x="192" y="1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10"/>
                  </a:lnTo>
                  <a:moveTo>
                    <a:pt x="137" y="10"/>
                  </a:moveTo>
                  <a:lnTo>
                    <a:pt x="158" y="1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37" y="10"/>
                  </a:lnTo>
                  <a:moveTo>
                    <a:pt x="103" y="10"/>
                  </a:moveTo>
                  <a:lnTo>
                    <a:pt x="123" y="10"/>
                  </a:lnTo>
                  <a:lnTo>
                    <a:pt x="123" y="0"/>
                  </a:lnTo>
                  <a:lnTo>
                    <a:pt x="103" y="0"/>
                  </a:lnTo>
                  <a:lnTo>
                    <a:pt x="103" y="10"/>
                  </a:lnTo>
                  <a:moveTo>
                    <a:pt x="68" y="10"/>
                  </a:moveTo>
                  <a:lnTo>
                    <a:pt x="89" y="10"/>
                  </a:lnTo>
                  <a:lnTo>
                    <a:pt x="89" y="0"/>
                  </a:lnTo>
                  <a:lnTo>
                    <a:pt x="68" y="0"/>
                  </a:lnTo>
                  <a:lnTo>
                    <a:pt x="68" y="10"/>
                  </a:lnTo>
                  <a:moveTo>
                    <a:pt x="34" y="10"/>
                  </a:moveTo>
                  <a:lnTo>
                    <a:pt x="55" y="1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34" y="10"/>
                  </a:lnTo>
                  <a:moveTo>
                    <a:pt x="0" y="10"/>
                  </a:moveTo>
                  <a:lnTo>
                    <a:pt x="20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30" name="Oval 45">
              <a:extLst>
                <a:ext uri="{FF2B5EF4-FFF2-40B4-BE49-F238E27FC236}">
                  <a16:creationId xmlns:a16="http://schemas.microsoft.com/office/drawing/2014/main" id="{293DFF22-14D2-4064-B22A-CA9076BA0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4170363"/>
              <a:ext cx="71438" cy="7143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grpSp>
        <p:nvGrpSpPr>
          <p:cNvPr id="31" name="Group 113">
            <a:extLst>
              <a:ext uri="{FF2B5EF4-FFF2-40B4-BE49-F238E27FC236}">
                <a16:creationId xmlns:a16="http://schemas.microsoft.com/office/drawing/2014/main" id="{9B50C288-6129-4632-AB33-0172636617BC}"/>
              </a:ext>
            </a:extLst>
          </p:cNvPr>
          <p:cNvGrpSpPr/>
          <p:nvPr/>
        </p:nvGrpSpPr>
        <p:grpSpPr>
          <a:xfrm>
            <a:off x="7799835" y="4220563"/>
            <a:ext cx="1190625" cy="71437"/>
            <a:chOff x="4106863" y="4170363"/>
            <a:chExt cx="1190625" cy="71437"/>
          </a:xfrm>
          <a:solidFill>
            <a:srgbClr val="F39C12">
              <a:lumMod val="50000"/>
            </a:srgbClr>
          </a:solidFill>
        </p:grpSpPr>
        <p:sp>
          <p:nvSpPr>
            <p:cNvPr id="32" name="Freeform 43">
              <a:extLst>
                <a:ext uri="{FF2B5EF4-FFF2-40B4-BE49-F238E27FC236}">
                  <a16:creationId xmlns:a16="http://schemas.microsoft.com/office/drawing/2014/main" id="{DBFCB1B1-8359-4FDD-9E0C-53CEBD764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6863" y="4205288"/>
              <a:ext cx="1152525" cy="15875"/>
            </a:xfrm>
            <a:custGeom>
              <a:avLst/>
              <a:gdLst>
                <a:gd name="T0" fmla="*/ 726 w 726"/>
                <a:gd name="T1" fmla="*/ 10 h 10"/>
                <a:gd name="T2" fmla="*/ 722 w 726"/>
                <a:gd name="T3" fmla="*/ 0 h 10"/>
                <a:gd name="T4" fmla="*/ 688 w 726"/>
                <a:gd name="T5" fmla="*/ 10 h 10"/>
                <a:gd name="T6" fmla="*/ 708 w 726"/>
                <a:gd name="T7" fmla="*/ 0 h 10"/>
                <a:gd name="T8" fmla="*/ 688 w 726"/>
                <a:gd name="T9" fmla="*/ 10 h 10"/>
                <a:gd name="T10" fmla="*/ 674 w 726"/>
                <a:gd name="T11" fmla="*/ 10 h 10"/>
                <a:gd name="T12" fmla="*/ 653 w 726"/>
                <a:gd name="T13" fmla="*/ 0 h 10"/>
                <a:gd name="T14" fmla="*/ 619 w 726"/>
                <a:gd name="T15" fmla="*/ 10 h 10"/>
                <a:gd name="T16" fmla="*/ 640 w 726"/>
                <a:gd name="T17" fmla="*/ 0 h 10"/>
                <a:gd name="T18" fmla="*/ 619 w 726"/>
                <a:gd name="T19" fmla="*/ 10 h 10"/>
                <a:gd name="T20" fmla="*/ 605 w 726"/>
                <a:gd name="T21" fmla="*/ 10 h 10"/>
                <a:gd name="T22" fmla="*/ 584 w 726"/>
                <a:gd name="T23" fmla="*/ 0 h 10"/>
                <a:gd name="T24" fmla="*/ 550 w 726"/>
                <a:gd name="T25" fmla="*/ 10 h 10"/>
                <a:gd name="T26" fmla="*/ 571 w 726"/>
                <a:gd name="T27" fmla="*/ 0 h 10"/>
                <a:gd name="T28" fmla="*/ 550 w 726"/>
                <a:gd name="T29" fmla="*/ 10 h 10"/>
                <a:gd name="T30" fmla="*/ 536 w 726"/>
                <a:gd name="T31" fmla="*/ 10 h 10"/>
                <a:gd name="T32" fmla="*/ 516 w 726"/>
                <a:gd name="T33" fmla="*/ 0 h 10"/>
                <a:gd name="T34" fmla="*/ 481 w 726"/>
                <a:gd name="T35" fmla="*/ 10 h 10"/>
                <a:gd name="T36" fmla="*/ 502 w 726"/>
                <a:gd name="T37" fmla="*/ 0 h 10"/>
                <a:gd name="T38" fmla="*/ 481 w 726"/>
                <a:gd name="T39" fmla="*/ 10 h 10"/>
                <a:gd name="T40" fmla="*/ 468 w 726"/>
                <a:gd name="T41" fmla="*/ 10 h 10"/>
                <a:gd name="T42" fmla="*/ 447 w 726"/>
                <a:gd name="T43" fmla="*/ 0 h 10"/>
                <a:gd name="T44" fmla="*/ 412 w 726"/>
                <a:gd name="T45" fmla="*/ 10 h 10"/>
                <a:gd name="T46" fmla="*/ 433 w 726"/>
                <a:gd name="T47" fmla="*/ 0 h 10"/>
                <a:gd name="T48" fmla="*/ 412 w 726"/>
                <a:gd name="T49" fmla="*/ 10 h 10"/>
                <a:gd name="T50" fmla="*/ 399 w 726"/>
                <a:gd name="T51" fmla="*/ 10 h 10"/>
                <a:gd name="T52" fmla="*/ 378 w 726"/>
                <a:gd name="T53" fmla="*/ 0 h 10"/>
                <a:gd name="T54" fmla="*/ 344 w 726"/>
                <a:gd name="T55" fmla="*/ 10 h 10"/>
                <a:gd name="T56" fmla="*/ 364 w 726"/>
                <a:gd name="T57" fmla="*/ 0 h 10"/>
                <a:gd name="T58" fmla="*/ 344 w 726"/>
                <a:gd name="T59" fmla="*/ 10 h 10"/>
                <a:gd name="T60" fmla="*/ 330 w 726"/>
                <a:gd name="T61" fmla="*/ 10 h 10"/>
                <a:gd name="T62" fmla="*/ 309 w 726"/>
                <a:gd name="T63" fmla="*/ 0 h 10"/>
                <a:gd name="T64" fmla="*/ 275 w 726"/>
                <a:gd name="T65" fmla="*/ 10 h 10"/>
                <a:gd name="T66" fmla="*/ 295 w 726"/>
                <a:gd name="T67" fmla="*/ 0 h 10"/>
                <a:gd name="T68" fmla="*/ 275 w 726"/>
                <a:gd name="T69" fmla="*/ 10 h 10"/>
                <a:gd name="T70" fmla="*/ 261 w 726"/>
                <a:gd name="T71" fmla="*/ 10 h 10"/>
                <a:gd name="T72" fmla="*/ 240 w 726"/>
                <a:gd name="T73" fmla="*/ 0 h 10"/>
                <a:gd name="T74" fmla="*/ 206 w 726"/>
                <a:gd name="T75" fmla="*/ 10 h 10"/>
                <a:gd name="T76" fmla="*/ 227 w 726"/>
                <a:gd name="T77" fmla="*/ 0 h 10"/>
                <a:gd name="T78" fmla="*/ 206 w 726"/>
                <a:gd name="T79" fmla="*/ 10 h 10"/>
                <a:gd name="T80" fmla="*/ 192 w 726"/>
                <a:gd name="T81" fmla="*/ 10 h 10"/>
                <a:gd name="T82" fmla="*/ 172 w 726"/>
                <a:gd name="T83" fmla="*/ 0 h 10"/>
                <a:gd name="T84" fmla="*/ 137 w 726"/>
                <a:gd name="T85" fmla="*/ 10 h 10"/>
                <a:gd name="T86" fmla="*/ 158 w 726"/>
                <a:gd name="T87" fmla="*/ 0 h 10"/>
                <a:gd name="T88" fmla="*/ 137 w 726"/>
                <a:gd name="T89" fmla="*/ 10 h 10"/>
                <a:gd name="T90" fmla="*/ 123 w 726"/>
                <a:gd name="T91" fmla="*/ 10 h 10"/>
                <a:gd name="T92" fmla="*/ 103 w 726"/>
                <a:gd name="T93" fmla="*/ 0 h 10"/>
                <a:gd name="T94" fmla="*/ 68 w 726"/>
                <a:gd name="T95" fmla="*/ 10 h 10"/>
                <a:gd name="T96" fmla="*/ 89 w 726"/>
                <a:gd name="T97" fmla="*/ 0 h 10"/>
                <a:gd name="T98" fmla="*/ 68 w 726"/>
                <a:gd name="T99" fmla="*/ 10 h 10"/>
                <a:gd name="T100" fmla="*/ 55 w 726"/>
                <a:gd name="T101" fmla="*/ 10 h 10"/>
                <a:gd name="T102" fmla="*/ 34 w 726"/>
                <a:gd name="T103" fmla="*/ 0 h 10"/>
                <a:gd name="T104" fmla="*/ 0 w 726"/>
                <a:gd name="T105" fmla="*/ 10 h 10"/>
                <a:gd name="T106" fmla="*/ 20 w 726"/>
                <a:gd name="T107" fmla="*/ 0 h 10"/>
                <a:gd name="T108" fmla="*/ 0 w 726"/>
                <a:gd name="T10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6" h="10">
                  <a:moveTo>
                    <a:pt x="722" y="10"/>
                  </a:moveTo>
                  <a:lnTo>
                    <a:pt x="726" y="10"/>
                  </a:lnTo>
                  <a:lnTo>
                    <a:pt x="726" y="0"/>
                  </a:lnTo>
                  <a:lnTo>
                    <a:pt x="722" y="0"/>
                  </a:lnTo>
                  <a:lnTo>
                    <a:pt x="722" y="10"/>
                  </a:lnTo>
                  <a:close/>
                  <a:moveTo>
                    <a:pt x="688" y="10"/>
                  </a:moveTo>
                  <a:lnTo>
                    <a:pt x="708" y="10"/>
                  </a:lnTo>
                  <a:lnTo>
                    <a:pt x="708" y="0"/>
                  </a:lnTo>
                  <a:lnTo>
                    <a:pt x="688" y="0"/>
                  </a:lnTo>
                  <a:lnTo>
                    <a:pt x="688" y="10"/>
                  </a:lnTo>
                  <a:close/>
                  <a:moveTo>
                    <a:pt x="653" y="10"/>
                  </a:moveTo>
                  <a:lnTo>
                    <a:pt x="674" y="10"/>
                  </a:lnTo>
                  <a:lnTo>
                    <a:pt x="674" y="0"/>
                  </a:lnTo>
                  <a:lnTo>
                    <a:pt x="653" y="0"/>
                  </a:lnTo>
                  <a:lnTo>
                    <a:pt x="653" y="10"/>
                  </a:lnTo>
                  <a:close/>
                  <a:moveTo>
                    <a:pt x="619" y="10"/>
                  </a:moveTo>
                  <a:lnTo>
                    <a:pt x="640" y="10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619" y="10"/>
                  </a:lnTo>
                  <a:close/>
                  <a:moveTo>
                    <a:pt x="584" y="10"/>
                  </a:moveTo>
                  <a:lnTo>
                    <a:pt x="605" y="10"/>
                  </a:lnTo>
                  <a:lnTo>
                    <a:pt x="605" y="0"/>
                  </a:lnTo>
                  <a:lnTo>
                    <a:pt x="584" y="0"/>
                  </a:lnTo>
                  <a:lnTo>
                    <a:pt x="584" y="10"/>
                  </a:lnTo>
                  <a:close/>
                  <a:moveTo>
                    <a:pt x="550" y="10"/>
                  </a:moveTo>
                  <a:lnTo>
                    <a:pt x="571" y="10"/>
                  </a:lnTo>
                  <a:lnTo>
                    <a:pt x="571" y="0"/>
                  </a:lnTo>
                  <a:lnTo>
                    <a:pt x="550" y="0"/>
                  </a:lnTo>
                  <a:lnTo>
                    <a:pt x="550" y="10"/>
                  </a:lnTo>
                  <a:close/>
                  <a:moveTo>
                    <a:pt x="516" y="10"/>
                  </a:moveTo>
                  <a:lnTo>
                    <a:pt x="536" y="10"/>
                  </a:lnTo>
                  <a:lnTo>
                    <a:pt x="536" y="0"/>
                  </a:lnTo>
                  <a:lnTo>
                    <a:pt x="516" y="0"/>
                  </a:lnTo>
                  <a:lnTo>
                    <a:pt x="516" y="10"/>
                  </a:lnTo>
                  <a:close/>
                  <a:moveTo>
                    <a:pt x="481" y="10"/>
                  </a:moveTo>
                  <a:lnTo>
                    <a:pt x="502" y="10"/>
                  </a:lnTo>
                  <a:lnTo>
                    <a:pt x="502" y="0"/>
                  </a:lnTo>
                  <a:lnTo>
                    <a:pt x="481" y="0"/>
                  </a:lnTo>
                  <a:lnTo>
                    <a:pt x="481" y="10"/>
                  </a:lnTo>
                  <a:close/>
                  <a:moveTo>
                    <a:pt x="447" y="10"/>
                  </a:moveTo>
                  <a:lnTo>
                    <a:pt x="468" y="10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10"/>
                  </a:lnTo>
                  <a:close/>
                  <a:moveTo>
                    <a:pt x="412" y="10"/>
                  </a:moveTo>
                  <a:lnTo>
                    <a:pt x="433" y="10"/>
                  </a:lnTo>
                  <a:lnTo>
                    <a:pt x="433" y="0"/>
                  </a:lnTo>
                  <a:lnTo>
                    <a:pt x="412" y="0"/>
                  </a:lnTo>
                  <a:lnTo>
                    <a:pt x="412" y="10"/>
                  </a:lnTo>
                  <a:close/>
                  <a:moveTo>
                    <a:pt x="378" y="10"/>
                  </a:moveTo>
                  <a:lnTo>
                    <a:pt x="399" y="10"/>
                  </a:lnTo>
                  <a:lnTo>
                    <a:pt x="399" y="0"/>
                  </a:lnTo>
                  <a:lnTo>
                    <a:pt x="378" y="0"/>
                  </a:lnTo>
                  <a:lnTo>
                    <a:pt x="378" y="10"/>
                  </a:lnTo>
                  <a:close/>
                  <a:moveTo>
                    <a:pt x="344" y="10"/>
                  </a:moveTo>
                  <a:lnTo>
                    <a:pt x="364" y="10"/>
                  </a:lnTo>
                  <a:lnTo>
                    <a:pt x="364" y="0"/>
                  </a:lnTo>
                  <a:lnTo>
                    <a:pt x="344" y="0"/>
                  </a:lnTo>
                  <a:lnTo>
                    <a:pt x="344" y="10"/>
                  </a:lnTo>
                  <a:close/>
                  <a:moveTo>
                    <a:pt x="309" y="10"/>
                  </a:moveTo>
                  <a:lnTo>
                    <a:pt x="330" y="10"/>
                  </a:lnTo>
                  <a:lnTo>
                    <a:pt x="330" y="0"/>
                  </a:lnTo>
                  <a:lnTo>
                    <a:pt x="309" y="0"/>
                  </a:lnTo>
                  <a:lnTo>
                    <a:pt x="309" y="10"/>
                  </a:lnTo>
                  <a:close/>
                  <a:moveTo>
                    <a:pt x="275" y="10"/>
                  </a:moveTo>
                  <a:lnTo>
                    <a:pt x="295" y="10"/>
                  </a:lnTo>
                  <a:lnTo>
                    <a:pt x="295" y="0"/>
                  </a:lnTo>
                  <a:lnTo>
                    <a:pt x="275" y="0"/>
                  </a:lnTo>
                  <a:lnTo>
                    <a:pt x="275" y="10"/>
                  </a:lnTo>
                  <a:close/>
                  <a:moveTo>
                    <a:pt x="240" y="10"/>
                  </a:moveTo>
                  <a:lnTo>
                    <a:pt x="261" y="10"/>
                  </a:lnTo>
                  <a:lnTo>
                    <a:pt x="261" y="0"/>
                  </a:lnTo>
                  <a:lnTo>
                    <a:pt x="240" y="0"/>
                  </a:lnTo>
                  <a:lnTo>
                    <a:pt x="240" y="10"/>
                  </a:lnTo>
                  <a:close/>
                  <a:moveTo>
                    <a:pt x="206" y="10"/>
                  </a:moveTo>
                  <a:lnTo>
                    <a:pt x="227" y="1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206" y="10"/>
                  </a:lnTo>
                  <a:close/>
                  <a:moveTo>
                    <a:pt x="172" y="10"/>
                  </a:moveTo>
                  <a:lnTo>
                    <a:pt x="192" y="1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10"/>
                  </a:lnTo>
                  <a:close/>
                  <a:moveTo>
                    <a:pt x="137" y="10"/>
                  </a:moveTo>
                  <a:lnTo>
                    <a:pt x="158" y="1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37" y="10"/>
                  </a:lnTo>
                  <a:close/>
                  <a:moveTo>
                    <a:pt x="103" y="10"/>
                  </a:moveTo>
                  <a:lnTo>
                    <a:pt x="123" y="10"/>
                  </a:lnTo>
                  <a:lnTo>
                    <a:pt x="123" y="0"/>
                  </a:lnTo>
                  <a:lnTo>
                    <a:pt x="103" y="0"/>
                  </a:lnTo>
                  <a:lnTo>
                    <a:pt x="103" y="10"/>
                  </a:lnTo>
                  <a:close/>
                  <a:moveTo>
                    <a:pt x="68" y="10"/>
                  </a:moveTo>
                  <a:lnTo>
                    <a:pt x="89" y="10"/>
                  </a:lnTo>
                  <a:lnTo>
                    <a:pt x="89" y="0"/>
                  </a:lnTo>
                  <a:lnTo>
                    <a:pt x="68" y="0"/>
                  </a:lnTo>
                  <a:lnTo>
                    <a:pt x="68" y="10"/>
                  </a:lnTo>
                  <a:close/>
                  <a:moveTo>
                    <a:pt x="34" y="10"/>
                  </a:moveTo>
                  <a:lnTo>
                    <a:pt x="55" y="1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34" y="10"/>
                  </a:lnTo>
                  <a:close/>
                  <a:moveTo>
                    <a:pt x="0" y="10"/>
                  </a:moveTo>
                  <a:lnTo>
                    <a:pt x="20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33" name="Freeform 44">
              <a:extLst>
                <a:ext uri="{FF2B5EF4-FFF2-40B4-BE49-F238E27FC236}">
                  <a16:creationId xmlns:a16="http://schemas.microsoft.com/office/drawing/2014/main" id="{D8938B00-1EDF-4096-8E13-73B1B0D764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6863" y="4205288"/>
              <a:ext cx="1152525" cy="15875"/>
            </a:xfrm>
            <a:custGeom>
              <a:avLst/>
              <a:gdLst>
                <a:gd name="T0" fmla="*/ 726 w 726"/>
                <a:gd name="T1" fmla="*/ 10 h 10"/>
                <a:gd name="T2" fmla="*/ 722 w 726"/>
                <a:gd name="T3" fmla="*/ 0 h 10"/>
                <a:gd name="T4" fmla="*/ 688 w 726"/>
                <a:gd name="T5" fmla="*/ 10 h 10"/>
                <a:gd name="T6" fmla="*/ 708 w 726"/>
                <a:gd name="T7" fmla="*/ 0 h 10"/>
                <a:gd name="T8" fmla="*/ 688 w 726"/>
                <a:gd name="T9" fmla="*/ 10 h 10"/>
                <a:gd name="T10" fmla="*/ 674 w 726"/>
                <a:gd name="T11" fmla="*/ 10 h 10"/>
                <a:gd name="T12" fmla="*/ 653 w 726"/>
                <a:gd name="T13" fmla="*/ 0 h 10"/>
                <a:gd name="T14" fmla="*/ 619 w 726"/>
                <a:gd name="T15" fmla="*/ 10 h 10"/>
                <a:gd name="T16" fmla="*/ 640 w 726"/>
                <a:gd name="T17" fmla="*/ 0 h 10"/>
                <a:gd name="T18" fmla="*/ 619 w 726"/>
                <a:gd name="T19" fmla="*/ 10 h 10"/>
                <a:gd name="T20" fmla="*/ 605 w 726"/>
                <a:gd name="T21" fmla="*/ 10 h 10"/>
                <a:gd name="T22" fmla="*/ 584 w 726"/>
                <a:gd name="T23" fmla="*/ 0 h 10"/>
                <a:gd name="T24" fmla="*/ 550 w 726"/>
                <a:gd name="T25" fmla="*/ 10 h 10"/>
                <a:gd name="T26" fmla="*/ 571 w 726"/>
                <a:gd name="T27" fmla="*/ 0 h 10"/>
                <a:gd name="T28" fmla="*/ 550 w 726"/>
                <a:gd name="T29" fmla="*/ 10 h 10"/>
                <a:gd name="T30" fmla="*/ 536 w 726"/>
                <a:gd name="T31" fmla="*/ 10 h 10"/>
                <a:gd name="T32" fmla="*/ 516 w 726"/>
                <a:gd name="T33" fmla="*/ 0 h 10"/>
                <a:gd name="T34" fmla="*/ 481 w 726"/>
                <a:gd name="T35" fmla="*/ 10 h 10"/>
                <a:gd name="T36" fmla="*/ 502 w 726"/>
                <a:gd name="T37" fmla="*/ 0 h 10"/>
                <a:gd name="T38" fmla="*/ 481 w 726"/>
                <a:gd name="T39" fmla="*/ 10 h 10"/>
                <a:gd name="T40" fmla="*/ 468 w 726"/>
                <a:gd name="T41" fmla="*/ 10 h 10"/>
                <a:gd name="T42" fmla="*/ 447 w 726"/>
                <a:gd name="T43" fmla="*/ 0 h 10"/>
                <a:gd name="T44" fmla="*/ 412 w 726"/>
                <a:gd name="T45" fmla="*/ 10 h 10"/>
                <a:gd name="T46" fmla="*/ 433 w 726"/>
                <a:gd name="T47" fmla="*/ 0 h 10"/>
                <a:gd name="T48" fmla="*/ 412 w 726"/>
                <a:gd name="T49" fmla="*/ 10 h 10"/>
                <a:gd name="T50" fmla="*/ 399 w 726"/>
                <a:gd name="T51" fmla="*/ 10 h 10"/>
                <a:gd name="T52" fmla="*/ 378 w 726"/>
                <a:gd name="T53" fmla="*/ 0 h 10"/>
                <a:gd name="T54" fmla="*/ 344 w 726"/>
                <a:gd name="T55" fmla="*/ 10 h 10"/>
                <a:gd name="T56" fmla="*/ 364 w 726"/>
                <a:gd name="T57" fmla="*/ 0 h 10"/>
                <a:gd name="T58" fmla="*/ 344 w 726"/>
                <a:gd name="T59" fmla="*/ 10 h 10"/>
                <a:gd name="T60" fmla="*/ 330 w 726"/>
                <a:gd name="T61" fmla="*/ 10 h 10"/>
                <a:gd name="T62" fmla="*/ 309 w 726"/>
                <a:gd name="T63" fmla="*/ 0 h 10"/>
                <a:gd name="T64" fmla="*/ 275 w 726"/>
                <a:gd name="T65" fmla="*/ 10 h 10"/>
                <a:gd name="T66" fmla="*/ 295 w 726"/>
                <a:gd name="T67" fmla="*/ 0 h 10"/>
                <a:gd name="T68" fmla="*/ 275 w 726"/>
                <a:gd name="T69" fmla="*/ 10 h 10"/>
                <a:gd name="T70" fmla="*/ 261 w 726"/>
                <a:gd name="T71" fmla="*/ 10 h 10"/>
                <a:gd name="T72" fmla="*/ 240 w 726"/>
                <a:gd name="T73" fmla="*/ 0 h 10"/>
                <a:gd name="T74" fmla="*/ 206 w 726"/>
                <a:gd name="T75" fmla="*/ 10 h 10"/>
                <a:gd name="T76" fmla="*/ 227 w 726"/>
                <a:gd name="T77" fmla="*/ 0 h 10"/>
                <a:gd name="T78" fmla="*/ 206 w 726"/>
                <a:gd name="T79" fmla="*/ 10 h 10"/>
                <a:gd name="T80" fmla="*/ 192 w 726"/>
                <a:gd name="T81" fmla="*/ 10 h 10"/>
                <a:gd name="T82" fmla="*/ 172 w 726"/>
                <a:gd name="T83" fmla="*/ 0 h 10"/>
                <a:gd name="T84" fmla="*/ 137 w 726"/>
                <a:gd name="T85" fmla="*/ 10 h 10"/>
                <a:gd name="T86" fmla="*/ 158 w 726"/>
                <a:gd name="T87" fmla="*/ 0 h 10"/>
                <a:gd name="T88" fmla="*/ 137 w 726"/>
                <a:gd name="T89" fmla="*/ 10 h 10"/>
                <a:gd name="T90" fmla="*/ 123 w 726"/>
                <a:gd name="T91" fmla="*/ 10 h 10"/>
                <a:gd name="T92" fmla="*/ 103 w 726"/>
                <a:gd name="T93" fmla="*/ 0 h 10"/>
                <a:gd name="T94" fmla="*/ 68 w 726"/>
                <a:gd name="T95" fmla="*/ 10 h 10"/>
                <a:gd name="T96" fmla="*/ 89 w 726"/>
                <a:gd name="T97" fmla="*/ 0 h 10"/>
                <a:gd name="T98" fmla="*/ 68 w 726"/>
                <a:gd name="T99" fmla="*/ 10 h 10"/>
                <a:gd name="T100" fmla="*/ 55 w 726"/>
                <a:gd name="T101" fmla="*/ 10 h 10"/>
                <a:gd name="T102" fmla="*/ 34 w 726"/>
                <a:gd name="T103" fmla="*/ 0 h 10"/>
                <a:gd name="T104" fmla="*/ 0 w 726"/>
                <a:gd name="T105" fmla="*/ 10 h 10"/>
                <a:gd name="T106" fmla="*/ 20 w 726"/>
                <a:gd name="T107" fmla="*/ 0 h 10"/>
                <a:gd name="T108" fmla="*/ 0 w 726"/>
                <a:gd name="T10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6" h="10">
                  <a:moveTo>
                    <a:pt x="722" y="10"/>
                  </a:moveTo>
                  <a:lnTo>
                    <a:pt x="726" y="10"/>
                  </a:lnTo>
                  <a:lnTo>
                    <a:pt x="726" y="0"/>
                  </a:lnTo>
                  <a:lnTo>
                    <a:pt x="722" y="0"/>
                  </a:lnTo>
                  <a:lnTo>
                    <a:pt x="722" y="10"/>
                  </a:lnTo>
                  <a:moveTo>
                    <a:pt x="688" y="10"/>
                  </a:moveTo>
                  <a:lnTo>
                    <a:pt x="708" y="10"/>
                  </a:lnTo>
                  <a:lnTo>
                    <a:pt x="708" y="0"/>
                  </a:lnTo>
                  <a:lnTo>
                    <a:pt x="688" y="0"/>
                  </a:lnTo>
                  <a:lnTo>
                    <a:pt x="688" y="10"/>
                  </a:lnTo>
                  <a:moveTo>
                    <a:pt x="653" y="10"/>
                  </a:moveTo>
                  <a:lnTo>
                    <a:pt x="674" y="10"/>
                  </a:lnTo>
                  <a:lnTo>
                    <a:pt x="674" y="0"/>
                  </a:lnTo>
                  <a:lnTo>
                    <a:pt x="653" y="0"/>
                  </a:lnTo>
                  <a:lnTo>
                    <a:pt x="653" y="10"/>
                  </a:lnTo>
                  <a:moveTo>
                    <a:pt x="619" y="10"/>
                  </a:moveTo>
                  <a:lnTo>
                    <a:pt x="640" y="10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619" y="10"/>
                  </a:lnTo>
                  <a:moveTo>
                    <a:pt x="584" y="10"/>
                  </a:moveTo>
                  <a:lnTo>
                    <a:pt x="605" y="10"/>
                  </a:lnTo>
                  <a:lnTo>
                    <a:pt x="605" y="0"/>
                  </a:lnTo>
                  <a:lnTo>
                    <a:pt x="584" y="0"/>
                  </a:lnTo>
                  <a:lnTo>
                    <a:pt x="584" y="10"/>
                  </a:lnTo>
                  <a:moveTo>
                    <a:pt x="550" y="10"/>
                  </a:moveTo>
                  <a:lnTo>
                    <a:pt x="571" y="10"/>
                  </a:lnTo>
                  <a:lnTo>
                    <a:pt x="571" y="0"/>
                  </a:lnTo>
                  <a:lnTo>
                    <a:pt x="550" y="0"/>
                  </a:lnTo>
                  <a:lnTo>
                    <a:pt x="550" y="10"/>
                  </a:lnTo>
                  <a:moveTo>
                    <a:pt x="516" y="10"/>
                  </a:moveTo>
                  <a:lnTo>
                    <a:pt x="536" y="10"/>
                  </a:lnTo>
                  <a:lnTo>
                    <a:pt x="536" y="0"/>
                  </a:lnTo>
                  <a:lnTo>
                    <a:pt x="516" y="0"/>
                  </a:lnTo>
                  <a:lnTo>
                    <a:pt x="516" y="10"/>
                  </a:lnTo>
                  <a:moveTo>
                    <a:pt x="481" y="10"/>
                  </a:moveTo>
                  <a:lnTo>
                    <a:pt x="502" y="10"/>
                  </a:lnTo>
                  <a:lnTo>
                    <a:pt x="502" y="0"/>
                  </a:lnTo>
                  <a:lnTo>
                    <a:pt x="481" y="0"/>
                  </a:lnTo>
                  <a:lnTo>
                    <a:pt x="481" y="10"/>
                  </a:lnTo>
                  <a:moveTo>
                    <a:pt x="447" y="10"/>
                  </a:moveTo>
                  <a:lnTo>
                    <a:pt x="468" y="10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10"/>
                  </a:lnTo>
                  <a:moveTo>
                    <a:pt x="412" y="10"/>
                  </a:moveTo>
                  <a:lnTo>
                    <a:pt x="433" y="10"/>
                  </a:lnTo>
                  <a:lnTo>
                    <a:pt x="433" y="0"/>
                  </a:lnTo>
                  <a:lnTo>
                    <a:pt x="412" y="0"/>
                  </a:lnTo>
                  <a:lnTo>
                    <a:pt x="412" y="10"/>
                  </a:lnTo>
                  <a:moveTo>
                    <a:pt x="378" y="10"/>
                  </a:moveTo>
                  <a:lnTo>
                    <a:pt x="399" y="10"/>
                  </a:lnTo>
                  <a:lnTo>
                    <a:pt x="399" y="0"/>
                  </a:lnTo>
                  <a:lnTo>
                    <a:pt x="378" y="0"/>
                  </a:lnTo>
                  <a:lnTo>
                    <a:pt x="378" y="10"/>
                  </a:lnTo>
                  <a:moveTo>
                    <a:pt x="344" y="10"/>
                  </a:moveTo>
                  <a:lnTo>
                    <a:pt x="364" y="10"/>
                  </a:lnTo>
                  <a:lnTo>
                    <a:pt x="364" y="0"/>
                  </a:lnTo>
                  <a:lnTo>
                    <a:pt x="344" y="0"/>
                  </a:lnTo>
                  <a:lnTo>
                    <a:pt x="344" y="10"/>
                  </a:lnTo>
                  <a:moveTo>
                    <a:pt x="309" y="10"/>
                  </a:moveTo>
                  <a:lnTo>
                    <a:pt x="330" y="10"/>
                  </a:lnTo>
                  <a:lnTo>
                    <a:pt x="330" y="0"/>
                  </a:lnTo>
                  <a:lnTo>
                    <a:pt x="309" y="0"/>
                  </a:lnTo>
                  <a:lnTo>
                    <a:pt x="309" y="10"/>
                  </a:lnTo>
                  <a:moveTo>
                    <a:pt x="275" y="10"/>
                  </a:moveTo>
                  <a:lnTo>
                    <a:pt x="295" y="10"/>
                  </a:lnTo>
                  <a:lnTo>
                    <a:pt x="295" y="0"/>
                  </a:lnTo>
                  <a:lnTo>
                    <a:pt x="275" y="0"/>
                  </a:lnTo>
                  <a:lnTo>
                    <a:pt x="275" y="10"/>
                  </a:lnTo>
                  <a:moveTo>
                    <a:pt x="240" y="10"/>
                  </a:moveTo>
                  <a:lnTo>
                    <a:pt x="261" y="10"/>
                  </a:lnTo>
                  <a:lnTo>
                    <a:pt x="261" y="0"/>
                  </a:lnTo>
                  <a:lnTo>
                    <a:pt x="240" y="0"/>
                  </a:lnTo>
                  <a:lnTo>
                    <a:pt x="240" y="10"/>
                  </a:lnTo>
                  <a:moveTo>
                    <a:pt x="206" y="10"/>
                  </a:moveTo>
                  <a:lnTo>
                    <a:pt x="227" y="1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206" y="10"/>
                  </a:lnTo>
                  <a:moveTo>
                    <a:pt x="172" y="10"/>
                  </a:moveTo>
                  <a:lnTo>
                    <a:pt x="192" y="1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10"/>
                  </a:lnTo>
                  <a:moveTo>
                    <a:pt x="137" y="10"/>
                  </a:moveTo>
                  <a:lnTo>
                    <a:pt x="158" y="1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37" y="10"/>
                  </a:lnTo>
                  <a:moveTo>
                    <a:pt x="103" y="10"/>
                  </a:moveTo>
                  <a:lnTo>
                    <a:pt x="123" y="10"/>
                  </a:lnTo>
                  <a:lnTo>
                    <a:pt x="123" y="0"/>
                  </a:lnTo>
                  <a:lnTo>
                    <a:pt x="103" y="0"/>
                  </a:lnTo>
                  <a:lnTo>
                    <a:pt x="103" y="10"/>
                  </a:lnTo>
                  <a:moveTo>
                    <a:pt x="68" y="10"/>
                  </a:moveTo>
                  <a:lnTo>
                    <a:pt x="89" y="10"/>
                  </a:lnTo>
                  <a:lnTo>
                    <a:pt x="89" y="0"/>
                  </a:lnTo>
                  <a:lnTo>
                    <a:pt x="68" y="0"/>
                  </a:lnTo>
                  <a:lnTo>
                    <a:pt x="68" y="10"/>
                  </a:lnTo>
                  <a:moveTo>
                    <a:pt x="34" y="10"/>
                  </a:moveTo>
                  <a:lnTo>
                    <a:pt x="55" y="1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34" y="10"/>
                  </a:lnTo>
                  <a:moveTo>
                    <a:pt x="0" y="10"/>
                  </a:moveTo>
                  <a:lnTo>
                    <a:pt x="20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34" name="Oval 45">
              <a:extLst>
                <a:ext uri="{FF2B5EF4-FFF2-40B4-BE49-F238E27FC236}">
                  <a16:creationId xmlns:a16="http://schemas.microsoft.com/office/drawing/2014/main" id="{88A58860-55AE-4562-85AC-A6E6F07BF2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4170363"/>
              <a:ext cx="71438" cy="7143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sp>
        <p:nvSpPr>
          <p:cNvPr id="36" name="Freeform 16">
            <a:extLst>
              <a:ext uri="{FF2B5EF4-FFF2-40B4-BE49-F238E27FC236}">
                <a16:creationId xmlns:a16="http://schemas.microsoft.com/office/drawing/2014/main" id="{30655ECC-07EE-4AEB-AE37-36F364B8DEDB}"/>
              </a:ext>
            </a:extLst>
          </p:cNvPr>
          <p:cNvSpPr>
            <a:spLocks noEditPoints="1"/>
          </p:cNvSpPr>
          <p:nvPr/>
        </p:nvSpPr>
        <p:spPr bwMode="auto">
          <a:xfrm>
            <a:off x="6665236" y="2476539"/>
            <a:ext cx="1152525" cy="15875"/>
          </a:xfrm>
          <a:custGeom>
            <a:avLst/>
            <a:gdLst>
              <a:gd name="T0" fmla="*/ 726 w 726"/>
              <a:gd name="T1" fmla="*/ 10 h 10"/>
              <a:gd name="T2" fmla="*/ 722 w 726"/>
              <a:gd name="T3" fmla="*/ 0 h 10"/>
              <a:gd name="T4" fmla="*/ 688 w 726"/>
              <a:gd name="T5" fmla="*/ 10 h 10"/>
              <a:gd name="T6" fmla="*/ 708 w 726"/>
              <a:gd name="T7" fmla="*/ 0 h 10"/>
              <a:gd name="T8" fmla="*/ 688 w 726"/>
              <a:gd name="T9" fmla="*/ 10 h 10"/>
              <a:gd name="T10" fmla="*/ 674 w 726"/>
              <a:gd name="T11" fmla="*/ 10 h 10"/>
              <a:gd name="T12" fmla="*/ 653 w 726"/>
              <a:gd name="T13" fmla="*/ 0 h 10"/>
              <a:gd name="T14" fmla="*/ 619 w 726"/>
              <a:gd name="T15" fmla="*/ 10 h 10"/>
              <a:gd name="T16" fmla="*/ 640 w 726"/>
              <a:gd name="T17" fmla="*/ 0 h 10"/>
              <a:gd name="T18" fmla="*/ 619 w 726"/>
              <a:gd name="T19" fmla="*/ 10 h 10"/>
              <a:gd name="T20" fmla="*/ 605 w 726"/>
              <a:gd name="T21" fmla="*/ 10 h 10"/>
              <a:gd name="T22" fmla="*/ 584 w 726"/>
              <a:gd name="T23" fmla="*/ 0 h 10"/>
              <a:gd name="T24" fmla="*/ 550 w 726"/>
              <a:gd name="T25" fmla="*/ 10 h 10"/>
              <a:gd name="T26" fmla="*/ 571 w 726"/>
              <a:gd name="T27" fmla="*/ 0 h 10"/>
              <a:gd name="T28" fmla="*/ 550 w 726"/>
              <a:gd name="T29" fmla="*/ 10 h 10"/>
              <a:gd name="T30" fmla="*/ 536 w 726"/>
              <a:gd name="T31" fmla="*/ 10 h 10"/>
              <a:gd name="T32" fmla="*/ 516 w 726"/>
              <a:gd name="T33" fmla="*/ 0 h 10"/>
              <a:gd name="T34" fmla="*/ 481 w 726"/>
              <a:gd name="T35" fmla="*/ 10 h 10"/>
              <a:gd name="T36" fmla="*/ 502 w 726"/>
              <a:gd name="T37" fmla="*/ 0 h 10"/>
              <a:gd name="T38" fmla="*/ 481 w 726"/>
              <a:gd name="T39" fmla="*/ 10 h 10"/>
              <a:gd name="T40" fmla="*/ 468 w 726"/>
              <a:gd name="T41" fmla="*/ 10 h 10"/>
              <a:gd name="T42" fmla="*/ 447 w 726"/>
              <a:gd name="T43" fmla="*/ 0 h 10"/>
              <a:gd name="T44" fmla="*/ 412 w 726"/>
              <a:gd name="T45" fmla="*/ 10 h 10"/>
              <a:gd name="T46" fmla="*/ 433 w 726"/>
              <a:gd name="T47" fmla="*/ 0 h 10"/>
              <a:gd name="T48" fmla="*/ 412 w 726"/>
              <a:gd name="T49" fmla="*/ 10 h 10"/>
              <a:gd name="T50" fmla="*/ 399 w 726"/>
              <a:gd name="T51" fmla="*/ 10 h 10"/>
              <a:gd name="T52" fmla="*/ 378 w 726"/>
              <a:gd name="T53" fmla="*/ 0 h 10"/>
              <a:gd name="T54" fmla="*/ 344 w 726"/>
              <a:gd name="T55" fmla="*/ 10 h 10"/>
              <a:gd name="T56" fmla="*/ 364 w 726"/>
              <a:gd name="T57" fmla="*/ 0 h 10"/>
              <a:gd name="T58" fmla="*/ 344 w 726"/>
              <a:gd name="T59" fmla="*/ 10 h 10"/>
              <a:gd name="T60" fmla="*/ 330 w 726"/>
              <a:gd name="T61" fmla="*/ 10 h 10"/>
              <a:gd name="T62" fmla="*/ 309 w 726"/>
              <a:gd name="T63" fmla="*/ 0 h 10"/>
              <a:gd name="T64" fmla="*/ 275 w 726"/>
              <a:gd name="T65" fmla="*/ 10 h 10"/>
              <a:gd name="T66" fmla="*/ 295 w 726"/>
              <a:gd name="T67" fmla="*/ 0 h 10"/>
              <a:gd name="T68" fmla="*/ 275 w 726"/>
              <a:gd name="T69" fmla="*/ 10 h 10"/>
              <a:gd name="T70" fmla="*/ 261 w 726"/>
              <a:gd name="T71" fmla="*/ 10 h 10"/>
              <a:gd name="T72" fmla="*/ 240 w 726"/>
              <a:gd name="T73" fmla="*/ 0 h 10"/>
              <a:gd name="T74" fmla="*/ 206 w 726"/>
              <a:gd name="T75" fmla="*/ 10 h 10"/>
              <a:gd name="T76" fmla="*/ 227 w 726"/>
              <a:gd name="T77" fmla="*/ 0 h 10"/>
              <a:gd name="T78" fmla="*/ 206 w 726"/>
              <a:gd name="T79" fmla="*/ 10 h 10"/>
              <a:gd name="T80" fmla="*/ 192 w 726"/>
              <a:gd name="T81" fmla="*/ 10 h 10"/>
              <a:gd name="T82" fmla="*/ 172 w 726"/>
              <a:gd name="T83" fmla="*/ 0 h 10"/>
              <a:gd name="T84" fmla="*/ 137 w 726"/>
              <a:gd name="T85" fmla="*/ 10 h 10"/>
              <a:gd name="T86" fmla="*/ 158 w 726"/>
              <a:gd name="T87" fmla="*/ 0 h 10"/>
              <a:gd name="T88" fmla="*/ 137 w 726"/>
              <a:gd name="T89" fmla="*/ 10 h 10"/>
              <a:gd name="T90" fmla="*/ 123 w 726"/>
              <a:gd name="T91" fmla="*/ 10 h 10"/>
              <a:gd name="T92" fmla="*/ 103 w 726"/>
              <a:gd name="T93" fmla="*/ 0 h 10"/>
              <a:gd name="T94" fmla="*/ 68 w 726"/>
              <a:gd name="T95" fmla="*/ 10 h 10"/>
              <a:gd name="T96" fmla="*/ 89 w 726"/>
              <a:gd name="T97" fmla="*/ 0 h 10"/>
              <a:gd name="T98" fmla="*/ 68 w 726"/>
              <a:gd name="T99" fmla="*/ 10 h 10"/>
              <a:gd name="T100" fmla="*/ 55 w 726"/>
              <a:gd name="T101" fmla="*/ 10 h 10"/>
              <a:gd name="T102" fmla="*/ 34 w 726"/>
              <a:gd name="T103" fmla="*/ 0 h 10"/>
              <a:gd name="T104" fmla="*/ 0 w 726"/>
              <a:gd name="T105" fmla="*/ 10 h 10"/>
              <a:gd name="T106" fmla="*/ 20 w 726"/>
              <a:gd name="T107" fmla="*/ 0 h 10"/>
              <a:gd name="T108" fmla="*/ 0 w 726"/>
              <a:gd name="T10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726" h="10">
                <a:moveTo>
                  <a:pt x="722" y="10"/>
                </a:moveTo>
                <a:lnTo>
                  <a:pt x="726" y="10"/>
                </a:lnTo>
                <a:lnTo>
                  <a:pt x="726" y="0"/>
                </a:lnTo>
                <a:lnTo>
                  <a:pt x="722" y="0"/>
                </a:lnTo>
                <a:lnTo>
                  <a:pt x="722" y="10"/>
                </a:lnTo>
                <a:moveTo>
                  <a:pt x="688" y="10"/>
                </a:moveTo>
                <a:lnTo>
                  <a:pt x="708" y="10"/>
                </a:lnTo>
                <a:lnTo>
                  <a:pt x="708" y="0"/>
                </a:lnTo>
                <a:lnTo>
                  <a:pt x="688" y="0"/>
                </a:lnTo>
                <a:lnTo>
                  <a:pt x="688" y="10"/>
                </a:lnTo>
                <a:moveTo>
                  <a:pt x="653" y="10"/>
                </a:moveTo>
                <a:lnTo>
                  <a:pt x="674" y="10"/>
                </a:lnTo>
                <a:lnTo>
                  <a:pt x="674" y="0"/>
                </a:lnTo>
                <a:lnTo>
                  <a:pt x="653" y="0"/>
                </a:lnTo>
                <a:lnTo>
                  <a:pt x="653" y="10"/>
                </a:lnTo>
                <a:moveTo>
                  <a:pt x="619" y="10"/>
                </a:moveTo>
                <a:lnTo>
                  <a:pt x="640" y="10"/>
                </a:lnTo>
                <a:lnTo>
                  <a:pt x="640" y="0"/>
                </a:lnTo>
                <a:lnTo>
                  <a:pt x="619" y="0"/>
                </a:lnTo>
                <a:lnTo>
                  <a:pt x="619" y="10"/>
                </a:lnTo>
                <a:moveTo>
                  <a:pt x="584" y="10"/>
                </a:moveTo>
                <a:lnTo>
                  <a:pt x="605" y="10"/>
                </a:lnTo>
                <a:lnTo>
                  <a:pt x="605" y="0"/>
                </a:lnTo>
                <a:lnTo>
                  <a:pt x="584" y="0"/>
                </a:lnTo>
                <a:lnTo>
                  <a:pt x="584" y="10"/>
                </a:lnTo>
                <a:moveTo>
                  <a:pt x="550" y="10"/>
                </a:moveTo>
                <a:lnTo>
                  <a:pt x="571" y="10"/>
                </a:lnTo>
                <a:lnTo>
                  <a:pt x="571" y="0"/>
                </a:lnTo>
                <a:lnTo>
                  <a:pt x="550" y="0"/>
                </a:lnTo>
                <a:lnTo>
                  <a:pt x="550" y="10"/>
                </a:lnTo>
                <a:moveTo>
                  <a:pt x="516" y="10"/>
                </a:moveTo>
                <a:lnTo>
                  <a:pt x="536" y="10"/>
                </a:lnTo>
                <a:lnTo>
                  <a:pt x="536" y="0"/>
                </a:lnTo>
                <a:lnTo>
                  <a:pt x="516" y="0"/>
                </a:lnTo>
                <a:lnTo>
                  <a:pt x="516" y="10"/>
                </a:lnTo>
                <a:moveTo>
                  <a:pt x="481" y="10"/>
                </a:moveTo>
                <a:lnTo>
                  <a:pt x="502" y="10"/>
                </a:lnTo>
                <a:lnTo>
                  <a:pt x="502" y="0"/>
                </a:lnTo>
                <a:lnTo>
                  <a:pt x="481" y="0"/>
                </a:lnTo>
                <a:lnTo>
                  <a:pt x="481" y="10"/>
                </a:lnTo>
                <a:moveTo>
                  <a:pt x="447" y="10"/>
                </a:moveTo>
                <a:lnTo>
                  <a:pt x="468" y="10"/>
                </a:lnTo>
                <a:lnTo>
                  <a:pt x="468" y="0"/>
                </a:lnTo>
                <a:lnTo>
                  <a:pt x="447" y="0"/>
                </a:lnTo>
                <a:lnTo>
                  <a:pt x="447" y="10"/>
                </a:lnTo>
                <a:moveTo>
                  <a:pt x="412" y="10"/>
                </a:moveTo>
                <a:lnTo>
                  <a:pt x="433" y="10"/>
                </a:lnTo>
                <a:lnTo>
                  <a:pt x="433" y="0"/>
                </a:lnTo>
                <a:lnTo>
                  <a:pt x="412" y="0"/>
                </a:lnTo>
                <a:lnTo>
                  <a:pt x="412" y="10"/>
                </a:lnTo>
                <a:moveTo>
                  <a:pt x="378" y="10"/>
                </a:moveTo>
                <a:lnTo>
                  <a:pt x="399" y="10"/>
                </a:lnTo>
                <a:lnTo>
                  <a:pt x="399" y="0"/>
                </a:lnTo>
                <a:lnTo>
                  <a:pt x="378" y="0"/>
                </a:lnTo>
                <a:lnTo>
                  <a:pt x="378" y="10"/>
                </a:lnTo>
                <a:moveTo>
                  <a:pt x="344" y="10"/>
                </a:moveTo>
                <a:lnTo>
                  <a:pt x="364" y="10"/>
                </a:lnTo>
                <a:lnTo>
                  <a:pt x="364" y="0"/>
                </a:lnTo>
                <a:lnTo>
                  <a:pt x="344" y="0"/>
                </a:lnTo>
                <a:lnTo>
                  <a:pt x="344" y="10"/>
                </a:lnTo>
                <a:moveTo>
                  <a:pt x="309" y="10"/>
                </a:moveTo>
                <a:lnTo>
                  <a:pt x="330" y="10"/>
                </a:lnTo>
                <a:lnTo>
                  <a:pt x="330" y="0"/>
                </a:lnTo>
                <a:lnTo>
                  <a:pt x="309" y="0"/>
                </a:lnTo>
                <a:lnTo>
                  <a:pt x="309" y="10"/>
                </a:lnTo>
                <a:moveTo>
                  <a:pt x="275" y="10"/>
                </a:moveTo>
                <a:lnTo>
                  <a:pt x="295" y="10"/>
                </a:lnTo>
                <a:lnTo>
                  <a:pt x="295" y="0"/>
                </a:lnTo>
                <a:lnTo>
                  <a:pt x="275" y="0"/>
                </a:lnTo>
                <a:lnTo>
                  <a:pt x="275" y="10"/>
                </a:lnTo>
                <a:moveTo>
                  <a:pt x="240" y="10"/>
                </a:moveTo>
                <a:lnTo>
                  <a:pt x="261" y="10"/>
                </a:lnTo>
                <a:lnTo>
                  <a:pt x="261" y="0"/>
                </a:lnTo>
                <a:lnTo>
                  <a:pt x="240" y="0"/>
                </a:lnTo>
                <a:lnTo>
                  <a:pt x="240" y="10"/>
                </a:lnTo>
                <a:moveTo>
                  <a:pt x="206" y="10"/>
                </a:moveTo>
                <a:lnTo>
                  <a:pt x="227" y="10"/>
                </a:lnTo>
                <a:lnTo>
                  <a:pt x="227" y="0"/>
                </a:lnTo>
                <a:lnTo>
                  <a:pt x="206" y="0"/>
                </a:lnTo>
                <a:lnTo>
                  <a:pt x="206" y="10"/>
                </a:lnTo>
                <a:moveTo>
                  <a:pt x="172" y="10"/>
                </a:moveTo>
                <a:lnTo>
                  <a:pt x="192" y="10"/>
                </a:lnTo>
                <a:lnTo>
                  <a:pt x="192" y="0"/>
                </a:lnTo>
                <a:lnTo>
                  <a:pt x="172" y="0"/>
                </a:lnTo>
                <a:lnTo>
                  <a:pt x="172" y="10"/>
                </a:lnTo>
                <a:moveTo>
                  <a:pt x="137" y="10"/>
                </a:moveTo>
                <a:lnTo>
                  <a:pt x="158" y="10"/>
                </a:lnTo>
                <a:lnTo>
                  <a:pt x="158" y="0"/>
                </a:lnTo>
                <a:lnTo>
                  <a:pt x="137" y="0"/>
                </a:lnTo>
                <a:lnTo>
                  <a:pt x="137" y="10"/>
                </a:lnTo>
                <a:moveTo>
                  <a:pt x="103" y="10"/>
                </a:moveTo>
                <a:lnTo>
                  <a:pt x="123" y="10"/>
                </a:lnTo>
                <a:lnTo>
                  <a:pt x="123" y="0"/>
                </a:lnTo>
                <a:lnTo>
                  <a:pt x="103" y="0"/>
                </a:lnTo>
                <a:lnTo>
                  <a:pt x="103" y="10"/>
                </a:lnTo>
                <a:moveTo>
                  <a:pt x="68" y="10"/>
                </a:moveTo>
                <a:lnTo>
                  <a:pt x="89" y="10"/>
                </a:lnTo>
                <a:lnTo>
                  <a:pt x="89" y="0"/>
                </a:lnTo>
                <a:lnTo>
                  <a:pt x="68" y="0"/>
                </a:lnTo>
                <a:lnTo>
                  <a:pt x="68" y="10"/>
                </a:lnTo>
                <a:moveTo>
                  <a:pt x="34" y="10"/>
                </a:moveTo>
                <a:lnTo>
                  <a:pt x="55" y="10"/>
                </a:lnTo>
                <a:lnTo>
                  <a:pt x="55" y="0"/>
                </a:lnTo>
                <a:lnTo>
                  <a:pt x="34" y="0"/>
                </a:lnTo>
                <a:lnTo>
                  <a:pt x="34" y="10"/>
                </a:lnTo>
                <a:moveTo>
                  <a:pt x="0" y="10"/>
                </a:moveTo>
                <a:lnTo>
                  <a:pt x="20" y="10"/>
                </a:lnTo>
                <a:lnTo>
                  <a:pt x="20" y="0"/>
                </a:lnTo>
                <a:lnTo>
                  <a:pt x="0" y="0"/>
                </a:lnTo>
                <a:lnTo>
                  <a:pt x="0" y="1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 sz="1600">
              <a:solidFill>
                <a:srgbClr val="3F3F3F"/>
              </a:solidFill>
              <a:latin typeface="Open Sans"/>
              <a:ea typeface="+mn-ea"/>
            </a:endParaRPr>
          </a:p>
        </p:txBody>
      </p:sp>
      <p:grpSp>
        <p:nvGrpSpPr>
          <p:cNvPr id="37" name="Group 2">
            <a:extLst>
              <a:ext uri="{FF2B5EF4-FFF2-40B4-BE49-F238E27FC236}">
                <a16:creationId xmlns:a16="http://schemas.microsoft.com/office/drawing/2014/main" id="{DB329931-1A3B-4033-9904-D1832B2DE127}"/>
              </a:ext>
            </a:extLst>
          </p:cNvPr>
          <p:cNvGrpSpPr/>
          <p:nvPr/>
        </p:nvGrpSpPr>
        <p:grpSpPr>
          <a:xfrm>
            <a:off x="7799835" y="3375910"/>
            <a:ext cx="1190625" cy="71437"/>
            <a:chOff x="4106863" y="4170363"/>
            <a:chExt cx="1190625" cy="71437"/>
          </a:xfrm>
        </p:grpSpPr>
        <p:sp>
          <p:nvSpPr>
            <p:cNvPr id="38" name="Freeform 43">
              <a:extLst>
                <a:ext uri="{FF2B5EF4-FFF2-40B4-BE49-F238E27FC236}">
                  <a16:creationId xmlns:a16="http://schemas.microsoft.com/office/drawing/2014/main" id="{F3E6D5AC-3C08-4427-B6E6-0E04CE363D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6863" y="4205288"/>
              <a:ext cx="1152525" cy="15875"/>
            </a:xfrm>
            <a:custGeom>
              <a:avLst/>
              <a:gdLst>
                <a:gd name="T0" fmla="*/ 726 w 726"/>
                <a:gd name="T1" fmla="*/ 10 h 10"/>
                <a:gd name="T2" fmla="*/ 722 w 726"/>
                <a:gd name="T3" fmla="*/ 0 h 10"/>
                <a:gd name="T4" fmla="*/ 688 w 726"/>
                <a:gd name="T5" fmla="*/ 10 h 10"/>
                <a:gd name="T6" fmla="*/ 708 w 726"/>
                <a:gd name="T7" fmla="*/ 0 h 10"/>
                <a:gd name="T8" fmla="*/ 688 w 726"/>
                <a:gd name="T9" fmla="*/ 10 h 10"/>
                <a:gd name="T10" fmla="*/ 674 w 726"/>
                <a:gd name="T11" fmla="*/ 10 h 10"/>
                <a:gd name="T12" fmla="*/ 653 w 726"/>
                <a:gd name="T13" fmla="*/ 0 h 10"/>
                <a:gd name="T14" fmla="*/ 619 w 726"/>
                <a:gd name="T15" fmla="*/ 10 h 10"/>
                <a:gd name="T16" fmla="*/ 640 w 726"/>
                <a:gd name="T17" fmla="*/ 0 h 10"/>
                <a:gd name="T18" fmla="*/ 619 w 726"/>
                <a:gd name="T19" fmla="*/ 10 h 10"/>
                <a:gd name="T20" fmla="*/ 605 w 726"/>
                <a:gd name="T21" fmla="*/ 10 h 10"/>
                <a:gd name="T22" fmla="*/ 584 w 726"/>
                <a:gd name="T23" fmla="*/ 0 h 10"/>
                <a:gd name="T24" fmla="*/ 550 w 726"/>
                <a:gd name="T25" fmla="*/ 10 h 10"/>
                <a:gd name="T26" fmla="*/ 571 w 726"/>
                <a:gd name="T27" fmla="*/ 0 h 10"/>
                <a:gd name="T28" fmla="*/ 550 w 726"/>
                <a:gd name="T29" fmla="*/ 10 h 10"/>
                <a:gd name="T30" fmla="*/ 536 w 726"/>
                <a:gd name="T31" fmla="*/ 10 h 10"/>
                <a:gd name="T32" fmla="*/ 516 w 726"/>
                <a:gd name="T33" fmla="*/ 0 h 10"/>
                <a:gd name="T34" fmla="*/ 481 w 726"/>
                <a:gd name="T35" fmla="*/ 10 h 10"/>
                <a:gd name="T36" fmla="*/ 502 w 726"/>
                <a:gd name="T37" fmla="*/ 0 h 10"/>
                <a:gd name="T38" fmla="*/ 481 w 726"/>
                <a:gd name="T39" fmla="*/ 10 h 10"/>
                <a:gd name="T40" fmla="*/ 468 w 726"/>
                <a:gd name="T41" fmla="*/ 10 h 10"/>
                <a:gd name="T42" fmla="*/ 447 w 726"/>
                <a:gd name="T43" fmla="*/ 0 h 10"/>
                <a:gd name="T44" fmla="*/ 412 w 726"/>
                <a:gd name="T45" fmla="*/ 10 h 10"/>
                <a:gd name="T46" fmla="*/ 433 w 726"/>
                <a:gd name="T47" fmla="*/ 0 h 10"/>
                <a:gd name="T48" fmla="*/ 412 w 726"/>
                <a:gd name="T49" fmla="*/ 10 h 10"/>
                <a:gd name="T50" fmla="*/ 399 w 726"/>
                <a:gd name="T51" fmla="*/ 10 h 10"/>
                <a:gd name="T52" fmla="*/ 378 w 726"/>
                <a:gd name="T53" fmla="*/ 0 h 10"/>
                <a:gd name="T54" fmla="*/ 344 w 726"/>
                <a:gd name="T55" fmla="*/ 10 h 10"/>
                <a:gd name="T56" fmla="*/ 364 w 726"/>
                <a:gd name="T57" fmla="*/ 0 h 10"/>
                <a:gd name="T58" fmla="*/ 344 w 726"/>
                <a:gd name="T59" fmla="*/ 10 h 10"/>
                <a:gd name="T60" fmla="*/ 330 w 726"/>
                <a:gd name="T61" fmla="*/ 10 h 10"/>
                <a:gd name="T62" fmla="*/ 309 w 726"/>
                <a:gd name="T63" fmla="*/ 0 h 10"/>
                <a:gd name="T64" fmla="*/ 275 w 726"/>
                <a:gd name="T65" fmla="*/ 10 h 10"/>
                <a:gd name="T66" fmla="*/ 295 w 726"/>
                <a:gd name="T67" fmla="*/ 0 h 10"/>
                <a:gd name="T68" fmla="*/ 275 w 726"/>
                <a:gd name="T69" fmla="*/ 10 h 10"/>
                <a:gd name="T70" fmla="*/ 261 w 726"/>
                <a:gd name="T71" fmla="*/ 10 h 10"/>
                <a:gd name="T72" fmla="*/ 240 w 726"/>
                <a:gd name="T73" fmla="*/ 0 h 10"/>
                <a:gd name="T74" fmla="*/ 206 w 726"/>
                <a:gd name="T75" fmla="*/ 10 h 10"/>
                <a:gd name="T76" fmla="*/ 227 w 726"/>
                <a:gd name="T77" fmla="*/ 0 h 10"/>
                <a:gd name="T78" fmla="*/ 206 w 726"/>
                <a:gd name="T79" fmla="*/ 10 h 10"/>
                <a:gd name="T80" fmla="*/ 192 w 726"/>
                <a:gd name="T81" fmla="*/ 10 h 10"/>
                <a:gd name="T82" fmla="*/ 172 w 726"/>
                <a:gd name="T83" fmla="*/ 0 h 10"/>
                <a:gd name="T84" fmla="*/ 137 w 726"/>
                <a:gd name="T85" fmla="*/ 10 h 10"/>
                <a:gd name="T86" fmla="*/ 158 w 726"/>
                <a:gd name="T87" fmla="*/ 0 h 10"/>
                <a:gd name="T88" fmla="*/ 137 w 726"/>
                <a:gd name="T89" fmla="*/ 10 h 10"/>
                <a:gd name="T90" fmla="*/ 123 w 726"/>
                <a:gd name="T91" fmla="*/ 10 h 10"/>
                <a:gd name="T92" fmla="*/ 103 w 726"/>
                <a:gd name="T93" fmla="*/ 0 h 10"/>
                <a:gd name="T94" fmla="*/ 68 w 726"/>
                <a:gd name="T95" fmla="*/ 10 h 10"/>
                <a:gd name="T96" fmla="*/ 89 w 726"/>
                <a:gd name="T97" fmla="*/ 0 h 10"/>
                <a:gd name="T98" fmla="*/ 68 w 726"/>
                <a:gd name="T99" fmla="*/ 10 h 10"/>
                <a:gd name="T100" fmla="*/ 55 w 726"/>
                <a:gd name="T101" fmla="*/ 10 h 10"/>
                <a:gd name="T102" fmla="*/ 34 w 726"/>
                <a:gd name="T103" fmla="*/ 0 h 10"/>
                <a:gd name="T104" fmla="*/ 0 w 726"/>
                <a:gd name="T105" fmla="*/ 10 h 10"/>
                <a:gd name="T106" fmla="*/ 20 w 726"/>
                <a:gd name="T107" fmla="*/ 0 h 10"/>
                <a:gd name="T108" fmla="*/ 0 w 726"/>
                <a:gd name="T10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6" h="10">
                  <a:moveTo>
                    <a:pt x="722" y="10"/>
                  </a:moveTo>
                  <a:lnTo>
                    <a:pt x="726" y="10"/>
                  </a:lnTo>
                  <a:lnTo>
                    <a:pt x="726" y="0"/>
                  </a:lnTo>
                  <a:lnTo>
                    <a:pt x="722" y="0"/>
                  </a:lnTo>
                  <a:lnTo>
                    <a:pt x="722" y="10"/>
                  </a:lnTo>
                  <a:close/>
                  <a:moveTo>
                    <a:pt x="688" y="10"/>
                  </a:moveTo>
                  <a:lnTo>
                    <a:pt x="708" y="10"/>
                  </a:lnTo>
                  <a:lnTo>
                    <a:pt x="708" y="0"/>
                  </a:lnTo>
                  <a:lnTo>
                    <a:pt x="688" y="0"/>
                  </a:lnTo>
                  <a:lnTo>
                    <a:pt x="688" y="10"/>
                  </a:lnTo>
                  <a:close/>
                  <a:moveTo>
                    <a:pt x="653" y="10"/>
                  </a:moveTo>
                  <a:lnTo>
                    <a:pt x="674" y="10"/>
                  </a:lnTo>
                  <a:lnTo>
                    <a:pt x="674" y="0"/>
                  </a:lnTo>
                  <a:lnTo>
                    <a:pt x="653" y="0"/>
                  </a:lnTo>
                  <a:lnTo>
                    <a:pt x="653" y="10"/>
                  </a:lnTo>
                  <a:close/>
                  <a:moveTo>
                    <a:pt x="619" y="10"/>
                  </a:moveTo>
                  <a:lnTo>
                    <a:pt x="640" y="10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619" y="10"/>
                  </a:lnTo>
                  <a:close/>
                  <a:moveTo>
                    <a:pt x="584" y="10"/>
                  </a:moveTo>
                  <a:lnTo>
                    <a:pt x="605" y="10"/>
                  </a:lnTo>
                  <a:lnTo>
                    <a:pt x="605" y="0"/>
                  </a:lnTo>
                  <a:lnTo>
                    <a:pt x="584" y="0"/>
                  </a:lnTo>
                  <a:lnTo>
                    <a:pt x="584" y="10"/>
                  </a:lnTo>
                  <a:close/>
                  <a:moveTo>
                    <a:pt x="550" y="10"/>
                  </a:moveTo>
                  <a:lnTo>
                    <a:pt x="571" y="10"/>
                  </a:lnTo>
                  <a:lnTo>
                    <a:pt x="571" y="0"/>
                  </a:lnTo>
                  <a:lnTo>
                    <a:pt x="550" y="0"/>
                  </a:lnTo>
                  <a:lnTo>
                    <a:pt x="550" y="10"/>
                  </a:lnTo>
                  <a:close/>
                  <a:moveTo>
                    <a:pt x="516" y="10"/>
                  </a:moveTo>
                  <a:lnTo>
                    <a:pt x="536" y="10"/>
                  </a:lnTo>
                  <a:lnTo>
                    <a:pt x="536" y="0"/>
                  </a:lnTo>
                  <a:lnTo>
                    <a:pt x="516" y="0"/>
                  </a:lnTo>
                  <a:lnTo>
                    <a:pt x="516" y="10"/>
                  </a:lnTo>
                  <a:close/>
                  <a:moveTo>
                    <a:pt x="481" y="10"/>
                  </a:moveTo>
                  <a:lnTo>
                    <a:pt x="502" y="10"/>
                  </a:lnTo>
                  <a:lnTo>
                    <a:pt x="502" y="0"/>
                  </a:lnTo>
                  <a:lnTo>
                    <a:pt x="481" y="0"/>
                  </a:lnTo>
                  <a:lnTo>
                    <a:pt x="481" y="10"/>
                  </a:lnTo>
                  <a:close/>
                  <a:moveTo>
                    <a:pt x="447" y="10"/>
                  </a:moveTo>
                  <a:lnTo>
                    <a:pt x="468" y="10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10"/>
                  </a:lnTo>
                  <a:close/>
                  <a:moveTo>
                    <a:pt x="412" y="10"/>
                  </a:moveTo>
                  <a:lnTo>
                    <a:pt x="433" y="10"/>
                  </a:lnTo>
                  <a:lnTo>
                    <a:pt x="433" y="0"/>
                  </a:lnTo>
                  <a:lnTo>
                    <a:pt x="412" y="0"/>
                  </a:lnTo>
                  <a:lnTo>
                    <a:pt x="412" y="10"/>
                  </a:lnTo>
                  <a:close/>
                  <a:moveTo>
                    <a:pt x="378" y="10"/>
                  </a:moveTo>
                  <a:lnTo>
                    <a:pt x="399" y="10"/>
                  </a:lnTo>
                  <a:lnTo>
                    <a:pt x="399" y="0"/>
                  </a:lnTo>
                  <a:lnTo>
                    <a:pt x="378" y="0"/>
                  </a:lnTo>
                  <a:lnTo>
                    <a:pt x="378" y="10"/>
                  </a:lnTo>
                  <a:close/>
                  <a:moveTo>
                    <a:pt x="344" y="10"/>
                  </a:moveTo>
                  <a:lnTo>
                    <a:pt x="364" y="10"/>
                  </a:lnTo>
                  <a:lnTo>
                    <a:pt x="364" y="0"/>
                  </a:lnTo>
                  <a:lnTo>
                    <a:pt x="344" y="0"/>
                  </a:lnTo>
                  <a:lnTo>
                    <a:pt x="344" y="10"/>
                  </a:lnTo>
                  <a:close/>
                  <a:moveTo>
                    <a:pt x="309" y="10"/>
                  </a:moveTo>
                  <a:lnTo>
                    <a:pt x="330" y="10"/>
                  </a:lnTo>
                  <a:lnTo>
                    <a:pt x="330" y="0"/>
                  </a:lnTo>
                  <a:lnTo>
                    <a:pt x="309" y="0"/>
                  </a:lnTo>
                  <a:lnTo>
                    <a:pt x="309" y="10"/>
                  </a:lnTo>
                  <a:close/>
                  <a:moveTo>
                    <a:pt x="275" y="10"/>
                  </a:moveTo>
                  <a:lnTo>
                    <a:pt x="295" y="10"/>
                  </a:lnTo>
                  <a:lnTo>
                    <a:pt x="295" y="0"/>
                  </a:lnTo>
                  <a:lnTo>
                    <a:pt x="275" y="0"/>
                  </a:lnTo>
                  <a:lnTo>
                    <a:pt x="275" y="10"/>
                  </a:lnTo>
                  <a:close/>
                  <a:moveTo>
                    <a:pt x="240" y="10"/>
                  </a:moveTo>
                  <a:lnTo>
                    <a:pt x="261" y="10"/>
                  </a:lnTo>
                  <a:lnTo>
                    <a:pt x="261" y="0"/>
                  </a:lnTo>
                  <a:lnTo>
                    <a:pt x="240" y="0"/>
                  </a:lnTo>
                  <a:lnTo>
                    <a:pt x="240" y="10"/>
                  </a:lnTo>
                  <a:close/>
                  <a:moveTo>
                    <a:pt x="206" y="10"/>
                  </a:moveTo>
                  <a:lnTo>
                    <a:pt x="227" y="1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206" y="10"/>
                  </a:lnTo>
                  <a:close/>
                  <a:moveTo>
                    <a:pt x="172" y="10"/>
                  </a:moveTo>
                  <a:lnTo>
                    <a:pt x="192" y="1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10"/>
                  </a:lnTo>
                  <a:close/>
                  <a:moveTo>
                    <a:pt x="137" y="10"/>
                  </a:moveTo>
                  <a:lnTo>
                    <a:pt x="158" y="1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37" y="10"/>
                  </a:lnTo>
                  <a:close/>
                  <a:moveTo>
                    <a:pt x="103" y="10"/>
                  </a:moveTo>
                  <a:lnTo>
                    <a:pt x="123" y="10"/>
                  </a:lnTo>
                  <a:lnTo>
                    <a:pt x="123" y="0"/>
                  </a:lnTo>
                  <a:lnTo>
                    <a:pt x="103" y="0"/>
                  </a:lnTo>
                  <a:lnTo>
                    <a:pt x="103" y="10"/>
                  </a:lnTo>
                  <a:close/>
                  <a:moveTo>
                    <a:pt x="68" y="10"/>
                  </a:moveTo>
                  <a:lnTo>
                    <a:pt x="89" y="10"/>
                  </a:lnTo>
                  <a:lnTo>
                    <a:pt x="89" y="0"/>
                  </a:lnTo>
                  <a:lnTo>
                    <a:pt x="68" y="0"/>
                  </a:lnTo>
                  <a:lnTo>
                    <a:pt x="68" y="10"/>
                  </a:lnTo>
                  <a:close/>
                  <a:moveTo>
                    <a:pt x="34" y="10"/>
                  </a:moveTo>
                  <a:lnTo>
                    <a:pt x="55" y="1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34" y="10"/>
                  </a:lnTo>
                  <a:close/>
                  <a:moveTo>
                    <a:pt x="0" y="10"/>
                  </a:moveTo>
                  <a:lnTo>
                    <a:pt x="20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9BBB59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39" name="Freeform 44">
              <a:extLst>
                <a:ext uri="{FF2B5EF4-FFF2-40B4-BE49-F238E27FC236}">
                  <a16:creationId xmlns:a16="http://schemas.microsoft.com/office/drawing/2014/main" id="{EEAB9844-C87E-4AC7-9FE4-D6E2C94750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06863" y="4205288"/>
              <a:ext cx="1152525" cy="15875"/>
            </a:xfrm>
            <a:custGeom>
              <a:avLst/>
              <a:gdLst>
                <a:gd name="T0" fmla="*/ 726 w 726"/>
                <a:gd name="T1" fmla="*/ 10 h 10"/>
                <a:gd name="T2" fmla="*/ 722 w 726"/>
                <a:gd name="T3" fmla="*/ 0 h 10"/>
                <a:gd name="T4" fmla="*/ 688 w 726"/>
                <a:gd name="T5" fmla="*/ 10 h 10"/>
                <a:gd name="T6" fmla="*/ 708 w 726"/>
                <a:gd name="T7" fmla="*/ 0 h 10"/>
                <a:gd name="T8" fmla="*/ 688 w 726"/>
                <a:gd name="T9" fmla="*/ 10 h 10"/>
                <a:gd name="T10" fmla="*/ 674 w 726"/>
                <a:gd name="T11" fmla="*/ 10 h 10"/>
                <a:gd name="T12" fmla="*/ 653 w 726"/>
                <a:gd name="T13" fmla="*/ 0 h 10"/>
                <a:gd name="T14" fmla="*/ 619 w 726"/>
                <a:gd name="T15" fmla="*/ 10 h 10"/>
                <a:gd name="T16" fmla="*/ 640 w 726"/>
                <a:gd name="T17" fmla="*/ 0 h 10"/>
                <a:gd name="T18" fmla="*/ 619 w 726"/>
                <a:gd name="T19" fmla="*/ 10 h 10"/>
                <a:gd name="T20" fmla="*/ 605 w 726"/>
                <a:gd name="T21" fmla="*/ 10 h 10"/>
                <a:gd name="T22" fmla="*/ 584 w 726"/>
                <a:gd name="T23" fmla="*/ 0 h 10"/>
                <a:gd name="T24" fmla="*/ 550 w 726"/>
                <a:gd name="T25" fmla="*/ 10 h 10"/>
                <a:gd name="T26" fmla="*/ 571 w 726"/>
                <a:gd name="T27" fmla="*/ 0 h 10"/>
                <a:gd name="T28" fmla="*/ 550 w 726"/>
                <a:gd name="T29" fmla="*/ 10 h 10"/>
                <a:gd name="T30" fmla="*/ 536 w 726"/>
                <a:gd name="T31" fmla="*/ 10 h 10"/>
                <a:gd name="T32" fmla="*/ 516 w 726"/>
                <a:gd name="T33" fmla="*/ 0 h 10"/>
                <a:gd name="T34" fmla="*/ 481 w 726"/>
                <a:gd name="T35" fmla="*/ 10 h 10"/>
                <a:gd name="T36" fmla="*/ 502 w 726"/>
                <a:gd name="T37" fmla="*/ 0 h 10"/>
                <a:gd name="T38" fmla="*/ 481 w 726"/>
                <a:gd name="T39" fmla="*/ 10 h 10"/>
                <a:gd name="T40" fmla="*/ 468 w 726"/>
                <a:gd name="T41" fmla="*/ 10 h 10"/>
                <a:gd name="T42" fmla="*/ 447 w 726"/>
                <a:gd name="T43" fmla="*/ 0 h 10"/>
                <a:gd name="T44" fmla="*/ 412 w 726"/>
                <a:gd name="T45" fmla="*/ 10 h 10"/>
                <a:gd name="T46" fmla="*/ 433 w 726"/>
                <a:gd name="T47" fmla="*/ 0 h 10"/>
                <a:gd name="T48" fmla="*/ 412 w 726"/>
                <a:gd name="T49" fmla="*/ 10 h 10"/>
                <a:gd name="T50" fmla="*/ 399 w 726"/>
                <a:gd name="T51" fmla="*/ 10 h 10"/>
                <a:gd name="T52" fmla="*/ 378 w 726"/>
                <a:gd name="T53" fmla="*/ 0 h 10"/>
                <a:gd name="T54" fmla="*/ 344 w 726"/>
                <a:gd name="T55" fmla="*/ 10 h 10"/>
                <a:gd name="T56" fmla="*/ 364 w 726"/>
                <a:gd name="T57" fmla="*/ 0 h 10"/>
                <a:gd name="T58" fmla="*/ 344 w 726"/>
                <a:gd name="T59" fmla="*/ 10 h 10"/>
                <a:gd name="T60" fmla="*/ 330 w 726"/>
                <a:gd name="T61" fmla="*/ 10 h 10"/>
                <a:gd name="T62" fmla="*/ 309 w 726"/>
                <a:gd name="T63" fmla="*/ 0 h 10"/>
                <a:gd name="T64" fmla="*/ 275 w 726"/>
                <a:gd name="T65" fmla="*/ 10 h 10"/>
                <a:gd name="T66" fmla="*/ 295 w 726"/>
                <a:gd name="T67" fmla="*/ 0 h 10"/>
                <a:gd name="T68" fmla="*/ 275 w 726"/>
                <a:gd name="T69" fmla="*/ 10 h 10"/>
                <a:gd name="T70" fmla="*/ 261 w 726"/>
                <a:gd name="T71" fmla="*/ 10 h 10"/>
                <a:gd name="T72" fmla="*/ 240 w 726"/>
                <a:gd name="T73" fmla="*/ 0 h 10"/>
                <a:gd name="T74" fmla="*/ 206 w 726"/>
                <a:gd name="T75" fmla="*/ 10 h 10"/>
                <a:gd name="T76" fmla="*/ 227 w 726"/>
                <a:gd name="T77" fmla="*/ 0 h 10"/>
                <a:gd name="T78" fmla="*/ 206 w 726"/>
                <a:gd name="T79" fmla="*/ 10 h 10"/>
                <a:gd name="T80" fmla="*/ 192 w 726"/>
                <a:gd name="T81" fmla="*/ 10 h 10"/>
                <a:gd name="T82" fmla="*/ 172 w 726"/>
                <a:gd name="T83" fmla="*/ 0 h 10"/>
                <a:gd name="T84" fmla="*/ 137 w 726"/>
                <a:gd name="T85" fmla="*/ 10 h 10"/>
                <a:gd name="T86" fmla="*/ 158 w 726"/>
                <a:gd name="T87" fmla="*/ 0 h 10"/>
                <a:gd name="T88" fmla="*/ 137 w 726"/>
                <a:gd name="T89" fmla="*/ 10 h 10"/>
                <a:gd name="T90" fmla="*/ 123 w 726"/>
                <a:gd name="T91" fmla="*/ 10 h 10"/>
                <a:gd name="T92" fmla="*/ 103 w 726"/>
                <a:gd name="T93" fmla="*/ 0 h 10"/>
                <a:gd name="T94" fmla="*/ 68 w 726"/>
                <a:gd name="T95" fmla="*/ 10 h 10"/>
                <a:gd name="T96" fmla="*/ 89 w 726"/>
                <a:gd name="T97" fmla="*/ 0 h 10"/>
                <a:gd name="T98" fmla="*/ 68 w 726"/>
                <a:gd name="T99" fmla="*/ 10 h 10"/>
                <a:gd name="T100" fmla="*/ 55 w 726"/>
                <a:gd name="T101" fmla="*/ 10 h 10"/>
                <a:gd name="T102" fmla="*/ 34 w 726"/>
                <a:gd name="T103" fmla="*/ 0 h 10"/>
                <a:gd name="T104" fmla="*/ 0 w 726"/>
                <a:gd name="T105" fmla="*/ 10 h 10"/>
                <a:gd name="T106" fmla="*/ 20 w 726"/>
                <a:gd name="T107" fmla="*/ 0 h 10"/>
                <a:gd name="T108" fmla="*/ 0 w 726"/>
                <a:gd name="T10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26" h="10">
                  <a:moveTo>
                    <a:pt x="722" y="10"/>
                  </a:moveTo>
                  <a:lnTo>
                    <a:pt x="726" y="10"/>
                  </a:lnTo>
                  <a:lnTo>
                    <a:pt x="726" y="0"/>
                  </a:lnTo>
                  <a:lnTo>
                    <a:pt x="722" y="0"/>
                  </a:lnTo>
                  <a:lnTo>
                    <a:pt x="722" y="10"/>
                  </a:lnTo>
                  <a:moveTo>
                    <a:pt x="688" y="10"/>
                  </a:moveTo>
                  <a:lnTo>
                    <a:pt x="708" y="10"/>
                  </a:lnTo>
                  <a:lnTo>
                    <a:pt x="708" y="0"/>
                  </a:lnTo>
                  <a:lnTo>
                    <a:pt x="688" y="0"/>
                  </a:lnTo>
                  <a:lnTo>
                    <a:pt x="688" y="10"/>
                  </a:lnTo>
                  <a:moveTo>
                    <a:pt x="653" y="10"/>
                  </a:moveTo>
                  <a:lnTo>
                    <a:pt x="674" y="10"/>
                  </a:lnTo>
                  <a:lnTo>
                    <a:pt x="674" y="0"/>
                  </a:lnTo>
                  <a:lnTo>
                    <a:pt x="653" y="0"/>
                  </a:lnTo>
                  <a:lnTo>
                    <a:pt x="653" y="10"/>
                  </a:lnTo>
                  <a:moveTo>
                    <a:pt x="619" y="10"/>
                  </a:moveTo>
                  <a:lnTo>
                    <a:pt x="640" y="10"/>
                  </a:lnTo>
                  <a:lnTo>
                    <a:pt x="640" y="0"/>
                  </a:lnTo>
                  <a:lnTo>
                    <a:pt x="619" y="0"/>
                  </a:lnTo>
                  <a:lnTo>
                    <a:pt x="619" y="10"/>
                  </a:lnTo>
                  <a:moveTo>
                    <a:pt x="584" y="10"/>
                  </a:moveTo>
                  <a:lnTo>
                    <a:pt x="605" y="10"/>
                  </a:lnTo>
                  <a:lnTo>
                    <a:pt x="605" y="0"/>
                  </a:lnTo>
                  <a:lnTo>
                    <a:pt x="584" y="0"/>
                  </a:lnTo>
                  <a:lnTo>
                    <a:pt x="584" y="10"/>
                  </a:lnTo>
                  <a:moveTo>
                    <a:pt x="550" y="10"/>
                  </a:moveTo>
                  <a:lnTo>
                    <a:pt x="571" y="10"/>
                  </a:lnTo>
                  <a:lnTo>
                    <a:pt x="571" y="0"/>
                  </a:lnTo>
                  <a:lnTo>
                    <a:pt x="550" y="0"/>
                  </a:lnTo>
                  <a:lnTo>
                    <a:pt x="550" y="10"/>
                  </a:lnTo>
                  <a:moveTo>
                    <a:pt x="516" y="10"/>
                  </a:moveTo>
                  <a:lnTo>
                    <a:pt x="536" y="10"/>
                  </a:lnTo>
                  <a:lnTo>
                    <a:pt x="536" y="0"/>
                  </a:lnTo>
                  <a:lnTo>
                    <a:pt x="516" y="0"/>
                  </a:lnTo>
                  <a:lnTo>
                    <a:pt x="516" y="10"/>
                  </a:lnTo>
                  <a:moveTo>
                    <a:pt x="481" y="10"/>
                  </a:moveTo>
                  <a:lnTo>
                    <a:pt x="502" y="10"/>
                  </a:lnTo>
                  <a:lnTo>
                    <a:pt x="502" y="0"/>
                  </a:lnTo>
                  <a:lnTo>
                    <a:pt x="481" y="0"/>
                  </a:lnTo>
                  <a:lnTo>
                    <a:pt x="481" y="10"/>
                  </a:lnTo>
                  <a:moveTo>
                    <a:pt x="447" y="10"/>
                  </a:moveTo>
                  <a:lnTo>
                    <a:pt x="468" y="10"/>
                  </a:lnTo>
                  <a:lnTo>
                    <a:pt x="468" y="0"/>
                  </a:lnTo>
                  <a:lnTo>
                    <a:pt x="447" y="0"/>
                  </a:lnTo>
                  <a:lnTo>
                    <a:pt x="447" y="10"/>
                  </a:lnTo>
                  <a:moveTo>
                    <a:pt x="412" y="10"/>
                  </a:moveTo>
                  <a:lnTo>
                    <a:pt x="433" y="10"/>
                  </a:lnTo>
                  <a:lnTo>
                    <a:pt x="433" y="0"/>
                  </a:lnTo>
                  <a:lnTo>
                    <a:pt x="412" y="0"/>
                  </a:lnTo>
                  <a:lnTo>
                    <a:pt x="412" y="10"/>
                  </a:lnTo>
                  <a:moveTo>
                    <a:pt x="378" y="10"/>
                  </a:moveTo>
                  <a:lnTo>
                    <a:pt x="399" y="10"/>
                  </a:lnTo>
                  <a:lnTo>
                    <a:pt x="399" y="0"/>
                  </a:lnTo>
                  <a:lnTo>
                    <a:pt x="378" y="0"/>
                  </a:lnTo>
                  <a:lnTo>
                    <a:pt x="378" y="10"/>
                  </a:lnTo>
                  <a:moveTo>
                    <a:pt x="344" y="10"/>
                  </a:moveTo>
                  <a:lnTo>
                    <a:pt x="364" y="10"/>
                  </a:lnTo>
                  <a:lnTo>
                    <a:pt x="364" y="0"/>
                  </a:lnTo>
                  <a:lnTo>
                    <a:pt x="344" y="0"/>
                  </a:lnTo>
                  <a:lnTo>
                    <a:pt x="344" y="10"/>
                  </a:lnTo>
                  <a:moveTo>
                    <a:pt x="309" y="10"/>
                  </a:moveTo>
                  <a:lnTo>
                    <a:pt x="330" y="10"/>
                  </a:lnTo>
                  <a:lnTo>
                    <a:pt x="330" y="0"/>
                  </a:lnTo>
                  <a:lnTo>
                    <a:pt x="309" y="0"/>
                  </a:lnTo>
                  <a:lnTo>
                    <a:pt x="309" y="10"/>
                  </a:lnTo>
                  <a:moveTo>
                    <a:pt x="275" y="10"/>
                  </a:moveTo>
                  <a:lnTo>
                    <a:pt x="295" y="10"/>
                  </a:lnTo>
                  <a:lnTo>
                    <a:pt x="295" y="0"/>
                  </a:lnTo>
                  <a:lnTo>
                    <a:pt x="275" y="0"/>
                  </a:lnTo>
                  <a:lnTo>
                    <a:pt x="275" y="10"/>
                  </a:lnTo>
                  <a:moveTo>
                    <a:pt x="240" y="10"/>
                  </a:moveTo>
                  <a:lnTo>
                    <a:pt x="261" y="10"/>
                  </a:lnTo>
                  <a:lnTo>
                    <a:pt x="261" y="0"/>
                  </a:lnTo>
                  <a:lnTo>
                    <a:pt x="240" y="0"/>
                  </a:lnTo>
                  <a:lnTo>
                    <a:pt x="240" y="10"/>
                  </a:lnTo>
                  <a:moveTo>
                    <a:pt x="206" y="10"/>
                  </a:moveTo>
                  <a:lnTo>
                    <a:pt x="227" y="10"/>
                  </a:lnTo>
                  <a:lnTo>
                    <a:pt x="227" y="0"/>
                  </a:lnTo>
                  <a:lnTo>
                    <a:pt x="206" y="0"/>
                  </a:lnTo>
                  <a:lnTo>
                    <a:pt x="206" y="10"/>
                  </a:lnTo>
                  <a:moveTo>
                    <a:pt x="172" y="10"/>
                  </a:moveTo>
                  <a:lnTo>
                    <a:pt x="192" y="10"/>
                  </a:lnTo>
                  <a:lnTo>
                    <a:pt x="192" y="0"/>
                  </a:lnTo>
                  <a:lnTo>
                    <a:pt x="172" y="0"/>
                  </a:lnTo>
                  <a:lnTo>
                    <a:pt x="172" y="10"/>
                  </a:lnTo>
                  <a:moveTo>
                    <a:pt x="137" y="10"/>
                  </a:moveTo>
                  <a:lnTo>
                    <a:pt x="158" y="10"/>
                  </a:lnTo>
                  <a:lnTo>
                    <a:pt x="158" y="0"/>
                  </a:lnTo>
                  <a:lnTo>
                    <a:pt x="137" y="0"/>
                  </a:lnTo>
                  <a:lnTo>
                    <a:pt x="137" y="10"/>
                  </a:lnTo>
                  <a:moveTo>
                    <a:pt x="103" y="10"/>
                  </a:moveTo>
                  <a:lnTo>
                    <a:pt x="123" y="10"/>
                  </a:lnTo>
                  <a:lnTo>
                    <a:pt x="123" y="0"/>
                  </a:lnTo>
                  <a:lnTo>
                    <a:pt x="103" y="0"/>
                  </a:lnTo>
                  <a:lnTo>
                    <a:pt x="103" y="10"/>
                  </a:lnTo>
                  <a:moveTo>
                    <a:pt x="68" y="10"/>
                  </a:moveTo>
                  <a:lnTo>
                    <a:pt x="89" y="10"/>
                  </a:lnTo>
                  <a:lnTo>
                    <a:pt x="89" y="0"/>
                  </a:lnTo>
                  <a:lnTo>
                    <a:pt x="68" y="0"/>
                  </a:lnTo>
                  <a:lnTo>
                    <a:pt x="68" y="10"/>
                  </a:lnTo>
                  <a:moveTo>
                    <a:pt x="34" y="10"/>
                  </a:moveTo>
                  <a:lnTo>
                    <a:pt x="55" y="10"/>
                  </a:lnTo>
                  <a:lnTo>
                    <a:pt x="55" y="0"/>
                  </a:lnTo>
                  <a:lnTo>
                    <a:pt x="34" y="0"/>
                  </a:lnTo>
                  <a:lnTo>
                    <a:pt x="34" y="10"/>
                  </a:lnTo>
                  <a:moveTo>
                    <a:pt x="0" y="10"/>
                  </a:moveTo>
                  <a:lnTo>
                    <a:pt x="20" y="1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40" name="Oval 45">
              <a:extLst>
                <a:ext uri="{FF2B5EF4-FFF2-40B4-BE49-F238E27FC236}">
                  <a16:creationId xmlns:a16="http://schemas.microsoft.com/office/drawing/2014/main" id="{4D81EE7D-5763-4597-B7D5-C12CE43DFC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4170363"/>
              <a:ext cx="71438" cy="71437"/>
            </a:xfrm>
            <a:prstGeom prst="ellipse">
              <a:avLst/>
            </a:prstGeom>
            <a:solidFill>
              <a:srgbClr val="9BBB59">
                <a:lumMod val="5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grpSp>
        <p:nvGrpSpPr>
          <p:cNvPr id="41" name="Group 3">
            <a:extLst>
              <a:ext uri="{FF2B5EF4-FFF2-40B4-BE49-F238E27FC236}">
                <a16:creationId xmlns:a16="http://schemas.microsoft.com/office/drawing/2014/main" id="{07948733-4156-40BC-81D6-9AE5EADC79EF}"/>
              </a:ext>
            </a:extLst>
          </p:cNvPr>
          <p:cNvGrpSpPr/>
          <p:nvPr/>
        </p:nvGrpSpPr>
        <p:grpSpPr>
          <a:xfrm>
            <a:off x="5888948" y="1325874"/>
            <a:ext cx="2705100" cy="844549"/>
            <a:chOff x="2867660" y="2001838"/>
            <a:chExt cx="2705100" cy="844549"/>
          </a:xfrm>
        </p:grpSpPr>
        <p:sp>
          <p:nvSpPr>
            <p:cNvPr id="42" name="Freeform 50">
              <a:extLst>
                <a:ext uri="{FF2B5EF4-FFF2-40B4-BE49-F238E27FC236}">
                  <a16:creationId xmlns:a16="http://schemas.microsoft.com/office/drawing/2014/main" id="{7AA8C997-9864-445D-A4A7-6784DE8CD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660" y="2079625"/>
              <a:ext cx="2701925" cy="766762"/>
            </a:xfrm>
            <a:custGeom>
              <a:avLst/>
              <a:gdLst>
                <a:gd name="T0" fmla="*/ 1917 w 1978"/>
                <a:gd name="T1" fmla="*/ 507 h 562"/>
                <a:gd name="T2" fmla="*/ 986 w 1978"/>
                <a:gd name="T3" fmla="*/ 562 h 562"/>
                <a:gd name="T4" fmla="*/ 60 w 1978"/>
                <a:gd name="T5" fmla="*/ 507 h 562"/>
                <a:gd name="T6" fmla="*/ 0 w 1978"/>
                <a:gd name="T7" fmla="*/ 0 h 562"/>
                <a:gd name="T8" fmla="*/ 989 w 1978"/>
                <a:gd name="T9" fmla="*/ 55 h 562"/>
                <a:gd name="T10" fmla="*/ 1978 w 1978"/>
                <a:gd name="T11" fmla="*/ 0 h 562"/>
                <a:gd name="T12" fmla="*/ 1917 w 1978"/>
                <a:gd name="T13" fmla="*/ 50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78" h="562">
                  <a:moveTo>
                    <a:pt x="1917" y="507"/>
                  </a:moveTo>
                  <a:cubicBezTo>
                    <a:pt x="1917" y="507"/>
                    <a:pt x="1391" y="562"/>
                    <a:pt x="986" y="562"/>
                  </a:cubicBezTo>
                  <a:cubicBezTo>
                    <a:pt x="624" y="562"/>
                    <a:pt x="60" y="507"/>
                    <a:pt x="60" y="5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641" y="55"/>
                    <a:pt x="989" y="55"/>
                  </a:cubicBezTo>
                  <a:cubicBezTo>
                    <a:pt x="1371" y="55"/>
                    <a:pt x="1978" y="0"/>
                    <a:pt x="1978" y="0"/>
                  </a:cubicBezTo>
                  <a:cubicBezTo>
                    <a:pt x="1917" y="507"/>
                    <a:pt x="1917" y="507"/>
                    <a:pt x="1917" y="507"/>
                  </a:cubicBezTo>
                </a:path>
              </a:pathLst>
            </a:custGeom>
            <a:solidFill>
              <a:srgbClr val="2980B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43" name="Freeform 51">
              <a:extLst>
                <a:ext uri="{FF2B5EF4-FFF2-40B4-BE49-F238E27FC236}">
                  <a16:creationId xmlns:a16="http://schemas.microsoft.com/office/drawing/2014/main" id="{FDB5AECA-0EC0-417F-B236-B8D268C5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835" y="2001838"/>
              <a:ext cx="2701925" cy="179387"/>
            </a:xfrm>
            <a:custGeom>
              <a:avLst/>
              <a:gdLst>
                <a:gd name="T0" fmla="*/ 1978 w 1978"/>
                <a:gd name="T1" fmla="*/ 66 h 131"/>
                <a:gd name="T2" fmla="*/ 989 w 1978"/>
                <a:gd name="T3" fmla="*/ 131 h 131"/>
                <a:gd name="T4" fmla="*/ 0 w 1978"/>
                <a:gd name="T5" fmla="*/ 55 h 131"/>
                <a:gd name="T6" fmla="*/ 989 w 1978"/>
                <a:gd name="T7" fmla="*/ 0 h 131"/>
                <a:gd name="T8" fmla="*/ 1978 w 1978"/>
                <a:gd name="T9" fmla="*/ 6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8" h="131">
                  <a:moveTo>
                    <a:pt x="1978" y="66"/>
                  </a:moveTo>
                  <a:cubicBezTo>
                    <a:pt x="1978" y="96"/>
                    <a:pt x="1541" y="131"/>
                    <a:pt x="989" y="131"/>
                  </a:cubicBezTo>
                  <a:cubicBezTo>
                    <a:pt x="437" y="131"/>
                    <a:pt x="0" y="85"/>
                    <a:pt x="0" y="55"/>
                  </a:cubicBezTo>
                  <a:cubicBezTo>
                    <a:pt x="0" y="25"/>
                    <a:pt x="437" y="0"/>
                    <a:pt x="989" y="0"/>
                  </a:cubicBezTo>
                  <a:cubicBezTo>
                    <a:pt x="1541" y="0"/>
                    <a:pt x="1978" y="36"/>
                    <a:pt x="1978" y="66"/>
                  </a:cubicBezTo>
                  <a:close/>
                </a:path>
              </a:pathLst>
            </a:custGeom>
            <a:solidFill>
              <a:srgbClr val="2980B9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grpSp>
        <p:nvGrpSpPr>
          <p:cNvPr id="44" name="Group 4">
            <a:extLst>
              <a:ext uri="{FF2B5EF4-FFF2-40B4-BE49-F238E27FC236}">
                <a16:creationId xmlns:a16="http://schemas.microsoft.com/office/drawing/2014/main" id="{AD5EC18D-9CA1-4539-AA48-9D0B24BF6D11}"/>
              </a:ext>
            </a:extLst>
          </p:cNvPr>
          <p:cNvGrpSpPr/>
          <p:nvPr/>
        </p:nvGrpSpPr>
        <p:grpSpPr>
          <a:xfrm>
            <a:off x="6069923" y="2316474"/>
            <a:ext cx="2343150" cy="731837"/>
            <a:chOff x="3048635" y="2992438"/>
            <a:chExt cx="2343150" cy="731837"/>
          </a:xfrm>
        </p:grpSpPr>
        <p:sp>
          <p:nvSpPr>
            <p:cNvPr id="45" name="Freeform 54">
              <a:extLst>
                <a:ext uri="{FF2B5EF4-FFF2-40B4-BE49-F238E27FC236}">
                  <a16:creationId xmlns:a16="http://schemas.microsoft.com/office/drawing/2014/main" id="{14F6CA38-D7E2-4AE6-9930-F860683B3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635" y="3059113"/>
              <a:ext cx="2339975" cy="665162"/>
            </a:xfrm>
            <a:custGeom>
              <a:avLst/>
              <a:gdLst>
                <a:gd name="T0" fmla="*/ 1661 w 1714"/>
                <a:gd name="T1" fmla="*/ 439 h 487"/>
                <a:gd name="T2" fmla="*/ 854 w 1714"/>
                <a:gd name="T3" fmla="*/ 487 h 487"/>
                <a:gd name="T4" fmla="*/ 53 w 1714"/>
                <a:gd name="T5" fmla="*/ 439 h 487"/>
                <a:gd name="T6" fmla="*/ 0 w 1714"/>
                <a:gd name="T7" fmla="*/ 0 h 487"/>
                <a:gd name="T8" fmla="*/ 857 w 1714"/>
                <a:gd name="T9" fmla="*/ 48 h 487"/>
                <a:gd name="T10" fmla="*/ 1714 w 1714"/>
                <a:gd name="T11" fmla="*/ 0 h 487"/>
                <a:gd name="T12" fmla="*/ 1661 w 1714"/>
                <a:gd name="T13" fmla="*/ 43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4" h="487">
                  <a:moveTo>
                    <a:pt x="1661" y="439"/>
                  </a:moveTo>
                  <a:cubicBezTo>
                    <a:pt x="1661" y="439"/>
                    <a:pt x="1205" y="487"/>
                    <a:pt x="854" y="487"/>
                  </a:cubicBezTo>
                  <a:cubicBezTo>
                    <a:pt x="541" y="487"/>
                    <a:pt x="53" y="439"/>
                    <a:pt x="53" y="4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556" y="48"/>
                    <a:pt x="857" y="48"/>
                  </a:cubicBezTo>
                  <a:cubicBezTo>
                    <a:pt x="1188" y="48"/>
                    <a:pt x="1714" y="0"/>
                    <a:pt x="1714" y="0"/>
                  </a:cubicBezTo>
                  <a:cubicBezTo>
                    <a:pt x="1661" y="439"/>
                    <a:pt x="1661" y="439"/>
                    <a:pt x="1661" y="439"/>
                  </a:cubicBezTo>
                </a:path>
              </a:pathLst>
            </a:custGeom>
            <a:solidFill>
              <a:srgbClr val="41B17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46" name="Freeform 55">
              <a:extLst>
                <a:ext uri="{FF2B5EF4-FFF2-40B4-BE49-F238E27FC236}">
                  <a16:creationId xmlns:a16="http://schemas.microsoft.com/office/drawing/2014/main" id="{A24F2240-59F1-45B8-A171-77BFECA4A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810" y="2992438"/>
              <a:ext cx="2339975" cy="153987"/>
            </a:xfrm>
            <a:custGeom>
              <a:avLst/>
              <a:gdLst>
                <a:gd name="T0" fmla="*/ 1714 w 1714"/>
                <a:gd name="T1" fmla="*/ 56 h 113"/>
                <a:gd name="T2" fmla="*/ 857 w 1714"/>
                <a:gd name="T3" fmla="*/ 113 h 113"/>
                <a:gd name="T4" fmla="*/ 0 w 1714"/>
                <a:gd name="T5" fmla="*/ 47 h 113"/>
                <a:gd name="T6" fmla="*/ 857 w 1714"/>
                <a:gd name="T7" fmla="*/ 0 h 113"/>
                <a:gd name="T8" fmla="*/ 1714 w 1714"/>
                <a:gd name="T9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4" h="113">
                  <a:moveTo>
                    <a:pt x="1714" y="56"/>
                  </a:moveTo>
                  <a:cubicBezTo>
                    <a:pt x="1714" y="82"/>
                    <a:pt x="1335" y="113"/>
                    <a:pt x="857" y="113"/>
                  </a:cubicBezTo>
                  <a:cubicBezTo>
                    <a:pt x="378" y="113"/>
                    <a:pt x="0" y="73"/>
                    <a:pt x="0" y="47"/>
                  </a:cubicBezTo>
                  <a:cubicBezTo>
                    <a:pt x="0" y="21"/>
                    <a:pt x="378" y="0"/>
                    <a:pt x="857" y="0"/>
                  </a:cubicBezTo>
                  <a:cubicBezTo>
                    <a:pt x="1335" y="0"/>
                    <a:pt x="1714" y="30"/>
                    <a:pt x="1714" y="56"/>
                  </a:cubicBezTo>
                  <a:close/>
                </a:path>
              </a:pathLst>
            </a:custGeom>
            <a:solidFill>
              <a:srgbClr val="41B176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grpSp>
        <p:nvGrpSpPr>
          <p:cNvPr id="47" name="Group 5">
            <a:extLst>
              <a:ext uri="{FF2B5EF4-FFF2-40B4-BE49-F238E27FC236}">
                <a16:creationId xmlns:a16="http://schemas.microsoft.com/office/drawing/2014/main" id="{ECECEBF5-3327-40B8-A829-4D3DB2F930E2}"/>
              </a:ext>
            </a:extLst>
          </p:cNvPr>
          <p:cNvGrpSpPr/>
          <p:nvPr/>
        </p:nvGrpSpPr>
        <p:grpSpPr>
          <a:xfrm>
            <a:off x="6225498" y="3246349"/>
            <a:ext cx="2032000" cy="630237"/>
            <a:chOff x="3204210" y="3960813"/>
            <a:chExt cx="2032000" cy="630237"/>
          </a:xfrm>
        </p:grpSpPr>
        <p:sp>
          <p:nvSpPr>
            <p:cNvPr id="48" name="Freeform 58">
              <a:extLst>
                <a:ext uri="{FF2B5EF4-FFF2-40B4-BE49-F238E27FC236}">
                  <a16:creationId xmlns:a16="http://schemas.microsoft.com/office/drawing/2014/main" id="{B9D58C06-0C10-4F42-A722-60D366EF7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210" y="4016375"/>
              <a:ext cx="2027238" cy="574675"/>
            </a:xfrm>
            <a:custGeom>
              <a:avLst/>
              <a:gdLst>
                <a:gd name="T0" fmla="*/ 1439 w 1485"/>
                <a:gd name="T1" fmla="*/ 380 h 421"/>
                <a:gd name="T2" fmla="*/ 740 w 1485"/>
                <a:gd name="T3" fmla="*/ 421 h 421"/>
                <a:gd name="T4" fmla="*/ 45 w 1485"/>
                <a:gd name="T5" fmla="*/ 380 h 421"/>
                <a:gd name="T6" fmla="*/ 0 w 1485"/>
                <a:gd name="T7" fmla="*/ 0 h 421"/>
                <a:gd name="T8" fmla="*/ 742 w 1485"/>
                <a:gd name="T9" fmla="*/ 41 h 421"/>
                <a:gd name="T10" fmla="*/ 1485 w 1485"/>
                <a:gd name="T11" fmla="*/ 0 h 421"/>
                <a:gd name="T12" fmla="*/ 1439 w 1485"/>
                <a:gd name="T13" fmla="*/ 380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5" h="421">
                  <a:moveTo>
                    <a:pt x="1439" y="380"/>
                  </a:moveTo>
                  <a:cubicBezTo>
                    <a:pt x="1439" y="380"/>
                    <a:pt x="1044" y="421"/>
                    <a:pt x="740" y="421"/>
                  </a:cubicBezTo>
                  <a:cubicBezTo>
                    <a:pt x="469" y="421"/>
                    <a:pt x="45" y="380"/>
                    <a:pt x="45" y="3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81" y="41"/>
                    <a:pt x="742" y="41"/>
                  </a:cubicBezTo>
                  <a:cubicBezTo>
                    <a:pt x="1029" y="41"/>
                    <a:pt x="1485" y="0"/>
                    <a:pt x="1485" y="0"/>
                  </a:cubicBezTo>
                  <a:cubicBezTo>
                    <a:pt x="1439" y="380"/>
                    <a:pt x="1439" y="380"/>
                    <a:pt x="1439" y="380"/>
                  </a:cubicBezTo>
                </a:path>
              </a:pathLst>
            </a:custGeom>
            <a:solidFill>
              <a:srgbClr val="9BBB5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49" name="Freeform 59">
              <a:extLst>
                <a:ext uri="{FF2B5EF4-FFF2-40B4-BE49-F238E27FC236}">
                  <a16:creationId xmlns:a16="http://schemas.microsoft.com/office/drawing/2014/main" id="{C77DEAAF-EEA5-4C8D-A14F-9C6251EF3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4210" y="3960813"/>
              <a:ext cx="2032000" cy="117475"/>
            </a:xfrm>
            <a:custGeom>
              <a:avLst/>
              <a:gdLst>
                <a:gd name="T0" fmla="*/ 1488 w 1488"/>
                <a:gd name="T1" fmla="*/ 43 h 85"/>
                <a:gd name="T2" fmla="*/ 745 w 1488"/>
                <a:gd name="T3" fmla="*/ 85 h 85"/>
                <a:gd name="T4" fmla="*/ 0 w 1488"/>
                <a:gd name="T5" fmla="*/ 39 h 85"/>
                <a:gd name="T6" fmla="*/ 745 w 1488"/>
                <a:gd name="T7" fmla="*/ 0 h 85"/>
                <a:gd name="T8" fmla="*/ 1488 w 1488"/>
                <a:gd name="T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8" h="85">
                  <a:moveTo>
                    <a:pt x="1488" y="43"/>
                  </a:moveTo>
                  <a:cubicBezTo>
                    <a:pt x="1488" y="62"/>
                    <a:pt x="1160" y="85"/>
                    <a:pt x="745" y="85"/>
                  </a:cubicBezTo>
                  <a:cubicBezTo>
                    <a:pt x="329" y="85"/>
                    <a:pt x="0" y="59"/>
                    <a:pt x="0" y="39"/>
                  </a:cubicBezTo>
                  <a:cubicBezTo>
                    <a:pt x="0" y="20"/>
                    <a:pt x="329" y="0"/>
                    <a:pt x="745" y="0"/>
                  </a:cubicBezTo>
                  <a:cubicBezTo>
                    <a:pt x="1160" y="0"/>
                    <a:pt x="1488" y="23"/>
                    <a:pt x="1488" y="43"/>
                  </a:cubicBezTo>
                  <a:close/>
                </a:path>
              </a:pathLst>
            </a:custGeom>
            <a:solidFill>
              <a:srgbClr val="9BBB59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grpSp>
        <p:nvGrpSpPr>
          <p:cNvPr id="50" name="Group 6">
            <a:extLst>
              <a:ext uri="{FF2B5EF4-FFF2-40B4-BE49-F238E27FC236}">
                <a16:creationId xmlns:a16="http://schemas.microsoft.com/office/drawing/2014/main" id="{C1125759-DEE4-4467-9B6C-F7ACA05D3E3E}"/>
              </a:ext>
            </a:extLst>
          </p:cNvPr>
          <p:cNvGrpSpPr/>
          <p:nvPr/>
        </p:nvGrpSpPr>
        <p:grpSpPr>
          <a:xfrm>
            <a:off x="6362023" y="4074889"/>
            <a:ext cx="1758950" cy="536284"/>
            <a:chOff x="3340735" y="4866353"/>
            <a:chExt cx="1758950" cy="536284"/>
          </a:xfrm>
        </p:grpSpPr>
        <p:sp>
          <p:nvSpPr>
            <p:cNvPr id="51" name="Freeform 62">
              <a:extLst>
                <a:ext uri="{FF2B5EF4-FFF2-40B4-BE49-F238E27FC236}">
                  <a16:creationId xmlns:a16="http://schemas.microsoft.com/office/drawing/2014/main" id="{68726163-4BF4-41B6-80D9-61ECC4C1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3910" y="4904162"/>
              <a:ext cx="1755775" cy="498475"/>
            </a:xfrm>
            <a:custGeom>
              <a:avLst/>
              <a:gdLst>
                <a:gd name="T0" fmla="*/ 1247 w 1286"/>
                <a:gd name="T1" fmla="*/ 330 h 365"/>
                <a:gd name="T2" fmla="*/ 641 w 1286"/>
                <a:gd name="T3" fmla="*/ 365 h 365"/>
                <a:gd name="T4" fmla="*/ 39 w 1286"/>
                <a:gd name="T5" fmla="*/ 330 h 365"/>
                <a:gd name="T6" fmla="*/ 0 w 1286"/>
                <a:gd name="T7" fmla="*/ 0 h 365"/>
                <a:gd name="T8" fmla="*/ 643 w 1286"/>
                <a:gd name="T9" fmla="*/ 36 h 365"/>
                <a:gd name="T10" fmla="*/ 1286 w 1286"/>
                <a:gd name="T11" fmla="*/ 0 h 365"/>
                <a:gd name="T12" fmla="*/ 1247 w 1286"/>
                <a:gd name="T13" fmla="*/ 33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6" h="365">
                  <a:moveTo>
                    <a:pt x="1247" y="330"/>
                  </a:moveTo>
                  <a:cubicBezTo>
                    <a:pt x="1247" y="330"/>
                    <a:pt x="905" y="365"/>
                    <a:pt x="641" y="365"/>
                  </a:cubicBezTo>
                  <a:cubicBezTo>
                    <a:pt x="406" y="365"/>
                    <a:pt x="39" y="330"/>
                    <a:pt x="39" y="33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17" y="36"/>
                    <a:pt x="643" y="36"/>
                  </a:cubicBezTo>
                  <a:cubicBezTo>
                    <a:pt x="891" y="36"/>
                    <a:pt x="1286" y="0"/>
                    <a:pt x="1286" y="0"/>
                  </a:cubicBezTo>
                  <a:cubicBezTo>
                    <a:pt x="1247" y="330"/>
                    <a:pt x="1247" y="330"/>
                    <a:pt x="1247" y="330"/>
                  </a:cubicBezTo>
                </a:path>
              </a:pathLst>
            </a:custGeom>
            <a:solidFill>
              <a:srgbClr val="F39C1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52" name="Freeform 63">
              <a:extLst>
                <a:ext uri="{FF2B5EF4-FFF2-40B4-BE49-F238E27FC236}">
                  <a16:creationId xmlns:a16="http://schemas.microsoft.com/office/drawing/2014/main" id="{5BC93DF2-921A-40F6-9BB9-412EC97A1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735" y="4866353"/>
              <a:ext cx="1758950" cy="100012"/>
            </a:xfrm>
            <a:custGeom>
              <a:avLst/>
              <a:gdLst>
                <a:gd name="T0" fmla="*/ 1288 w 1288"/>
                <a:gd name="T1" fmla="*/ 27 h 74"/>
                <a:gd name="T2" fmla="*/ 642 w 1288"/>
                <a:gd name="T3" fmla="*/ 74 h 74"/>
                <a:gd name="T4" fmla="*/ 0 w 1288"/>
                <a:gd name="T5" fmla="*/ 31 h 74"/>
                <a:gd name="T6" fmla="*/ 642 w 1288"/>
                <a:gd name="T7" fmla="*/ 0 h 74"/>
                <a:gd name="T8" fmla="*/ 1288 w 1288"/>
                <a:gd name="T9" fmla="*/ 2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8" h="74">
                  <a:moveTo>
                    <a:pt x="1288" y="27"/>
                  </a:moveTo>
                  <a:cubicBezTo>
                    <a:pt x="1288" y="44"/>
                    <a:pt x="1002" y="74"/>
                    <a:pt x="642" y="74"/>
                  </a:cubicBezTo>
                  <a:cubicBezTo>
                    <a:pt x="283" y="74"/>
                    <a:pt x="0" y="48"/>
                    <a:pt x="0" y="31"/>
                  </a:cubicBezTo>
                  <a:cubicBezTo>
                    <a:pt x="0" y="14"/>
                    <a:pt x="283" y="0"/>
                    <a:pt x="642" y="0"/>
                  </a:cubicBezTo>
                  <a:cubicBezTo>
                    <a:pt x="1002" y="0"/>
                    <a:pt x="1288" y="10"/>
                    <a:pt x="1288" y="27"/>
                  </a:cubicBezTo>
                  <a:close/>
                </a:path>
              </a:pathLst>
            </a:custGeom>
            <a:solidFill>
              <a:srgbClr val="F39C12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grpSp>
        <p:nvGrpSpPr>
          <p:cNvPr id="53" name="Group 7">
            <a:extLst>
              <a:ext uri="{FF2B5EF4-FFF2-40B4-BE49-F238E27FC236}">
                <a16:creationId xmlns:a16="http://schemas.microsoft.com/office/drawing/2014/main" id="{6D7162E6-E277-4B93-9C7E-F32FC1D9C26D}"/>
              </a:ext>
            </a:extLst>
          </p:cNvPr>
          <p:cNvGrpSpPr/>
          <p:nvPr/>
        </p:nvGrpSpPr>
        <p:grpSpPr>
          <a:xfrm>
            <a:off x="6479498" y="4819049"/>
            <a:ext cx="1524001" cy="473074"/>
            <a:chOff x="3458210" y="5735638"/>
            <a:chExt cx="1524001" cy="473074"/>
          </a:xfrm>
        </p:grpSpPr>
        <p:sp>
          <p:nvSpPr>
            <p:cNvPr id="54" name="Freeform 66">
              <a:extLst>
                <a:ext uri="{FF2B5EF4-FFF2-40B4-BE49-F238E27FC236}">
                  <a16:creationId xmlns:a16="http://schemas.microsoft.com/office/drawing/2014/main" id="{71C225D9-8B29-4005-9EC9-9500F9757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798" y="5772150"/>
              <a:ext cx="1522413" cy="436562"/>
            </a:xfrm>
            <a:custGeom>
              <a:avLst/>
              <a:gdLst>
                <a:gd name="T0" fmla="*/ 1081 w 1115"/>
                <a:gd name="T1" fmla="*/ 289 h 320"/>
                <a:gd name="T2" fmla="*/ 556 w 1115"/>
                <a:gd name="T3" fmla="*/ 320 h 320"/>
                <a:gd name="T4" fmla="*/ 34 w 1115"/>
                <a:gd name="T5" fmla="*/ 289 h 320"/>
                <a:gd name="T6" fmla="*/ 0 w 1115"/>
                <a:gd name="T7" fmla="*/ 0 h 320"/>
                <a:gd name="T8" fmla="*/ 558 w 1115"/>
                <a:gd name="T9" fmla="*/ 35 h 320"/>
                <a:gd name="T10" fmla="*/ 1115 w 1115"/>
                <a:gd name="T11" fmla="*/ 4 h 320"/>
                <a:gd name="T12" fmla="*/ 1081 w 1115"/>
                <a:gd name="T13" fmla="*/ 289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5" h="320">
                  <a:moveTo>
                    <a:pt x="1081" y="289"/>
                  </a:moveTo>
                  <a:cubicBezTo>
                    <a:pt x="1081" y="289"/>
                    <a:pt x="784" y="320"/>
                    <a:pt x="556" y="320"/>
                  </a:cubicBezTo>
                  <a:cubicBezTo>
                    <a:pt x="352" y="320"/>
                    <a:pt x="34" y="289"/>
                    <a:pt x="34" y="28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362" y="35"/>
                    <a:pt x="558" y="35"/>
                  </a:cubicBezTo>
                  <a:cubicBezTo>
                    <a:pt x="773" y="35"/>
                    <a:pt x="1115" y="4"/>
                    <a:pt x="1115" y="4"/>
                  </a:cubicBezTo>
                  <a:cubicBezTo>
                    <a:pt x="1081" y="289"/>
                    <a:pt x="1081" y="289"/>
                    <a:pt x="1081" y="289"/>
                  </a:cubicBezTo>
                </a:path>
              </a:pathLst>
            </a:custGeom>
            <a:solidFill>
              <a:srgbClr val="C0392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  <p:sp>
          <p:nvSpPr>
            <p:cNvPr id="55" name="Freeform 67">
              <a:extLst>
                <a:ext uri="{FF2B5EF4-FFF2-40B4-BE49-F238E27FC236}">
                  <a16:creationId xmlns:a16="http://schemas.microsoft.com/office/drawing/2014/main" id="{9A17B8FA-58DD-47A1-A603-78515EFF4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210" y="5735638"/>
              <a:ext cx="1524000" cy="87312"/>
            </a:xfrm>
            <a:custGeom>
              <a:avLst/>
              <a:gdLst>
                <a:gd name="T0" fmla="*/ 1116 w 1116"/>
                <a:gd name="T1" fmla="*/ 32 h 64"/>
                <a:gd name="T2" fmla="*/ 558 w 1116"/>
                <a:gd name="T3" fmla="*/ 64 h 64"/>
                <a:gd name="T4" fmla="*/ 0 w 1116"/>
                <a:gd name="T5" fmla="*/ 26 h 64"/>
                <a:gd name="T6" fmla="*/ 558 w 1116"/>
                <a:gd name="T7" fmla="*/ 0 h 64"/>
                <a:gd name="T8" fmla="*/ 1116 w 1116"/>
                <a:gd name="T9" fmla="*/ 3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6" h="64">
                  <a:moveTo>
                    <a:pt x="1116" y="32"/>
                  </a:moveTo>
                  <a:cubicBezTo>
                    <a:pt x="1116" y="46"/>
                    <a:pt x="870" y="64"/>
                    <a:pt x="558" y="64"/>
                  </a:cubicBezTo>
                  <a:cubicBezTo>
                    <a:pt x="246" y="64"/>
                    <a:pt x="0" y="41"/>
                    <a:pt x="0" y="26"/>
                  </a:cubicBezTo>
                  <a:cubicBezTo>
                    <a:pt x="0" y="12"/>
                    <a:pt x="246" y="0"/>
                    <a:pt x="558" y="0"/>
                  </a:cubicBezTo>
                  <a:cubicBezTo>
                    <a:pt x="870" y="0"/>
                    <a:pt x="1116" y="17"/>
                    <a:pt x="1116" y="32"/>
                  </a:cubicBezTo>
                  <a:close/>
                </a:path>
              </a:pathLst>
            </a:custGeom>
            <a:solidFill>
              <a:srgbClr val="C0392B">
                <a:lumMod val="7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6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Open Sans"/>
                <a:ea typeface="+mn-ea"/>
              </a:endParaRPr>
            </a:p>
          </p:txBody>
        </p:sp>
      </p:grpSp>
      <p:sp>
        <p:nvSpPr>
          <p:cNvPr id="71" name="Rectangle 110">
            <a:extLst>
              <a:ext uri="{FF2B5EF4-FFF2-40B4-BE49-F238E27FC236}">
                <a16:creationId xmlns:a16="http://schemas.microsoft.com/office/drawing/2014/main" id="{5E4A0B7E-0947-401D-A589-8087A83626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152" y="1739285"/>
            <a:ext cx="11886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100" b="1" dirty="0">
                <a:solidFill>
                  <a:srgbClr val="FFFFFF"/>
                </a:solidFill>
                <a:latin typeface="Poppins"/>
                <a:ea typeface="+mn-ea"/>
              </a:rPr>
              <a:t>首页</a:t>
            </a:r>
            <a:r>
              <a:rPr lang="en-US" altLang="zh-CN" sz="1100" b="1" dirty="0">
                <a:solidFill>
                  <a:srgbClr val="FFFFFF"/>
                </a:solidFill>
                <a:latin typeface="Poppins"/>
                <a:ea typeface="+mn-ea"/>
              </a:rPr>
              <a:t>/</a:t>
            </a:r>
            <a:r>
              <a:rPr lang="zh-CN" altLang="en-US" sz="1100" b="1" dirty="0">
                <a:solidFill>
                  <a:srgbClr val="FFFFFF"/>
                </a:solidFill>
                <a:latin typeface="Poppins"/>
                <a:ea typeface="+mn-ea"/>
              </a:rPr>
              <a:t>导航</a:t>
            </a:r>
            <a:endParaRPr lang="id-ID" sz="1600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72" name="Rectangle 113">
            <a:extLst>
              <a:ext uri="{FF2B5EF4-FFF2-40B4-BE49-F238E27FC236}">
                <a16:creationId xmlns:a16="http://schemas.microsoft.com/office/drawing/2014/main" id="{D82031D4-D1E4-45B7-900B-1EF382445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152" y="2655273"/>
            <a:ext cx="11886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100" b="1" dirty="0">
                <a:solidFill>
                  <a:srgbClr val="FFFFFF"/>
                </a:solidFill>
                <a:latin typeface="Poppins"/>
              </a:rPr>
              <a:t>列表页</a:t>
            </a:r>
            <a:endParaRPr lang="id-ID" sz="1600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73" name="Rectangle 116">
            <a:extLst>
              <a:ext uri="{FF2B5EF4-FFF2-40B4-BE49-F238E27FC236}">
                <a16:creationId xmlns:a16="http://schemas.microsoft.com/office/drawing/2014/main" id="{2D57DD89-2128-42C8-B756-6D64E4DA4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152" y="3532760"/>
            <a:ext cx="11886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100" b="1" dirty="0">
                <a:solidFill>
                  <a:srgbClr val="FFFFFF"/>
                </a:solidFill>
                <a:latin typeface="Poppins"/>
              </a:rPr>
              <a:t>产品页</a:t>
            </a:r>
            <a:endParaRPr lang="id-ID" sz="1600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74" name="Rectangle 119">
            <a:extLst>
              <a:ext uri="{FF2B5EF4-FFF2-40B4-BE49-F238E27FC236}">
                <a16:creationId xmlns:a16="http://schemas.microsoft.com/office/drawing/2014/main" id="{337A730F-984F-4AA0-8BAD-95E7A1BDA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152" y="4311423"/>
            <a:ext cx="11886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100" b="1" dirty="0">
                <a:solidFill>
                  <a:srgbClr val="FFFFFF"/>
                </a:solidFill>
                <a:latin typeface="Poppins"/>
              </a:rPr>
              <a:t>页面完读</a:t>
            </a:r>
            <a:endParaRPr lang="id-ID" sz="1600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sp>
        <p:nvSpPr>
          <p:cNvPr id="75" name="Rectangle 122">
            <a:extLst>
              <a:ext uri="{FF2B5EF4-FFF2-40B4-BE49-F238E27FC236}">
                <a16:creationId xmlns:a16="http://schemas.microsoft.com/office/drawing/2014/main" id="{5B1987A9-D028-4DC6-9564-FF4BF7D27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7152" y="4997510"/>
            <a:ext cx="118869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zh-CN" altLang="en-US" sz="1100" b="1" dirty="0">
                <a:solidFill>
                  <a:srgbClr val="FFFFFF"/>
                </a:solidFill>
                <a:latin typeface="Poppins"/>
                <a:ea typeface="+mn-ea"/>
              </a:rPr>
              <a:t>询盘</a:t>
            </a:r>
            <a:endParaRPr lang="id-ID" sz="1600" dirty="0">
              <a:solidFill>
                <a:srgbClr val="3F3F3F"/>
              </a:solidFill>
              <a:latin typeface="Poppins"/>
              <a:ea typeface="+mn-ea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893A060-D1C1-49D5-BB6B-F40915BFC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1" y="4075616"/>
            <a:ext cx="2097289" cy="14959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3EF6C1B-1BA4-4266-8568-462904E27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117" y="4028096"/>
            <a:ext cx="2292226" cy="1522408"/>
          </a:xfrm>
          <a:prstGeom prst="rect">
            <a:avLst/>
          </a:prstGeom>
        </p:spPr>
      </p:pic>
      <p:pic>
        <p:nvPicPr>
          <p:cNvPr id="101" name="图片 100">
            <a:extLst>
              <a:ext uri="{FF2B5EF4-FFF2-40B4-BE49-F238E27FC236}">
                <a16:creationId xmlns:a16="http://schemas.microsoft.com/office/drawing/2014/main" id="{62DDC4DE-C336-40DD-88ED-35C872948A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73" y="5627504"/>
            <a:ext cx="4680925" cy="1138871"/>
          </a:xfrm>
          <a:prstGeom prst="rect">
            <a:avLst/>
          </a:prstGeom>
        </p:spPr>
      </p:pic>
      <p:sp>
        <p:nvSpPr>
          <p:cNvPr id="102" name="Rectangle 129">
            <a:extLst>
              <a:ext uri="{FF2B5EF4-FFF2-40B4-BE49-F238E27FC236}">
                <a16:creationId xmlns:a16="http://schemas.microsoft.com/office/drawing/2014/main" id="{EAB1AF14-0546-4F4C-B21A-86736114DCAB}"/>
              </a:ext>
            </a:extLst>
          </p:cNvPr>
          <p:cNvSpPr/>
          <p:nvPr/>
        </p:nvSpPr>
        <p:spPr>
          <a:xfrm>
            <a:off x="6281000" y="879012"/>
            <a:ext cx="1916233" cy="320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100" b="1" dirty="0">
                <a:solidFill>
                  <a:srgbClr val="3F3F3F"/>
                </a:solidFill>
                <a:latin typeface="Open Sans"/>
              </a:rPr>
              <a:t>询盘转化标准路径</a:t>
            </a:r>
            <a:endParaRPr lang="id-ID" sz="1100" b="1" dirty="0">
              <a:solidFill>
                <a:srgbClr val="3F3F3F"/>
              </a:solidFill>
              <a:latin typeface="Open Sans"/>
            </a:endParaRPr>
          </a:p>
        </p:txBody>
      </p:sp>
      <p:sp>
        <p:nvSpPr>
          <p:cNvPr id="104" name="文本框 103">
            <a:extLst>
              <a:ext uri="{FF2B5EF4-FFF2-40B4-BE49-F238E27FC236}">
                <a16:creationId xmlns:a16="http://schemas.microsoft.com/office/drawing/2014/main" id="{AF22FC34-26EE-4A63-9814-E4370D86DA9F}"/>
              </a:ext>
            </a:extLst>
          </p:cNvPr>
          <p:cNvSpPr txBox="1"/>
          <p:nvPr/>
        </p:nvSpPr>
        <p:spPr>
          <a:xfrm>
            <a:off x="614238" y="1594975"/>
            <a:ext cx="4452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通过</a:t>
            </a:r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用户路径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事件漏斗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点击热力图</a:t>
            </a:r>
            <a:r>
              <a:rPr lang="en-US" altLang="zh-CN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,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基本实现了对网站页面模块的跟踪，指导网站运营方向。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53F9CDD4-834F-404D-B187-1865BF282297}"/>
              </a:ext>
            </a:extLst>
          </p:cNvPr>
          <p:cNvGrpSpPr/>
          <p:nvPr/>
        </p:nvGrpSpPr>
        <p:grpSpPr>
          <a:xfrm>
            <a:off x="440401" y="852495"/>
            <a:ext cx="977084" cy="307777"/>
            <a:chOff x="440401" y="1156149"/>
            <a:chExt cx="977084" cy="307777"/>
          </a:xfrm>
        </p:grpSpPr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162C6D70-66BC-4B04-B7B3-7E502B43A707}"/>
                </a:ext>
              </a:extLst>
            </p:cNvPr>
            <p:cNvSpPr txBox="1"/>
            <p:nvPr/>
          </p:nvSpPr>
          <p:spPr>
            <a:xfrm>
              <a:off x="514674" y="115614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数据跟踪</a:t>
              </a:r>
              <a:endParaRPr 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矩形 106">
              <a:extLst>
                <a:ext uri="{FF2B5EF4-FFF2-40B4-BE49-F238E27FC236}">
                  <a16:creationId xmlns:a16="http://schemas.microsoft.com/office/drawing/2014/main" id="{97F0B8E2-DE50-41F5-B8F6-6FA709183F23}"/>
                </a:ext>
              </a:extLst>
            </p:cNvPr>
            <p:cNvSpPr/>
            <p:nvPr/>
          </p:nvSpPr>
          <p:spPr>
            <a:xfrm>
              <a:off x="440401" y="1228754"/>
              <a:ext cx="78490" cy="204077"/>
            </a:xfrm>
            <a:prstGeom prst="rect">
              <a:avLst/>
            </a:prstGeom>
            <a:solidFill>
              <a:srgbClr val="12C1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noFill/>
              </a:endParaRPr>
            </a:p>
          </p:txBody>
        </p:sp>
      </p:grpSp>
      <p:sp>
        <p:nvSpPr>
          <p:cNvPr id="109" name="文本框 108">
            <a:extLst>
              <a:ext uri="{FF2B5EF4-FFF2-40B4-BE49-F238E27FC236}">
                <a16:creationId xmlns:a16="http://schemas.microsoft.com/office/drawing/2014/main" id="{E11F7513-2462-42B8-BE82-15E2B4E46FCE}"/>
              </a:ext>
            </a:extLst>
          </p:cNvPr>
          <p:cNvSpPr txBox="1"/>
          <p:nvPr/>
        </p:nvSpPr>
        <p:spPr>
          <a:xfrm>
            <a:off x="614238" y="1254405"/>
            <a:ext cx="26468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数据跟踪的提升是年度的</a:t>
            </a:r>
            <a:r>
              <a:rPr lang="zh-CN" altLang="en-US" sz="1200" b="1" dirty="0">
                <a:latin typeface="等线" panose="02010600030101010101" pitchFamily="2" charset="-122"/>
                <a:ea typeface="等线" panose="02010600030101010101" pitchFamily="2" charset="-122"/>
              </a:rPr>
              <a:t>亮点事项。</a:t>
            </a:r>
            <a:endParaRPr lang="en-US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31E9F668-3B44-41E1-A9EA-0DE4295DE8A9}"/>
              </a:ext>
            </a:extLst>
          </p:cNvPr>
          <p:cNvSpPr txBox="1"/>
          <p:nvPr/>
        </p:nvSpPr>
        <p:spPr>
          <a:xfrm>
            <a:off x="881816" y="2239377"/>
            <a:ext cx="1955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判断页面的质量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分析询盘转化问题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网站模块使用情况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8A6E2F12-F89F-430F-8113-8CDCF7DBA4A6}"/>
              </a:ext>
            </a:extLst>
          </p:cNvPr>
          <p:cNvSpPr txBox="1"/>
          <p:nvPr/>
        </p:nvSpPr>
        <p:spPr>
          <a:xfrm>
            <a:off x="614238" y="2859335"/>
            <a:ext cx="4384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ea typeface="等线" panose="02010600030101010101" pitchFamily="2" charset="-122"/>
              </a:rPr>
              <a:t>通过</a:t>
            </a:r>
            <a:r>
              <a:rPr lang="en-US" sz="1200" b="0" i="0" dirty="0">
                <a:solidFill>
                  <a:srgbClr val="323130"/>
                </a:solidFill>
                <a:effectLst/>
              </a:rPr>
              <a:t>Microsoft Clarit</a:t>
            </a:r>
            <a:r>
              <a:rPr lang="en-US" sz="1100" b="0" i="0" dirty="0">
                <a:solidFill>
                  <a:srgbClr val="323130"/>
                </a:solidFill>
                <a:effectLst/>
              </a:rPr>
              <a:t>y</a:t>
            </a:r>
            <a:r>
              <a:rPr lang="zh-CN" altLang="en-US" sz="1200" b="0" i="0" dirty="0">
                <a:solidFill>
                  <a:srgbClr val="323130"/>
                </a:solidFill>
                <a:effectLst/>
              </a:rPr>
              <a:t>还能实现用户操作视频录制，快速定位问题，进一步分析用户实际需求。</a:t>
            </a:r>
            <a:endParaRPr lang="en-US" sz="1200" dirty="0">
              <a:ea typeface="等线" panose="02010600030101010101" pitchFamily="2" charset="-122"/>
            </a:endParaRP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E92F41C1-96B1-463F-B245-C543E7A5D709}"/>
              </a:ext>
            </a:extLst>
          </p:cNvPr>
          <p:cNvSpPr txBox="1"/>
          <p:nvPr/>
        </p:nvSpPr>
        <p:spPr>
          <a:xfrm>
            <a:off x="348376" y="3997109"/>
            <a:ext cx="806240" cy="2308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用户路径</a:t>
            </a:r>
            <a:endParaRPr lang="en-US" sz="9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DF607B6C-D095-4BEC-904D-9E8F748E0074}"/>
              </a:ext>
            </a:extLst>
          </p:cNvPr>
          <p:cNvSpPr txBox="1"/>
          <p:nvPr/>
        </p:nvSpPr>
        <p:spPr>
          <a:xfrm>
            <a:off x="4206240" y="4010374"/>
            <a:ext cx="738530" cy="2308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zh-CN" altLang="en-US" sz="9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事件漏斗</a:t>
            </a:r>
            <a:endParaRPr lang="en-US" sz="9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8B72C74B-AC9A-4213-B1F1-531D9E8DA398}"/>
              </a:ext>
            </a:extLst>
          </p:cNvPr>
          <p:cNvSpPr txBox="1"/>
          <p:nvPr/>
        </p:nvSpPr>
        <p:spPr>
          <a:xfrm>
            <a:off x="360370" y="5406123"/>
            <a:ext cx="738530" cy="230832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900" b="1" dirty="0">
                <a:solidFill>
                  <a:schemeClr val="bg1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点击热力</a:t>
            </a:r>
            <a:endParaRPr lang="en-US" sz="900" b="1" dirty="0">
              <a:solidFill>
                <a:schemeClr val="bg1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048789DD-8B26-4902-9C4E-A76D8BE260A4}"/>
              </a:ext>
            </a:extLst>
          </p:cNvPr>
          <p:cNvSpPr txBox="1"/>
          <p:nvPr/>
        </p:nvSpPr>
        <p:spPr>
          <a:xfrm>
            <a:off x="8990460" y="1346453"/>
            <a:ext cx="251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优化加强导航作用</a:t>
            </a:r>
            <a:b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提高首页使用率</a:t>
            </a:r>
            <a:endParaRPr lang="en-US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C3EC77B9-F37D-408C-8DD5-F96CECD81CAC}"/>
              </a:ext>
            </a:extLst>
          </p:cNvPr>
          <p:cNvSpPr txBox="1"/>
          <p:nvPr/>
        </p:nvSpPr>
        <p:spPr>
          <a:xfrm>
            <a:off x="9008386" y="2340708"/>
            <a:ext cx="1569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增加产品分类筛选项</a:t>
            </a:r>
            <a:b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提高列表页选品效率</a:t>
            </a:r>
            <a:endParaRPr lang="en-US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CB97EC7F-980C-424A-8144-FE1847803035}"/>
              </a:ext>
            </a:extLst>
          </p:cNvPr>
          <p:cNvSpPr txBox="1"/>
          <p:nvPr/>
        </p:nvSpPr>
        <p:spPr>
          <a:xfrm>
            <a:off x="9017462" y="3282737"/>
            <a:ext cx="1868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增加询盘引导，增加</a:t>
            </a:r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2D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部署图配置</a:t>
            </a:r>
            <a:endParaRPr lang="en-US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2BF22912-AC5F-426E-925A-50B726437EF2}"/>
              </a:ext>
            </a:extLst>
          </p:cNvPr>
          <p:cNvSpPr txBox="1"/>
          <p:nvPr/>
        </p:nvSpPr>
        <p:spPr>
          <a:xfrm>
            <a:off x="9048707" y="4101599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增加询盘引导</a:t>
            </a:r>
            <a:endParaRPr lang="en-US" sz="1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CE0039CC-D729-49D9-9D2C-6F2830A34164}"/>
              </a:ext>
            </a:extLst>
          </p:cNvPr>
          <p:cNvSpPr txBox="1"/>
          <p:nvPr/>
        </p:nvSpPr>
        <p:spPr>
          <a:xfrm>
            <a:off x="9058828" y="4885621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未完成表单收集，优化表单项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7CB90FDC-23BD-4A85-8B5E-7B9C2F038FB2}"/>
              </a:ext>
            </a:extLst>
          </p:cNvPr>
          <p:cNvSpPr txBox="1"/>
          <p:nvPr/>
        </p:nvSpPr>
        <p:spPr>
          <a:xfrm>
            <a:off x="614238" y="3451852"/>
            <a:ext cx="4556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IWB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询盘数（月）提高：</a:t>
            </a:r>
            <a:r>
              <a:rPr lang="en-US" altLang="zh-CN" sz="1200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58%</a:t>
            </a:r>
            <a:r>
              <a:rPr lang="zh-CN" altLang="en-US" sz="900" dirty="0">
                <a:latin typeface="等线" panose="02010600030101010101" pitchFamily="2" charset="-122"/>
                <a:ea typeface="等线" panose="02010600030101010101" pitchFamily="2" charset="-122"/>
              </a:rPr>
              <a:t>，（</a:t>
            </a:r>
            <a:r>
              <a:rPr lang="en-US" altLang="zh-CN" sz="900" dirty="0">
                <a:latin typeface="等线" panose="02010600030101010101" pitchFamily="2" charset="-122"/>
                <a:ea typeface="等线" panose="02010600030101010101" pitchFamily="2" charset="-122"/>
              </a:rPr>
              <a:t>41-65</a:t>
            </a:r>
            <a:r>
              <a:rPr lang="zh-CN" altLang="en-US" sz="9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en-US" altLang="zh-CN" sz="1200" dirty="0">
                <a:latin typeface="等线" panose="02010600030101010101" pitchFamily="2" charset="-122"/>
                <a:ea typeface="等线" panose="02010600030101010101" pitchFamily="2" charset="-122"/>
              </a:rPr>
              <a:t>Bar</a:t>
            </a:r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系列询盘数（月）提高：</a:t>
            </a:r>
            <a:r>
              <a:rPr lang="en-US" altLang="zh-CN" sz="1200" dirty="0">
                <a:solidFill>
                  <a:srgbClr val="00B05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77%</a:t>
            </a:r>
            <a:r>
              <a:rPr lang="zh-CN" altLang="en-US" sz="900" dirty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en-US" altLang="zh-CN" sz="900" dirty="0">
                <a:latin typeface="等线" panose="02010600030101010101" pitchFamily="2" charset="-122"/>
                <a:ea typeface="等线" panose="02010600030101010101" pitchFamily="2" charset="-122"/>
              </a:rPr>
              <a:t>47-83</a:t>
            </a:r>
            <a:r>
              <a:rPr lang="zh-CN" altLang="en-US" sz="900" dirty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121" name="文本框 120">
            <a:extLst>
              <a:ext uri="{FF2B5EF4-FFF2-40B4-BE49-F238E27FC236}">
                <a16:creationId xmlns:a16="http://schemas.microsoft.com/office/drawing/2014/main" id="{6416AA4C-4F60-4D87-AFFE-18C317A6D0CE}"/>
              </a:ext>
            </a:extLst>
          </p:cNvPr>
          <p:cNvSpPr txBox="1"/>
          <p:nvPr/>
        </p:nvSpPr>
        <p:spPr>
          <a:xfrm>
            <a:off x="6069922" y="5769954"/>
            <a:ext cx="50568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等线" panose="02010600030101010101" pitchFamily="2" charset="-122"/>
                <a:ea typeface="等线" panose="02010600030101010101" pitchFamily="2" charset="-122"/>
              </a:rPr>
              <a:t>通过数据指导，发现并优化网页问题，通过一些细节优化。</a:t>
            </a:r>
            <a:endParaRPr lang="en-US" sz="12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900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24254</TotalTime>
  <Words>4271</Words>
  <Application>Microsoft Office PowerPoint</Application>
  <PresentationFormat>宽屏</PresentationFormat>
  <Paragraphs>687</Paragraphs>
  <Slides>29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8" baseType="lpstr">
      <vt:lpstr>等线</vt:lpstr>
      <vt:lpstr>等线 Light</vt:lpstr>
      <vt:lpstr>微软雅黑</vt:lpstr>
      <vt:lpstr>Arial</vt:lpstr>
      <vt:lpstr>Calibri</vt:lpstr>
      <vt:lpstr>Open Sans</vt:lpstr>
      <vt:lpstr>Poppins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余思樱</dc:creator>
  <cp:lastModifiedBy>吴林涛</cp:lastModifiedBy>
  <cp:revision>3528</cp:revision>
  <dcterms:created xsi:type="dcterms:W3CDTF">2018-05-29T07:15:00Z</dcterms:created>
  <dcterms:modified xsi:type="dcterms:W3CDTF">2024-12-20T10:33:30Z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5DBDB80BB3D242C6AC76F929A2E0152B</vt:lpwstr>
  </property>
  <property fmtid="{D5CDD505-2E9C-101B-9397-08002B2CF9AE}" pid="3" name="KSOProductBuildVer">
    <vt:lpwstr>2052-11.1.0.11194</vt:lpwstr>
  </property>
</Properties>
</file>